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34" d="100"/>
          <a:sy n="34" d="100"/>
        </p:scale>
        <p:origin x="-312" y="-4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255300" y="2202525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lnSpc>
                <a:spcPct val="30000"/>
              </a:lnSpc>
              <a:buClr>
                <a:schemeClr val="dk1"/>
              </a:buClr>
              <a:buSzPct val="25000"/>
            </a:pPr>
            <a:r>
              <a:rPr lang="en-US" sz="7200" dirty="0" smtClean="0"/>
              <a:t>Senior </a:t>
            </a:r>
            <a:r>
              <a:rPr lang="en-US" sz="7200" dirty="0"/>
              <a:t>Project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algn="ctr">
              <a:buClr>
                <a:srgbClr val="3333CC"/>
              </a:buClr>
              <a:buSzPct val="25000"/>
            </a:pPr>
            <a:r>
              <a:rPr lang="en-US" sz="6000" b="1" dirty="0" smtClean="0">
                <a:solidFill>
                  <a:srgbClr val="3333CC"/>
                </a:solidFill>
              </a:rPr>
              <a:t>Professional </a:t>
            </a:r>
            <a:r>
              <a:rPr lang="en-US" sz="6000" b="1" dirty="0">
                <a:solidFill>
                  <a:srgbClr val="3333CC"/>
                </a:solidFill>
              </a:rPr>
              <a:t>Program Management </a:t>
            </a:r>
            <a:r>
              <a:rPr lang="en-US" sz="6000" b="1" dirty="0" smtClean="0">
                <a:solidFill>
                  <a:srgbClr val="3333CC"/>
                </a:solidFill>
              </a:rPr>
              <a:t>System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Joana Fraga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Nagarajan</a:t>
            </a:r>
            <a:r>
              <a:rPr lang="en-US" sz="3500" dirty="0">
                <a:solidFill>
                  <a:srgbClr val="3333CC"/>
                </a:solidFill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Prabakar</a:t>
            </a:r>
            <a:r>
              <a:rPr lang="en-US" sz="3500" dirty="0">
                <a:solidFill>
                  <a:srgbClr val="3333CC"/>
                </a:solidFill>
              </a:rPr>
              <a:t>, </a:t>
            </a:r>
            <a:r>
              <a:rPr lang="en-US" sz="3500" dirty="0">
                <a:solidFill>
                  <a:srgbClr val="3333CC"/>
                </a:solidFill>
              </a:rPr>
              <a:t>Florida International </a:t>
            </a:r>
            <a:r>
              <a:rPr lang="en-US" sz="3500" dirty="0">
                <a:solidFill>
                  <a:srgbClr val="3333CC"/>
                </a:solidFill>
              </a:rPr>
              <a:t>University</a:t>
            </a:r>
            <a:endParaRPr lang="en-US" sz="3500" dirty="0">
              <a:solidFill>
                <a:srgbClr val="3333CC"/>
              </a:solidFill>
            </a:endParaRPr>
          </a:p>
          <a:p>
            <a:pPr marL="0" lvl="0" indent="0" algn="ctr">
              <a:buClr>
                <a:srgbClr val="3333CC"/>
              </a:buClr>
              <a:buSzPct val="25000"/>
            </a:pPr>
            <a:r>
              <a:rPr lang="en-US" sz="3500" b="1" dirty="0">
                <a:solidFill>
                  <a:srgbClr val="3333CC"/>
                </a:solidFill>
              </a:rPr>
              <a:t>Instructor</a:t>
            </a:r>
            <a:r>
              <a:rPr lang="en-US" sz="3500" dirty="0">
                <a:solidFill>
                  <a:srgbClr val="3333CC"/>
                </a:solidFill>
              </a:rPr>
              <a:t>: </a:t>
            </a:r>
            <a:r>
              <a:rPr lang="en-US" sz="3500" dirty="0" err="1">
                <a:solidFill>
                  <a:srgbClr val="3333CC"/>
                </a:solidFill>
              </a:rPr>
              <a:t>Masoud</a:t>
            </a:r>
            <a:r>
              <a:rPr lang="en-US" sz="3500" dirty="0">
                <a:solidFill>
                  <a:srgbClr val="3333CC"/>
                </a:solidFill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Sadjadi</a:t>
            </a:r>
            <a:r>
              <a:rPr lang="en-US" sz="3500" dirty="0">
                <a:solidFill>
                  <a:srgbClr val="3333CC"/>
                </a:solidFill>
              </a:rPr>
              <a:t>, Fl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76200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rgbClr val="336699"/>
                </a:solidFill>
              </a:rPr>
              <a:t>T</a:t>
            </a:r>
            <a:r>
              <a:rPr lang="en-US" sz="4100" dirty="0" smtClean="0">
                <a:solidFill>
                  <a:srgbClr val="336699"/>
                </a:solidFill>
              </a:rPr>
              <a:t>he </a:t>
            </a:r>
            <a:r>
              <a:rPr lang="en-US" sz="4100" dirty="0" smtClean="0">
                <a:solidFill>
                  <a:srgbClr val="336699"/>
                </a:solidFill>
              </a:rPr>
              <a:t>Professional Master of Science in Information Technology website does not have a </a:t>
            </a:r>
            <a:r>
              <a:rPr lang="en-US" sz="4100" dirty="0" smtClean="0">
                <a:solidFill>
                  <a:srgbClr val="336699"/>
                </a:solidFill>
              </a:rPr>
              <a:t>method for: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R</a:t>
            </a:r>
            <a:r>
              <a:rPr lang="en-US" sz="4100" dirty="0" smtClean="0">
                <a:solidFill>
                  <a:srgbClr val="336699"/>
                </a:solidFill>
              </a:rPr>
              <a:t>eporting issues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</a:t>
            </a:r>
            <a:r>
              <a:rPr lang="en-US" sz="4100" dirty="0" smtClean="0">
                <a:solidFill>
                  <a:srgbClr val="336699"/>
                </a:solidFill>
              </a:rPr>
              <a:t>ommunicating with administrators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Tracking currently enrolled students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View and edit schedules for available courses.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smtClean="0">
                <a:solidFill>
                  <a:srgbClr val="336699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76200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336699"/>
                </a:solidFill>
              </a:rPr>
              <a:t>Currently, the only means to notify administrators </a:t>
            </a:r>
            <a:r>
              <a:rPr lang="en-US" sz="4100" dirty="0" smtClean="0">
                <a:solidFill>
                  <a:srgbClr val="336699"/>
                </a:solidFill>
              </a:rPr>
              <a:t>are </a:t>
            </a:r>
            <a:r>
              <a:rPr lang="en-US" sz="4100" dirty="0">
                <a:solidFill>
                  <a:srgbClr val="336699"/>
                </a:solidFill>
              </a:rPr>
              <a:t>via e-mail or calls to technical </a:t>
            </a:r>
            <a:r>
              <a:rPr lang="en-US" sz="4100" dirty="0" smtClean="0">
                <a:solidFill>
                  <a:srgbClr val="336699"/>
                </a:solidFill>
              </a:rPr>
              <a:t>support resulting </a:t>
            </a:r>
            <a:r>
              <a:rPr lang="en-US" sz="4100" dirty="0">
                <a:solidFill>
                  <a:srgbClr val="336699"/>
                </a:solidFill>
              </a:rPr>
              <a:t>in increased wait times and decreased </a:t>
            </a:r>
            <a:r>
              <a:rPr lang="en-US" sz="4100" dirty="0" smtClean="0">
                <a:solidFill>
                  <a:srgbClr val="336699"/>
                </a:solidFill>
              </a:rPr>
              <a:t>user satisfaction.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rgbClr val="336699"/>
                </a:solidFill>
              </a:rPr>
              <a:t>There is no managed solution to maintain student enrollment records.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Allow users to create accounts using unique username and personal information.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Allow users to change credentials safely.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Allow users to access account and manage their own ticketing requests.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Allow system to grant access depending on user role.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Allow administrator to view all available tickets and respond.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336699"/>
                </a:solidFill>
              </a:rPr>
              <a:t>Implementation </a:t>
            </a:r>
            <a:r>
              <a:rPr lang="en-US" sz="4100" dirty="0" smtClean="0">
                <a:solidFill>
                  <a:srgbClr val="336699"/>
                </a:solidFill>
              </a:rPr>
              <a:t>framework for user interface:</a:t>
            </a: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Angular 2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err="1">
                <a:solidFill>
                  <a:srgbClr val="336699"/>
                </a:solidFill>
              </a:rPr>
              <a:t>NodeJs</a:t>
            </a: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HTML5</a:t>
            </a:r>
            <a:endParaRPr lang="en-US" sz="4100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rgbClr val="336699"/>
                </a:solidFill>
              </a:rPr>
              <a:t>Implementation framework for back-end: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PHP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MySQL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rgbClr val="336699"/>
                </a:solidFill>
              </a:rPr>
              <a:t>Registration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  <a:buSzPct val="25000"/>
            </a:pPr>
            <a:endParaRPr lang="en-US" sz="4100" dirty="0" smtClean="0">
              <a:solidFill>
                <a:srgbClr val="336699"/>
              </a:solidFill>
            </a:endParaRPr>
          </a:p>
          <a:p>
            <a:pPr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rgbClr val="336699"/>
                </a:solidFill>
              </a:rPr>
              <a:t>Information </a:t>
            </a:r>
            <a:r>
              <a:rPr lang="en-US" sz="4100" dirty="0">
                <a:solidFill>
                  <a:srgbClr val="336699"/>
                </a:solidFill>
              </a:rPr>
              <a:t>sessions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rgbClr val="336699"/>
                </a:solidFill>
              </a:rPr>
              <a:t>Sample implementation for user registration.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The system verifies credentials for usernames.</a:t>
            </a: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Username registration forms validate user input data and uniqueness of usernames.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4071526"/>
            <a:ext cx="29680800" cy="7995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Users are able to register to the website using personal information and generate credentials.</a:t>
            </a:r>
          </a:p>
          <a:p>
            <a:pPr marL="571500" indent="-571500">
              <a:buClr>
                <a:srgbClr val="336699"/>
              </a:buClr>
              <a:buFont typeface="Arial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Users are able to see all available information sessions.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4"/>
            <a:ext cx="9662100" cy="76200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 smtClean="0">
                <a:solidFill>
                  <a:srgbClr val="336699"/>
                </a:solidFill>
              </a:rPr>
              <a:t>The product-owner envisioned a centralized a web application that provides a ticketing system.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Our team’s approach was to: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Create a web portal to keep track of currently enrolled students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Provide users availability to safely change credentials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Develop a ticketing system to establish communication with support staff</a:t>
            </a: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</a:t>
            </a:r>
            <a:r>
              <a:rPr lang="en-US" sz="3000" dirty="0" smtClean="0">
                <a:solidFill>
                  <a:schemeClr val="dk1"/>
                </a:solidFill>
              </a:rPr>
              <a:t>Joana Fraga. I </a:t>
            </a:r>
            <a:r>
              <a:rPr lang="en-US" sz="3000" dirty="0">
                <a:solidFill>
                  <a:schemeClr val="dk1"/>
                </a:solidFill>
              </a:rPr>
              <a:t>am thankful to the help that I received from my group </a:t>
            </a:r>
            <a:r>
              <a:rPr lang="en-US" sz="3000" dirty="0" smtClean="0">
                <a:solidFill>
                  <a:schemeClr val="dk1"/>
                </a:solidFill>
              </a:rPr>
              <a:t>member, Jose Casanova, and to the product owner, </a:t>
            </a:r>
            <a:r>
              <a:rPr lang="en-US" sz="3000" dirty="0" err="1" smtClean="0">
                <a:solidFill>
                  <a:schemeClr val="dk1"/>
                </a:solidFill>
              </a:rPr>
              <a:t>Nagarajan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Prabakar</a:t>
            </a:r>
            <a:r>
              <a:rPr lang="en-US" sz="3000" dirty="0" smtClean="0">
                <a:solidFill>
                  <a:schemeClr val="dk1"/>
                </a:solidFill>
              </a:rPr>
              <a:t>.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56" y="25011956"/>
            <a:ext cx="7586043" cy="7100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011" y="34791746"/>
            <a:ext cx="6956825" cy="252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55"/>
          <a:stretch/>
        </p:blipFill>
        <p:spPr>
          <a:xfrm>
            <a:off x="12735912" y="38038039"/>
            <a:ext cx="8557025" cy="214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" r="9961" b="52761"/>
          <a:stretch/>
        </p:blipFill>
        <p:spPr>
          <a:xfrm>
            <a:off x="14928850" y="15168082"/>
            <a:ext cx="14636750" cy="4024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7469" r="20008"/>
          <a:stretch/>
        </p:blipFill>
        <p:spPr>
          <a:xfrm>
            <a:off x="2107950" y="14623549"/>
            <a:ext cx="8470100" cy="613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4950" y="20940024"/>
            <a:ext cx="9144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336699"/>
                </a:solidFill>
              </a:rPr>
              <a:t>Figure1: Registration </a:t>
            </a:r>
            <a:r>
              <a:rPr lang="en-US" sz="4100" dirty="0">
                <a:solidFill>
                  <a:srgbClr val="336699"/>
                </a:solidFill>
              </a:rPr>
              <a:t>Form</a:t>
            </a:r>
            <a:r>
              <a:rPr lang="en-US" sz="4100" dirty="0">
                <a:solidFill>
                  <a:srgbClr val="336699"/>
                </a:solidFill>
              </a:rPr>
              <a:t> Template</a:t>
            </a: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77000" y="19018323"/>
            <a:ext cx="9144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rgbClr val="336699"/>
                </a:solidFill>
              </a:rPr>
              <a:t>Figure2: Information Sessions List</a:t>
            </a:r>
            <a:endParaRPr lang="en-US" sz="4100" dirty="0">
              <a:solidFill>
                <a:srgbClr val="33669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00" y="708380"/>
            <a:ext cx="1542300" cy="1631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10" y="2789593"/>
            <a:ext cx="4546600" cy="1511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86" y="822787"/>
            <a:ext cx="3060700" cy="1874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515" y="2574449"/>
            <a:ext cx="2269100" cy="226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315" y="153268"/>
            <a:ext cx="6054550" cy="2124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590" y="2976354"/>
            <a:ext cx="3137319" cy="169611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347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Joana Fraga</cp:lastModifiedBy>
  <cp:revision>9</cp:revision>
  <dcterms:modified xsi:type="dcterms:W3CDTF">2017-07-17T21:01:30Z</dcterms:modified>
</cp:coreProperties>
</file>