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cxnSp>
        <p:nvCxnSpPr>
          <p:cNvPr id="9" name="Shape 9"/>
          <p:cNvCxnSpPr/>
          <p:nvPr/>
        </p:nvCxnSpPr>
        <p:spPr>
          <a:xfrm>
            <a:off x="7007735" y="3176887"/>
            <a:ext cx="562199" cy="0"/>
          </a:xfrm>
          <a:prstGeom prst="straightConnector1">
            <a:avLst/>
          </a:prstGeom>
          <a:noFill/>
          <a:ln cap="flat" cmpd="sng" w="76200">
            <a:solidFill>
              <a:schemeClr val="lt2"/>
            </a:solidFill>
            <a:prstDash val="solid"/>
            <a:round/>
            <a:headEnd len="med" w="med" type="none"/>
            <a:tailEnd len="med" w="med" type="none"/>
          </a:ln>
        </p:spPr>
      </p:cxnSp>
      <p:cxnSp>
        <p:nvCxnSpPr>
          <p:cNvPr id="10" name="Shape 10"/>
          <p:cNvCxnSpPr/>
          <p:nvPr/>
        </p:nvCxnSpPr>
        <p:spPr>
          <a:xfrm>
            <a:off x="1575034" y="3158251"/>
            <a:ext cx="562199" cy="0"/>
          </a:xfrm>
          <a:prstGeom prst="straightConnector1">
            <a:avLst/>
          </a:prstGeom>
          <a:noFill/>
          <a:ln cap="flat" cmpd="sng" w="76200">
            <a:solidFill>
              <a:schemeClr val="lt2"/>
            </a:solidFill>
            <a:prstDash val="solid"/>
            <a:round/>
            <a:headEnd len="med" w="med" type="none"/>
            <a:tailEnd len="med" w="med" type="none"/>
          </a:ln>
        </p:spPr>
      </p:cxnSp>
      <p:grpSp>
        <p:nvGrpSpPr>
          <p:cNvPr id="11" name="Shape 11"/>
          <p:cNvGrpSpPr/>
          <p:nvPr/>
        </p:nvGrpSpPr>
        <p:grpSpPr>
          <a:xfrm>
            <a:off x="1004143" y="1022025"/>
            <a:ext cx="7136667" cy="152400"/>
            <a:chOff x="1346428" y="1011300"/>
            <a:chExt cx="6452100" cy="152400"/>
          </a:xfrm>
        </p:grpSpPr>
        <p:cxnSp>
          <p:nvCxnSpPr>
            <p:cNvPr id="12" name="Shape 12"/>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3" name="Shape 13"/>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4" name="Shape 14"/>
          <p:cNvGrpSpPr/>
          <p:nvPr/>
        </p:nvGrpSpPr>
        <p:grpSpPr>
          <a:xfrm>
            <a:off x="1004150" y="3969100"/>
            <a:ext cx="7136667" cy="152400"/>
            <a:chOff x="1346435" y="3969087"/>
            <a:chExt cx="6452100" cy="152400"/>
          </a:xfrm>
        </p:grpSpPr>
        <p:cxnSp>
          <p:nvCxnSpPr>
            <p:cNvPr id="15" name="Shape 15"/>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6" name="Shape 16"/>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7" name="Shape 17"/>
          <p:cNvSpPr txBox="1"/>
          <p:nvPr>
            <p:ph type="ctrTitle"/>
          </p:nvPr>
        </p:nvSpPr>
        <p:spPr>
          <a:xfrm>
            <a:off x="1004150" y="1751764"/>
            <a:ext cx="7136700" cy="1022399"/>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18" name="Shape 18"/>
          <p:cNvSpPr txBox="1"/>
          <p:nvPr>
            <p:ph idx="1" type="subTitle"/>
          </p:nvPr>
        </p:nvSpPr>
        <p:spPr>
          <a:xfrm>
            <a:off x="2137225" y="2850039"/>
            <a:ext cx="48704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400"/>
            </a:lvl1pPr>
            <a:lvl2pPr algn="ctr">
              <a:lnSpc>
                <a:spcPct val="100000"/>
              </a:lnSpc>
              <a:spcBef>
                <a:spcPts val="0"/>
              </a:spcBef>
              <a:spcAft>
                <a:spcPts val="0"/>
              </a:spcAft>
              <a:buSzPct val="100000"/>
              <a:buNone/>
              <a:defRPr sz="2400"/>
            </a:lvl2pPr>
            <a:lvl3pPr algn="ctr">
              <a:lnSpc>
                <a:spcPct val="100000"/>
              </a:lnSpc>
              <a:spcBef>
                <a:spcPts val="0"/>
              </a:spcBef>
              <a:spcAft>
                <a:spcPts val="0"/>
              </a:spcAft>
              <a:buSzPct val="100000"/>
              <a:buNone/>
              <a:defRPr sz="2400"/>
            </a:lvl3pPr>
            <a:lvl4pPr algn="ctr">
              <a:lnSpc>
                <a:spcPct val="100000"/>
              </a:lnSpc>
              <a:spcBef>
                <a:spcPts val="0"/>
              </a:spcBef>
              <a:spcAft>
                <a:spcPts val="0"/>
              </a:spcAft>
              <a:buSzPct val="100000"/>
              <a:buNone/>
              <a:defRPr sz="2400"/>
            </a:lvl4pPr>
            <a:lvl5pPr algn="ctr">
              <a:lnSpc>
                <a:spcPct val="100000"/>
              </a:lnSpc>
              <a:spcBef>
                <a:spcPts val="0"/>
              </a:spcBef>
              <a:spcAft>
                <a:spcPts val="0"/>
              </a:spcAft>
              <a:buSzPct val="100000"/>
              <a:buNone/>
              <a:defRPr sz="2400"/>
            </a:lvl5pPr>
            <a:lvl6pPr algn="ctr">
              <a:lnSpc>
                <a:spcPct val="100000"/>
              </a:lnSpc>
              <a:spcBef>
                <a:spcPts val="0"/>
              </a:spcBef>
              <a:spcAft>
                <a:spcPts val="0"/>
              </a:spcAft>
              <a:buSzPct val="100000"/>
              <a:buNone/>
              <a:defRPr sz="2400"/>
            </a:lvl6pPr>
            <a:lvl7pPr algn="ctr">
              <a:lnSpc>
                <a:spcPct val="100000"/>
              </a:lnSpc>
              <a:spcBef>
                <a:spcPts val="0"/>
              </a:spcBef>
              <a:spcAft>
                <a:spcPts val="0"/>
              </a:spcAft>
              <a:buSzPct val="100000"/>
              <a:buNone/>
              <a:defRPr sz="2400"/>
            </a:lvl7pPr>
            <a:lvl8pPr algn="ctr">
              <a:lnSpc>
                <a:spcPct val="100000"/>
              </a:lnSpc>
              <a:spcBef>
                <a:spcPts val="0"/>
              </a:spcBef>
              <a:spcAft>
                <a:spcPts val="0"/>
              </a:spcAft>
              <a:buSzPct val="100000"/>
              <a:buNone/>
              <a:defRPr sz="2400"/>
            </a:lvl8pPr>
            <a:lvl9pPr algn="ctr">
              <a:lnSpc>
                <a:spcPct val="100000"/>
              </a:lnSpc>
              <a:spcBef>
                <a:spcPts val="0"/>
              </a:spcBef>
              <a:spcAft>
                <a:spcPts val="0"/>
              </a:spcAft>
              <a:buSzPct val="100000"/>
              <a:buNone/>
              <a:defRPr sz="2400"/>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4" name="Shape 54"/>
        <p:cNvGrpSpPr/>
        <p:nvPr/>
      </p:nvGrpSpPr>
      <p:grpSpPr>
        <a:xfrm>
          <a:off x="0" y="0"/>
          <a:ext cx="0" cy="0"/>
          <a:chOff x="0" y="0"/>
          <a:chExt cx="0" cy="0"/>
        </a:xfrm>
      </p:grpSpPr>
      <p:sp>
        <p:nvSpPr>
          <p:cNvPr id="55" name="Shape 55"/>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56" name="Shape 56"/>
          <p:cNvSpPr txBox="1"/>
          <p:nvPr>
            <p:ph type="title"/>
          </p:nvPr>
        </p:nvSpPr>
        <p:spPr>
          <a:xfrm>
            <a:off x="311700" y="1304850"/>
            <a:ext cx="8520599" cy="1538399"/>
          </a:xfrm>
          <a:prstGeom prst="rect">
            <a:avLst/>
          </a:prstGeom>
        </p:spPr>
        <p:txBody>
          <a:bodyPr anchorCtr="0" anchor="ctr" bIns="91425" lIns="91425" rIns="91425" tIns="91425"/>
          <a:lstStyle>
            <a:lvl1pPr algn="ctr">
              <a:spcBef>
                <a:spcPts val="0"/>
              </a:spcBef>
              <a:buClr>
                <a:schemeClr val="accent3"/>
              </a:buClr>
              <a:buSzPct val="100000"/>
              <a:defRPr sz="13000">
                <a:solidFill>
                  <a:schemeClr val="accent3"/>
                </a:solidFill>
              </a:defRPr>
            </a:lvl1pPr>
            <a:lvl2pPr algn="ctr">
              <a:spcBef>
                <a:spcPts val="0"/>
              </a:spcBef>
              <a:buClr>
                <a:schemeClr val="accent3"/>
              </a:buClr>
              <a:buSzPct val="100000"/>
              <a:defRPr sz="13000">
                <a:solidFill>
                  <a:schemeClr val="accent3"/>
                </a:solidFill>
              </a:defRPr>
            </a:lvl2pPr>
            <a:lvl3pPr algn="ctr">
              <a:spcBef>
                <a:spcPts val="0"/>
              </a:spcBef>
              <a:buClr>
                <a:schemeClr val="accent3"/>
              </a:buClr>
              <a:buSzPct val="100000"/>
              <a:defRPr sz="13000">
                <a:solidFill>
                  <a:schemeClr val="accent3"/>
                </a:solidFill>
              </a:defRPr>
            </a:lvl3pPr>
            <a:lvl4pPr algn="ctr">
              <a:spcBef>
                <a:spcPts val="0"/>
              </a:spcBef>
              <a:buClr>
                <a:schemeClr val="accent3"/>
              </a:buClr>
              <a:buSzPct val="100000"/>
              <a:defRPr sz="13000">
                <a:solidFill>
                  <a:schemeClr val="accent3"/>
                </a:solidFill>
              </a:defRPr>
            </a:lvl4pPr>
            <a:lvl5pPr algn="ctr">
              <a:spcBef>
                <a:spcPts val="0"/>
              </a:spcBef>
              <a:buClr>
                <a:schemeClr val="accent3"/>
              </a:buClr>
              <a:buSzPct val="100000"/>
              <a:defRPr sz="13000">
                <a:solidFill>
                  <a:schemeClr val="accent3"/>
                </a:solidFill>
              </a:defRPr>
            </a:lvl5pPr>
            <a:lvl6pPr algn="ctr">
              <a:spcBef>
                <a:spcPts val="0"/>
              </a:spcBef>
              <a:buClr>
                <a:schemeClr val="accent3"/>
              </a:buClr>
              <a:buSzPct val="100000"/>
              <a:defRPr sz="13000">
                <a:solidFill>
                  <a:schemeClr val="accent3"/>
                </a:solidFill>
              </a:defRPr>
            </a:lvl6pPr>
            <a:lvl7pPr algn="ctr">
              <a:spcBef>
                <a:spcPts val="0"/>
              </a:spcBef>
              <a:buClr>
                <a:schemeClr val="accent3"/>
              </a:buClr>
              <a:buSzPct val="100000"/>
              <a:defRPr sz="13000">
                <a:solidFill>
                  <a:schemeClr val="accent3"/>
                </a:solidFill>
              </a:defRPr>
            </a:lvl7pPr>
            <a:lvl8pPr algn="ctr">
              <a:spcBef>
                <a:spcPts val="0"/>
              </a:spcBef>
              <a:buClr>
                <a:schemeClr val="accent3"/>
              </a:buClr>
              <a:buSzPct val="100000"/>
              <a:defRPr sz="13000">
                <a:solidFill>
                  <a:schemeClr val="accent3"/>
                </a:solidFill>
              </a:defRPr>
            </a:lvl8pPr>
            <a:lvl9pPr algn="ctr">
              <a:spcBef>
                <a:spcPts val="0"/>
              </a:spcBef>
              <a:buClr>
                <a:schemeClr val="accent3"/>
              </a:buClr>
              <a:buSzPct val="100000"/>
              <a:defRPr sz="13000">
                <a:solidFill>
                  <a:schemeClr val="accent3"/>
                </a:solidFill>
              </a:defRPr>
            </a:lvl9pPr>
          </a:lstStyle>
          <a:p/>
        </p:txBody>
      </p:sp>
      <p:sp>
        <p:nvSpPr>
          <p:cNvPr id="57" name="Shape 57"/>
          <p:cNvSpPr txBox="1"/>
          <p:nvPr>
            <p:ph idx="1" type="body"/>
          </p:nvPr>
        </p:nvSpPr>
        <p:spPr>
          <a:xfrm>
            <a:off x="311700" y="29956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20" name="Shape 20"/>
        <p:cNvGrpSpPr/>
        <p:nvPr/>
      </p:nvGrpSpPr>
      <p:grpSpPr>
        <a:xfrm>
          <a:off x="0" y="0"/>
          <a:ext cx="0" cy="0"/>
          <a:chOff x="0" y="0"/>
          <a:chExt cx="0" cy="0"/>
        </a:xfrm>
      </p:grpSpPr>
      <p:sp>
        <p:nvSpPr>
          <p:cNvPr id="21" name="Shape 21"/>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22" name="Shape 22"/>
          <p:cNvSpPr txBox="1"/>
          <p:nvPr>
            <p:ph type="title"/>
          </p:nvPr>
        </p:nvSpPr>
        <p:spPr>
          <a:xfrm>
            <a:off x="311700" y="814800"/>
            <a:ext cx="8571300" cy="942000"/>
          </a:xfrm>
          <a:prstGeom prst="rect">
            <a:avLst/>
          </a:prstGeom>
        </p:spPr>
        <p:txBody>
          <a:bodyPr anchorCtr="0" anchor="ctr"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4" name="Shape 24"/>
        <p:cNvGrpSpPr/>
        <p:nvPr/>
      </p:nvGrpSpPr>
      <p:grpSpPr>
        <a:xfrm>
          <a:off x="0" y="0"/>
          <a:ext cx="0" cy="0"/>
          <a:chOff x="0" y="0"/>
          <a:chExt cx="0" cy="0"/>
        </a:xfrm>
      </p:grpSpPr>
      <p:sp>
        <p:nvSpPr>
          <p:cNvPr id="25" name="Shape 25"/>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26" name="Shape 26"/>
          <p:cNvSpPr txBox="1"/>
          <p:nvPr>
            <p:ph type="title"/>
          </p:nvPr>
        </p:nvSpPr>
        <p:spPr>
          <a:xfrm>
            <a:off x="311700" y="445025"/>
            <a:ext cx="8520599" cy="7073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311700" y="1266325"/>
            <a:ext cx="8520599" cy="3302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7073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 type="body"/>
          </p:nvPr>
        </p:nvSpPr>
        <p:spPr>
          <a:xfrm>
            <a:off x="311700" y="1266175"/>
            <a:ext cx="3999899" cy="33027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2" name="Shape 32"/>
          <p:cNvSpPr txBox="1"/>
          <p:nvPr>
            <p:ph idx="2" type="body"/>
          </p:nvPr>
        </p:nvSpPr>
        <p:spPr>
          <a:xfrm>
            <a:off x="4832400" y="1266175"/>
            <a:ext cx="3999899" cy="33027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311700" y="445025"/>
            <a:ext cx="8520599" cy="7073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 name="Shape 3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9" name="Shape 3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490250" y="526350"/>
            <a:ext cx="5613599" cy="4090800"/>
          </a:xfrm>
          <a:prstGeom prst="rect">
            <a:avLst/>
          </a:prstGeom>
        </p:spPr>
        <p:txBody>
          <a:bodyPr anchorCtr="0" anchor="ctr" bIns="91425" lIns="91425" rIns="91425" tIns="91425"/>
          <a:lstStyle>
            <a:lvl1pPr>
              <a:spcBef>
                <a:spcPts val="0"/>
              </a:spcBef>
              <a:buClr>
                <a:schemeClr val="dk2"/>
              </a:buClr>
              <a:buSzPct val="100000"/>
              <a:defRPr b="0" sz="5400">
                <a:solidFill>
                  <a:schemeClr val="dk2"/>
                </a:solidFill>
              </a:defRPr>
            </a:lvl1pPr>
            <a:lvl2pPr>
              <a:spcBef>
                <a:spcPts val="0"/>
              </a:spcBef>
              <a:buClr>
                <a:schemeClr val="dk2"/>
              </a:buClr>
              <a:buSzPct val="100000"/>
              <a:defRPr b="0" sz="5400">
                <a:solidFill>
                  <a:schemeClr val="dk2"/>
                </a:solidFill>
              </a:defRPr>
            </a:lvl2pPr>
            <a:lvl3pPr>
              <a:spcBef>
                <a:spcPts val="0"/>
              </a:spcBef>
              <a:buClr>
                <a:schemeClr val="dk2"/>
              </a:buClr>
              <a:buSzPct val="100000"/>
              <a:defRPr b="0" sz="5400">
                <a:solidFill>
                  <a:schemeClr val="dk2"/>
                </a:solidFill>
              </a:defRPr>
            </a:lvl3pPr>
            <a:lvl4pPr>
              <a:spcBef>
                <a:spcPts val="0"/>
              </a:spcBef>
              <a:buClr>
                <a:schemeClr val="dk2"/>
              </a:buClr>
              <a:buSzPct val="100000"/>
              <a:defRPr b="0" sz="5400">
                <a:solidFill>
                  <a:schemeClr val="dk2"/>
                </a:solidFill>
              </a:defRPr>
            </a:lvl4pPr>
            <a:lvl5pPr>
              <a:spcBef>
                <a:spcPts val="0"/>
              </a:spcBef>
              <a:buClr>
                <a:schemeClr val="dk2"/>
              </a:buClr>
              <a:buSzPct val="100000"/>
              <a:defRPr b="0" sz="5400">
                <a:solidFill>
                  <a:schemeClr val="dk2"/>
                </a:solidFill>
              </a:defRPr>
            </a:lvl5pPr>
            <a:lvl6pPr>
              <a:spcBef>
                <a:spcPts val="0"/>
              </a:spcBef>
              <a:buClr>
                <a:schemeClr val="dk2"/>
              </a:buClr>
              <a:buSzPct val="100000"/>
              <a:defRPr b="0" sz="5400">
                <a:solidFill>
                  <a:schemeClr val="dk2"/>
                </a:solidFill>
              </a:defRPr>
            </a:lvl6pPr>
            <a:lvl7pPr>
              <a:spcBef>
                <a:spcPts val="0"/>
              </a:spcBef>
              <a:buClr>
                <a:schemeClr val="dk2"/>
              </a:buClr>
              <a:buSzPct val="100000"/>
              <a:defRPr b="0" sz="5400">
                <a:solidFill>
                  <a:schemeClr val="dk2"/>
                </a:solidFill>
              </a:defRPr>
            </a:lvl7pPr>
            <a:lvl8pPr>
              <a:spcBef>
                <a:spcPts val="0"/>
              </a:spcBef>
              <a:buClr>
                <a:schemeClr val="dk2"/>
              </a:buClr>
              <a:buSzPct val="100000"/>
              <a:defRPr b="0" sz="5400">
                <a:solidFill>
                  <a:schemeClr val="dk2"/>
                </a:solidFill>
              </a:defRPr>
            </a:lvl8pPr>
            <a:lvl9pPr>
              <a:spcBef>
                <a:spcPts val="0"/>
              </a:spcBef>
              <a:buClr>
                <a:schemeClr val="dk2"/>
              </a:buClr>
              <a:buSzPct val="100000"/>
              <a:defRPr b="0" sz="5400">
                <a:solidFill>
                  <a:schemeClr val="dk2"/>
                </a:solidFill>
              </a:defRPr>
            </a:lvl9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4" name="Shape 44"/>
        <p:cNvGrpSpPr/>
        <p:nvPr/>
      </p:nvGrpSpPr>
      <p:grpSpPr>
        <a:xfrm>
          <a:off x="0" y="0"/>
          <a:ext cx="0" cy="0"/>
          <a:chOff x="0" y="0"/>
          <a:chExt cx="0" cy="0"/>
        </a:xfrm>
      </p:grpSpPr>
      <p:sp>
        <p:nvSpPr>
          <p:cNvPr id="45" name="Shape 45"/>
          <p:cNvSpPr/>
          <p:nvPr/>
        </p:nvSpPr>
        <p:spPr>
          <a:xfrm>
            <a:off x="4572000" y="0"/>
            <a:ext cx="4572000" cy="5143499"/>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cxnSp>
        <p:nvCxnSpPr>
          <p:cNvPr id="46" name="Shape 46"/>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7" name="Shape 47"/>
          <p:cNvSpPr txBox="1"/>
          <p:nvPr>
            <p:ph type="title"/>
          </p:nvPr>
        </p:nvSpPr>
        <p:spPr>
          <a:xfrm>
            <a:off x="265500" y="1039675"/>
            <a:ext cx="4045199" cy="16758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8" name="Shape 48"/>
          <p:cNvSpPr txBox="1"/>
          <p:nvPr>
            <p:ph idx="1" type="subTitle"/>
          </p:nvPr>
        </p:nvSpPr>
        <p:spPr>
          <a:xfrm>
            <a:off x="265500" y="27268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ph idx="1" type="body"/>
          </p:nvPr>
        </p:nvSpPr>
        <p:spPr>
          <a:xfrm>
            <a:off x="311700" y="42307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3" name="Shape 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707399"/>
          </a:xfrm>
          <a:prstGeom prst="rect">
            <a:avLst/>
          </a:prstGeom>
          <a:noFill/>
          <a:ln>
            <a:noFill/>
          </a:ln>
        </p:spPr>
        <p:txBody>
          <a:bodyPr anchorCtr="0" anchor="t" bIns="91425" lIns="91425" rIns="91425" tIns="91425"/>
          <a:lstStyle>
            <a:lvl1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6" name="Shape 6"/>
          <p:cNvSpPr txBox="1"/>
          <p:nvPr>
            <p:ph idx="1" type="body"/>
          </p:nvPr>
        </p:nvSpPr>
        <p:spPr>
          <a:xfrm>
            <a:off x="311700" y="1266325"/>
            <a:ext cx="8520599" cy="33027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3.png"/><Relationship Id="rId4"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1004150" y="1446964"/>
            <a:ext cx="7136700" cy="1022399"/>
          </a:xfrm>
          <a:prstGeom prst="rect">
            <a:avLst/>
          </a:prstGeom>
        </p:spPr>
        <p:txBody>
          <a:bodyPr anchorCtr="0" anchor="b" bIns="91425" lIns="91425" rIns="91425" tIns="91425">
            <a:noAutofit/>
          </a:bodyPr>
          <a:lstStyle/>
          <a:p>
            <a:pPr>
              <a:spcBef>
                <a:spcPts val="0"/>
              </a:spcBef>
              <a:buNone/>
            </a:pPr>
            <a:r>
              <a:rPr lang="en"/>
              <a:t>RMCuff</a:t>
            </a:r>
          </a:p>
        </p:txBody>
      </p:sp>
      <p:sp>
        <p:nvSpPr>
          <p:cNvPr id="66" name="Shape 66"/>
          <p:cNvSpPr txBox="1"/>
          <p:nvPr>
            <p:ph idx="1" type="subTitle"/>
          </p:nvPr>
        </p:nvSpPr>
        <p:spPr>
          <a:xfrm>
            <a:off x="2137225" y="2697652"/>
            <a:ext cx="4870499" cy="948300"/>
          </a:xfrm>
          <a:prstGeom prst="rect">
            <a:avLst/>
          </a:prstGeom>
        </p:spPr>
        <p:txBody>
          <a:bodyPr anchorCtr="0" anchor="t" bIns="91425" lIns="91425" rIns="91425" tIns="91425">
            <a:noAutofit/>
          </a:bodyPr>
          <a:lstStyle/>
          <a:p>
            <a:pPr rtl="0">
              <a:spcBef>
                <a:spcPts val="0"/>
              </a:spcBef>
              <a:buNone/>
            </a:pPr>
            <a:r>
              <a:rPr b="1" lang="en" sz="1800"/>
              <a:t>David Baez</a:t>
            </a:r>
            <a:r>
              <a:rPr lang="en" sz="1800"/>
              <a:t> - Team Member</a:t>
            </a:r>
          </a:p>
          <a:p>
            <a:pPr rtl="0">
              <a:spcBef>
                <a:spcPts val="0"/>
              </a:spcBef>
              <a:buNone/>
            </a:pPr>
            <a:r>
              <a:rPr b="1" lang="en" sz="1800"/>
              <a:t>Marc Roger</a:t>
            </a:r>
            <a:r>
              <a:rPr lang="en" sz="1800"/>
              <a:t> - Team Member</a:t>
            </a:r>
          </a:p>
          <a:p>
            <a:pPr>
              <a:spcBef>
                <a:spcPts val="0"/>
              </a:spcBef>
              <a:buNone/>
            </a:pPr>
            <a:r>
              <a:rPr b="1" lang="en" sz="1800"/>
              <a:t>Peter Dickson</a:t>
            </a:r>
            <a:r>
              <a:rPr lang="en" sz="1800"/>
              <a:t> - Product Owner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System Design</a:t>
            </a:r>
          </a:p>
        </p:txBody>
      </p:sp>
      <p:sp>
        <p:nvSpPr>
          <p:cNvPr id="123" name="Shape 123"/>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spcBef>
                <a:spcPts val="0"/>
              </a:spcBef>
              <a:buNone/>
            </a:pPr>
            <a:r>
              <a:rPr lang="en"/>
              <a:t>System Decomposition</a:t>
            </a:r>
          </a:p>
          <a:p>
            <a:pPr rtl="0">
              <a:spcBef>
                <a:spcPts val="0"/>
              </a:spcBef>
              <a:buNone/>
            </a:pPr>
            <a:r>
              <a:rPr b="1" lang="en" sz="1600"/>
              <a:t>Model View Controller (MVC) Architecture</a:t>
            </a:r>
            <a:r>
              <a:rPr lang="en" sz="1600"/>
              <a:t> - We make use of this pattern to separate user interface code, data access code, and interaction code, making it easier to modify one without affecting the other.</a:t>
            </a:r>
          </a:p>
          <a:p>
            <a:pPr>
              <a:spcBef>
                <a:spcPts val="0"/>
              </a:spcBef>
              <a:buNone/>
            </a:pPr>
            <a:r>
              <a:rPr b="1" lang="en" sz="1600"/>
              <a:t>Client/Server Architecture</a:t>
            </a:r>
            <a:r>
              <a:rPr lang="en" sz="1600"/>
              <a:t> - We implemented a custom php web service hosted on our web server which we communicate with via the app. This web service handles the sending of push notifications. One app sends data up to the server, the server takes that data and sends it to the specified user.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216425"/>
            <a:ext cx="8520599" cy="707399"/>
          </a:xfrm>
          <a:prstGeom prst="rect">
            <a:avLst/>
          </a:prstGeom>
        </p:spPr>
        <p:txBody>
          <a:bodyPr anchorCtr="0" anchor="t" bIns="91425" lIns="91425" rIns="91425" tIns="91425">
            <a:noAutofit/>
          </a:bodyPr>
          <a:lstStyle/>
          <a:p>
            <a:pPr lvl="0" rtl="0">
              <a:spcBef>
                <a:spcPts val="0"/>
              </a:spcBef>
              <a:buNone/>
            </a:pPr>
            <a:r>
              <a:rPr lang="en"/>
              <a:t>System Design</a:t>
            </a:r>
          </a:p>
        </p:txBody>
      </p:sp>
      <p:sp>
        <p:nvSpPr>
          <p:cNvPr id="129" name="Shape 129"/>
          <p:cNvSpPr txBox="1"/>
          <p:nvPr>
            <p:ph idx="1" type="body"/>
          </p:nvPr>
        </p:nvSpPr>
        <p:spPr>
          <a:xfrm>
            <a:off x="311700" y="885325"/>
            <a:ext cx="8520599" cy="3867599"/>
          </a:xfrm>
          <a:prstGeom prst="rect">
            <a:avLst/>
          </a:prstGeom>
        </p:spPr>
        <p:txBody>
          <a:bodyPr anchorCtr="0" anchor="t" bIns="91425" lIns="91425" rIns="91425" tIns="91425">
            <a:noAutofit/>
          </a:bodyPr>
          <a:lstStyle/>
          <a:p>
            <a:pPr rtl="0">
              <a:spcBef>
                <a:spcPts val="0"/>
              </a:spcBef>
              <a:buNone/>
            </a:pPr>
            <a:r>
              <a:rPr lang="en"/>
              <a:t>System Deployment</a:t>
            </a:r>
          </a:p>
          <a:p>
            <a:pPr rtl="0">
              <a:lnSpc>
                <a:spcPct val="100000"/>
              </a:lnSpc>
              <a:spcBef>
                <a:spcPts val="0"/>
              </a:spcBef>
              <a:spcAft>
                <a:spcPts val="0"/>
              </a:spcAft>
              <a:buNone/>
            </a:pPr>
            <a:r>
              <a:rPr lang="en" sz="1200">
                <a:solidFill>
                  <a:srgbClr val="000000"/>
                </a:solidFill>
              </a:rPr>
              <a:t>The software resources that will be used to develop the system from beginning to end are:</a:t>
            </a:r>
          </a:p>
          <a:p>
            <a:pPr rtl="0">
              <a:lnSpc>
                <a:spcPct val="100000"/>
              </a:lnSpc>
              <a:spcBef>
                <a:spcPts val="0"/>
              </a:spcBef>
              <a:spcAft>
                <a:spcPts val="0"/>
              </a:spcAft>
              <a:buNone/>
            </a:pPr>
            <a:r>
              <a:t/>
            </a:r>
            <a:endParaRPr sz="1200">
              <a:solidFill>
                <a:srgbClr val="000000"/>
              </a:solidFill>
            </a:endParaRPr>
          </a:p>
          <a:p>
            <a:pPr indent="-304800" lvl="0" marL="457200" rtl="0">
              <a:lnSpc>
                <a:spcPct val="100000"/>
              </a:lnSpc>
              <a:spcBef>
                <a:spcPts val="0"/>
              </a:spcBef>
              <a:spcAft>
                <a:spcPts val="0"/>
              </a:spcAft>
              <a:buClr>
                <a:srgbClr val="000000"/>
              </a:buClr>
              <a:buSzPct val="100000"/>
              <a:buChar char="●"/>
            </a:pPr>
            <a:r>
              <a:rPr lang="en" sz="1200">
                <a:solidFill>
                  <a:srgbClr val="000000"/>
                </a:solidFill>
              </a:rPr>
              <a:t>Android Studio - Android’s official integrated development environment (IDE)</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Java JDK - Includes tools for developing, debugging, and monitoring Java applications </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Android SDK - Includes development tools, an emulator, and required libraries to build Android applications</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Java - Programming language used in native Android applications</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Arduino IDE - Used for programming the arduino bluetooth device</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PushBots - A push notification service used to send implemented to send push notifications between the 2 different apps and have them wake automatically.</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GitHub - Online repository that will store our project code</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Mingle - Used for planning scrum sprints</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lang="en" sz="1200">
                <a:solidFill>
                  <a:srgbClr val="000000"/>
                </a:solidFill>
              </a:rPr>
              <a:t>The hardware resources that will be used to develop the system from beginning to end are:</a:t>
            </a:r>
          </a:p>
          <a:p>
            <a:pPr rtl="0">
              <a:lnSpc>
                <a:spcPct val="100000"/>
              </a:lnSpc>
              <a:spcBef>
                <a:spcPts val="0"/>
              </a:spcBef>
              <a:spcAft>
                <a:spcPts val="0"/>
              </a:spcAft>
              <a:buNone/>
            </a:pPr>
            <a:r>
              <a:t/>
            </a:r>
            <a:endParaRPr sz="1200">
              <a:solidFill>
                <a:srgbClr val="000000"/>
              </a:solidFill>
            </a:endParaRPr>
          </a:p>
          <a:p>
            <a:pPr indent="-304800" lvl="0" marL="457200" rtl="0">
              <a:lnSpc>
                <a:spcPct val="100000"/>
              </a:lnSpc>
              <a:spcBef>
                <a:spcPts val="0"/>
              </a:spcBef>
              <a:spcAft>
                <a:spcPts val="0"/>
              </a:spcAft>
              <a:buClr>
                <a:srgbClr val="000000"/>
              </a:buClr>
              <a:buSzPct val="100000"/>
              <a:buChar char="●"/>
            </a:pPr>
            <a:r>
              <a:rPr lang="en" sz="1200">
                <a:solidFill>
                  <a:srgbClr val="000000"/>
                </a:solidFill>
              </a:rPr>
              <a:t>Any computer that meets the specifications required by Android Studio</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Any Android device to test the application on</a:t>
            </a:r>
          </a:p>
          <a:p>
            <a:pPr indent="-304800" lvl="0" marL="457200" rtl="0">
              <a:lnSpc>
                <a:spcPct val="100000"/>
              </a:lnSpc>
              <a:spcBef>
                <a:spcPts val="0"/>
              </a:spcBef>
              <a:spcAft>
                <a:spcPts val="0"/>
              </a:spcAft>
              <a:buClr>
                <a:srgbClr val="000000"/>
              </a:buClr>
              <a:buSzPct val="100000"/>
              <a:buChar char="●"/>
            </a:pPr>
            <a:r>
              <a:rPr lang="en" sz="1200">
                <a:solidFill>
                  <a:srgbClr val="000000"/>
                </a:solidFill>
              </a:rPr>
              <a:t>A custom bluetooth blood pressure cuff to connect to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System Design</a:t>
            </a:r>
          </a:p>
        </p:txBody>
      </p:sp>
      <p:sp>
        <p:nvSpPr>
          <p:cNvPr id="135" name="Shape 135"/>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spcBef>
                <a:spcPts val="0"/>
              </a:spcBef>
              <a:buNone/>
            </a:pPr>
            <a:r>
              <a:rPr lang="en"/>
              <a:t>Persistent Data Design</a:t>
            </a:r>
          </a:p>
          <a:p>
            <a:pPr rtl="0">
              <a:spcBef>
                <a:spcPts val="0"/>
              </a:spcBef>
              <a:buNone/>
            </a:pPr>
            <a:r>
              <a:rPr lang="en">
                <a:solidFill>
                  <a:srgbClr val="000000"/>
                </a:solidFill>
              </a:rPr>
              <a:t>All persistent data is stored locally in phone data using a modified model of the Android Shared Preferences in a dictionary Key:Value style.</a:t>
            </a:r>
          </a:p>
          <a:p>
            <a:pPr rtl="0">
              <a:spcBef>
                <a:spcPts val="0"/>
              </a:spcBef>
              <a:buNone/>
            </a:pPr>
            <a:r>
              <a:rPr lang="en">
                <a:solidFill>
                  <a:srgbClr val="000000"/>
                </a:solidFill>
              </a:rPr>
              <a:t>We were able to grow upon this by serializing entire objects and classes into value objects using a modified JSON called GSON.  </a:t>
            </a:r>
          </a:p>
          <a:p>
            <a:pPr>
              <a:spcBef>
                <a:spcPts val="0"/>
              </a:spcBef>
              <a:buNone/>
            </a:pPr>
            <a:r>
              <a:rPr lang="en">
                <a:solidFill>
                  <a:srgbClr val="000000"/>
                </a:solidFill>
              </a:rPr>
              <a:t>This allowed us to store caregivers, schedules, readings, etc as an entire class object rather than string values.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System Design</a:t>
            </a:r>
          </a:p>
        </p:txBody>
      </p:sp>
      <p:sp>
        <p:nvSpPr>
          <p:cNvPr id="141" name="Shape 141"/>
          <p:cNvSpPr txBox="1"/>
          <p:nvPr>
            <p:ph idx="1" type="body"/>
          </p:nvPr>
        </p:nvSpPr>
        <p:spPr>
          <a:xfrm>
            <a:off x="311700" y="1266325"/>
            <a:ext cx="8520599" cy="3302700"/>
          </a:xfrm>
          <a:prstGeom prst="rect">
            <a:avLst/>
          </a:prstGeom>
        </p:spPr>
        <p:txBody>
          <a:bodyPr anchorCtr="0" anchor="t" bIns="91425" lIns="91425" rIns="91425" tIns="91425">
            <a:noAutofit/>
          </a:bodyPr>
          <a:lstStyle/>
          <a:p>
            <a:pPr lvl="0" rtl="0">
              <a:spcBef>
                <a:spcPts val="0"/>
              </a:spcBef>
              <a:buNone/>
            </a:pPr>
            <a:r>
              <a:rPr lang="en"/>
              <a:t>Security/Privacy</a:t>
            </a:r>
          </a:p>
          <a:p>
            <a:pPr rtl="0">
              <a:spcBef>
                <a:spcPts val="0"/>
              </a:spcBef>
              <a:buNone/>
            </a:pPr>
            <a:r>
              <a:rPr lang="en" sz="2200">
                <a:solidFill>
                  <a:srgbClr val="000000"/>
                </a:solidFill>
              </a:rPr>
              <a:t>Security was considered a non issue by the Product Owner for Version 1 of the application. </a:t>
            </a:r>
          </a:p>
          <a:p>
            <a:pPr lvl="0" rtl="0">
              <a:spcBef>
                <a:spcPts val="0"/>
              </a:spcBef>
              <a:buNone/>
            </a:pPr>
            <a:r>
              <a:rPr lang="en" sz="2200">
                <a:solidFill>
                  <a:srgbClr val="000000"/>
                </a:solidFill>
              </a:rPr>
              <a:t>Most of the development process was focused on prototyping user functionality, however, obvious steps such as serialization locally stored user data were taken for security reasons.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12175"/>
            <a:ext cx="2967900" cy="707399"/>
          </a:xfrm>
          <a:prstGeom prst="rect">
            <a:avLst/>
          </a:prstGeom>
        </p:spPr>
        <p:txBody>
          <a:bodyPr anchorCtr="0" anchor="t" bIns="91425" lIns="91425" rIns="91425" tIns="91425">
            <a:noAutofit/>
          </a:bodyPr>
          <a:lstStyle/>
          <a:p>
            <a:pPr lvl="0" rtl="0">
              <a:spcBef>
                <a:spcPts val="0"/>
              </a:spcBef>
              <a:buNone/>
            </a:pPr>
            <a:r>
              <a:rPr lang="en"/>
              <a:t>Detailed Design</a:t>
            </a:r>
          </a:p>
        </p:txBody>
      </p:sp>
      <p:sp>
        <p:nvSpPr>
          <p:cNvPr id="147" name="Shape 147"/>
          <p:cNvSpPr txBox="1"/>
          <p:nvPr>
            <p:ph idx="1" type="body"/>
          </p:nvPr>
        </p:nvSpPr>
        <p:spPr>
          <a:xfrm>
            <a:off x="311700" y="580525"/>
            <a:ext cx="1807799" cy="448199"/>
          </a:xfrm>
          <a:prstGeom prst="rect">
            <a:avLst/>
          </a:prstGeom>
        </p:spPr>
        <p:txBody>
          <a:bodyPr anchorCtr="0" anchor="t" bIns="91425" lIns="91425" rIns="91425" tIns="91425">
            <a:noAutofit/>
          </a:bodyPr>
          <a:lstStyle/>
          <a:p>
            <a:pPr lvl="0" rtl="0">
              <a:spcBef>
                <a:spcPts val="0"/>
              </a:spcBef>
              <a:buNone/>
            </a:pPr>
            <a:r>
              <a:rPr lang="en"/>
              <a:t>Class Diagram</a:t>
            </a:r>
          </a:p>
          <a:p>
            <a:pPr lvl="0" rtl="0">
              <a:spcBef>
                <a:spcPts val="0"/>
              </a:spcBef>
              <a:buNone/>
            </a:pPr>
            <a:r>
              <a:t/>
            </a:r>
            <a:endParaRPr sz="2200">
              <a:solidFill>
                <a:srgbClr val="000000"/>
              </a:solidFill>
            </a:endParaRPr>
          </a:p>
        </p:txBody>
      </p:sp>
      <p:pic>
        <p:nvPicPr>
          <p:cNvPr id="148" name="Shape 148"/>
          <p:cNvPicPr preferRelativeResize="0"/>
          <p:nvPr/>
        </p:nvPicPr>
        <p:blipFill>
          <a:blip r:embed="rId3">
            <a:alphaModFix/>
          </a:blip>
          <a:stretch>
            <a:fillRect/>
          </a:stretch>
        </p:blipFill>
        <p:spPr>
          <a:xfrm>
            <a:off x="3404524" y="126575"/>
            <a:ext cx="4425926" cy="46913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Test Suites and Test Cases</a:t>
            </a:r>
          </a:p>
        </p:txBody>
      </p:sp>
      <p:sp>
        <p:nvSpPr>
          <p:cNvPr id="154" name="Shape 154"/>
          <p:cNvSpPr txBox="1"/>
          <p:nvPr>
            <p:ph idx="1" type="body"/>
          </p:nvPr>
        </p:nvSpPr>
        <p:spPr>
          <a:xfrm>
            <a:off x="311700" y="1266325"/>
            <a:ext cx="4268699" cy="3302700"/>
          </a:xfrm>
          <a:prstGeom prst="rect">
            <a:avLst/>
          </a:prstGeom>
        </p:spPr>
        <p:txBody>
          <a:bodyPr anchorCtr="0" anchor="t" bIns="91425" lIns="91425" rIns="91425" tIns="91425">
            <a:noAutofit/>
          </a:bodyPr>
          <a:lstStyle/>
          <a:p>
            <a:pPr rtl="0">
              <a:spcBef>
                <a:spcPts val="0"/>
              </a:spcBef>
              <a:buNone/>
            </a:pPr>
            <a:r>
              <a:rPr lang="en"/>
              <a:t>Sunny Day</a:t>
            </a:r>
          </a:p>
          <a:p>
            <a:pPr lvl="0" rtl="0">
              <a:spcBef>
                <a:spcPts val="0"/>
              </a:spcBef>
              <a:buNone/>
            </a:pPr>
            <a:r>
              <a:rPr lang="en" sz="1400">
                <a:solidFill>
                  <a:srgbClr val="000000"/>
                </a:solidFill>
              </a:rPr>
              <a:t>One of our sunny day test cases considered of being able to stub a message call to the bluetooth device and verify on a response from the bluetooth device.  </a:t>
            </a:r>
          </a:p>
          <a:p>
            <a:pPr rtl="0">
              <a:spcBef>
                <a:spcPts val="0"/>
              </a:spcBef>
              <a:buNone/>
            </a:pPr>
            <a:r>
              <a:rPr lang="en" sz="1400">
                <a:solidFill>
                  <a:srgbClr val="000000"/>
                </a:solidFill>
              </a:rPr>
              <a:t>This test turned out to be a bit complicated as it require bugless operation of the bluetooth device.</a:t>
            </a:r>
          </a:p>
          <a:p>
            <a:pPr lvl="0" rtl="0">
              <a:spcBef>
                <a:spcPts val="0"/>
              </a:spcBef>
              <a:buNone/>
            </a:pPr>
            <a:r>
              <a:t/>
            </a:r>
            <a:endParaRPr sz="2200">
              <a:solidFill>
                <a:srgbClr val="000000"/>
              </a:solidFill>
            </a:endParaRPr>
          </a:p>
          <a:p>
            <a:pPr lvl="0" rtl="0">
              <a:spcBef>
                <a:spcPts val="0"/>
              </a:spcBef>
              <a:buNone/>
            </a:pPr>
            <a:r>
              <a:t/>
            </a:r>
            <a:endParaRPr sz="2200">
              <a:solidFill>
                <a:srgbClr val="000000"/>
              </a:solidFill>
            </a:endParaRPr>
          </a:p>
        </p:txBody>
      </p:sp>
      <p:pic>
        <p:nvPicPr>
          <p:cNvPr id="155" name="Shape 155"/>
          <p:cNvPicPr preferRelativeResize="0"/>
          <p:nvPr/>
        </p:nvPicPr>
        <p:blipFill>
          <a:blip r:embed="rId3">
            <a:alphaModFix/>
          </a:blip>
          <a:stretch>
            <a:fillRect/>
          </a:stretch>
        </p:blipFill>
        <p:spPr>
          <a:xfrm>
            <a:off x="4580400" y="1266325"/>
            <a:ext cx="2667000" cy="1152525"/>
          </a:xfrm>
          <a:prstGeom prst="rect">
            <a:avLst/>
          </a:prstGeom>
          <a:noFill/>
          <a:ln>
            <a:noFill/>
          </a:ln>
        </p:spPr>
      </p:pic>
      <p:pic>
        <p:nvPicPr>
          <p:cNvPr id="156" name="Shape 156"/>
          <p:cNvPicPr preferRelativeResize="0"/>
          <p:nvPr/>
        </p:nvPicPr>
        <p:blipFill>
          <a:blip r:embed="rId4">
            <a:alphaModFix/>
          </a:blip>
          <a:stretch>
            <a:fillRect/>
          </a:stretch>
        </p:blipFill>
        <p:spPr>
          <a:xfrm>
            <a:off x="4580400" y="2787850"/>
            <a:ext cx="4438650" cy="17811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Test Suites and Test Cases</a:t>
            </a:r>
          </a:p>
        </p:txBody>
      </p:sp>
      <p:sp>
        <p:nvSpPr>
          <p:cNvPr id="162" name="Shape 162"/>
          <p:cNvSpPr txBox="1"/>
          <p:nvPr>
            <p:ph idx="1" type="body"/>
          </p:nvPr>
        </p:nvSpPr>
        <p:spPr>
          <a:xfrm>
            <a:off x="311700" y="1266325"/>
            <a:ext cx="4207200" cy="3302700"/>
          </a:xfrm>
          <a:prstGeom prst="rect">
            <a:avLst/>
          </a:prstGeom>
        </p:spPr>
        <p:txBody>
          <a:bodyPr anchorCtr="0" anchor="t" bIns="91425" lIns="91425" rIns="91425" tIns="91425">
            <a:noAutofit/>
          </a:bodyPr>
          <a:lstStyle/>
          <a:p>
            <a:pPr lvl="0" rtl="0">
              <a:spcBef>
                <a:spcPts val="0"/>
              </a:spcBef>
              <a:buNone/>
            </a:pPr>
            <a:r>
              <a:rPr lang="en"/>
              <a:t>Rainy Day</a:t>
            </a:r>
          </a:p>
          <a:p>
            <a:pPr rtl="0">
              <a:spcBef>
                <a:spcPts val="0"/>
              </a:spcBef>
              <a:buNone/>
            </a:pPr>
            <a:r>
              <a:rPr lang="en" sz="1400">
                <a:solidFill>
                  <a:srgbClr val="000000"/>
                </a:solidFill>
              </a:rPr>
              <a:t>One of our rainy day test cases involved the chance that the bluetooth cuff was out of range, or ran out of batter, or some other form of incapacitation.</a:t>
            </a:r>
          </a:p>
          <a:p>
            <a:pPr lvl="0" rtl="0">
              <a:spcBef>
                <a:spcPts val="0"/>
              </a:spcBef>
              <a:buNone/>
            </a:pPr>
            <a:r>
              <a:rPr lang="en" sz="1400">
                <a:solidFill>
                  <a:srgbClr val="000000"/>
                </a:solidFill>
              </a:rPr>
              <a:t>These tests allowed us to handle these instances and eventually led us to implement the functionality to control the phone's bluetooth usage from our app.</a:t>
            </a:r>
          </a:p>
        </p:txBody>
      </p:sp>
      <p:pic>
        <p:nvPicPr>
          <p:cNvPr id="163" name="Shape 163"/>
          <p:cNvPicPr preferRelativeResize="0"/>
          <p:nvPr/>
        </p:nvPicPr>
        <p:blipFill>
          <a:blip r:embed="rId3">
            <a:alphaModFix/>
          </a:blip>
          <a:stretch>
            <a:fillRect/>
          </a:stretch>
        </p:blipFill>
        <p:spPr>
          <a:xfrm>
            <a:off x="4518900" y="1391125"/>
            <a:ext cx="4400550" cy="27813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Test Suites and Test Cases</a:t>
            </a:r>
          </a:p>
        </p:txBody>
      </p:sp>
      <p:sp>
        <p:nvSpPr>
          <p:cNvPr id="169" name="Shape 169"/>
          <p:cNvSpPr txBox="1"/>
          <p:nvPr>
            <p:ph idx="1" type="body"/>
          </p:nvPr>
        </p:nvSpPr>
        <p:spPr>
          <a:xfrm>
            <a:off x="311700" y="1266325"/>
            <a:ext cx="8520599" cy="3302700"/>
          </a:xfrm>
          <a:prstGeom prst="rect">
            <a:avLst/>
          </a:prstGeom>
        </p:spPr>
        <p:txBody>
          <a:bodyPr anchorCtr="0" anchor="t" bIns="91425" lIns="91425" rIns="91425" tIns="91425">
            <a:noAutofit/>
          </a:bodyPr>
          <a:lstStyle/>
          <a:p>
            <a:pPr lvl="0" rtl="0">
              <a:spcBef>
                <a:spcPts val="0"/>
              </a:spcBef>
              <a:buNone/>
            </a:pPr>
            <a:r>
              <a:rPr lang="en"/>
              <a:t>Automated test script</a:t>
            </a:r>
          </a:p>
          <a:p>
            <a:pPr rtl="0">
              <a:spcBef>
                <a:spcPts val="0"/>
              </a:spcBef>
              <a:buNone/>
            </a:pPr>
            <a:r>
              <a:rPr lang="en" sz="1400">
                <a:solidFill>
                  <a:srgbClr val="000000"/>
                </a:solidFill>
              </a:rPr>
              <a:t>Our automated test scripts involved the usage of an Android Emulator as well as using the JUnit functionality built into android studio.</a:t>
            </a:r>
          </a:p>
          <a:p>
            <a:pPr rtl="0">
              <a:spcBef>
                <a:spcPts val="0"/>
              </a:spcBef>
              <a:buNone/>
            </a:pPr>
            <a:r>
              <a:rPr lang="en" sz="1400">
                <a:solidFill>
                  <a:srgbClr val="000000"/>
                </a:solidFill>
              </a:rPr>
              <a:t>This allowed us to use testing driven development to make sure that all changes that were made to project passed all previous test cases and that each user story had a test case tied to it. </a:t>
            </a:r>
          </a:p>
          <a:p>
            <a:pPr lvl="0" rtl="0">
              <a:spcBef>
                <a:spcPts val="0"/>
              </a:spcBef>
              <a:buNone/>
            </a:pPr>
            <a:r>
              <a:rPr lang="en" sz="1400">
                <a:solidFill>
                  <a:srgbClr val="000000"/>
                </a:solidFill>
              </a:rPr>
              <a:t>This way if any new code was to be added and one test did not pass then we would know that the code needed to be changed so that all test cases passed.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21925"/>
            <a:ext cx="8520599" cy="707399"/>
          </a:xfrm>
          <a:prstGeom prst="rect">
            <a:avLst/>
          </a:prstGeom>
        </p:spPr>
        <p:txBody>
          <a:bodyPr anchorCtr="0" anchor="t" bIns="91425" lIns="91425" rIns="91425" tIns="91425">
            <a:noAutofit/>
          </a:bodyPr>
          <a:lstStyle/>
          <a:p>
            <a:pPr lvl="0" rtl="0">
              <a:spcBef>
                <a:spcPts val="0"/>
              </a:spcBef>
              <a:buNone/>
            </a:pPr>
            <a:r>
              <a:rPr lang="en"/>
              <a:t>Demo</a:t>
            </a:r>
          </a:p>
        </p:txBody>
      </p:sp>
      <p:sp>
        <p:nvSpPr>
          <p:cNvPr id="175" name="Shape 175"/>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spcBef>
                <a:spcPts val="0"/>
              </a:spcBef>
              <a:buNone/>
            </a:pPr>
            <a:r>
              <a:rPr lang="en"/>
              <a:t>Follow these links for a video demo of each application:</a:t>
            </a:r>
          </a:p>
          <a:p>
            <a:pPr rtl="0">
              <a:spcBef>
                <a:spcPts val="0"/>
              </a:spcBef>
              <a:buNone/>
            </a:pPr>
            <a:r>
              <a:rPr lang="en"/>
              <a:t>Caregiver Application: </a:t>
            </a:r>
            <a:r>
              <a:rPr lang="en">
                <a:solidFill>
                  <a:srgbClr val="4A86E8"/>
                </a:solidFill>
              </a:rPr>
              <a:t>https://youtu.be/8VFnQa2ii1E</a:t>
            </a:r>
            <a:r>
              <a:rPr lang="en"/>
              <a:t> </a:t>
            </a:r>
          </a:p>
          <a:p>
            <a:pPr rtl="0">
              <a:spcBef>
                <a:spcPts val="0"/>
              </a:spcBef>
              <a:buNone/>
            </a:pPr>
            <a:r>
              <a:rPr lang="en"/>
              <a:t>Patient Application: </a:t>
            </a:r>
            <a:r>
              <a:rPr lang="en">
                <a:solidFill>
                  <a:srgbClr val="3C78D8"/>
                </a:solidFill>
              </a:rPr>
              <a:t>https://youtu.be/TCeZiGv6NKI</a:t>
            </a:r>
          </a:p>
          <a:p>
            <a:pPr lvl="0" rtl="0">
              <a:spcBef>
                <a:spcPts val="0"/>
              </a:spcBef>
              <a:buNone/>
            </a:pPr>
            <a:r>
              <a:t/>
            </a:r>
            <a:endParaRPr/>
          </a:p>
          <a:p>
            <a:pPr lvl="0" rtl="0">
              <a:spcBef>
                <a:spcPts val="0"/>
              </a:spcBef>
              <a:buNone/>
            </a:pPr>
            <a:r>
              <a:t/>
            </a:r>
            <a:endParaRPr sz="2200">
              <a:solidFill>
                <a:srgbClr val="000000"/>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Problem Definition</a:t>
            </a:r>
          </a:p>
        </p:txBody>
      </p:sp>
      <p:sp>
        <p:nvSpPr>
          <p:cNvPr id="72" name="Shape 72"/>
          <p:cNvSpPr txBox="1"/>
          <p:nvPr>
            <p:ph idx="1" type="body"/>
          </p:nvPr>
        </p:nvSpPr>
        <p:spPr>
          <a:xfrm>
            <a:off x="311700" y="1266325"/>
            <a:ext cx="8520599" cy="3302700"/>
          </a:xfrm>
          <a:prstGeom prst="rect">
            <a:avLst/>
          </a:prstGeom>
        </p:spPr>
        <p:txBody>
          <a:bodyPr anchorCtr="0" anchor="t" bIns="91425" lIns="91425" rIns="91425" tIns="91425">
            <a:noAutofit/>
          </a:bodyPr>
          <a:lstStyle/>
          <a:p>
            <a:pPr rtl="0">
              <a:spcBef>
                <a:spcPts val="0"/>
              </a:spcBef>
              <a:buNone/>
            </a:pPr>
            <a:r>
              <a:rPr lang="en" sz="1400"/>
              <a:t>Elderly blood pressure patients face a problem, they lack a way to effectively leverage technology and the help of loved ones (caregivers) to stay on top of their blood pressure monitoring and reporting.</a:t>
            </a:r>
          </a:p>
          <a:p>
            <a:pPr rtl="0">
              <a:spcBef>
                <a:spcPts val="0"/>
              </a:spcBef>
              <a:buNone/>
            </a:pPr>
            <a:r>
              <a:rPr lang="en" sz="1400"/>
              <a:t>Mobile Applications for tracking blood pressure in older adults such as iHealth exist, but:</a:t>
            </a:r>
          </a:p>
          <a:p>
            <a:pPr indent="-228600" lvl="0" marL="457200" rtl="0">
              <a:spcBef>
                <a:spcPts val="0"/>
              </a:spcBef>
              <a:buSzPct val="100000"/>
            </a:pPr>
            <a:r>
              <a:rPr lang="en" sz="1400"/>
              <a:t>They lack functionality for the caregivers of a blood pressure patient to track results and set blood pressure schedules.</a:t>
            </a:r>
          </a:p>
          <a:p>
            <a:pPr indent="-228600" lvl="0" marL="457200" rtl="0">
              <a:spcBef>
                <a:spcPts val="0"/>
              </a:spcBef>
              <a:buSzPct val="100000"/>
            </a:pPr>
            <a:r>
              <a:rPr lang="en" sz="1400"/>
              <a:t>they fail to remain minimal and simple enough for the elderly to use easily.</a:t>
            </a:r>
          </a:p>
          <a:p>
            <a:pPr indent="-228600" lvl="0" marL="457200" rtl="0">
              <a:spcBef>
                <a:spcPts val="0"/>
              </a:spcBef>
              <a:buSzPct val="100000"/>
            </a:pPr>
            <a:r>
              <a:rPr lang="en" sz="1400"/>
              <a:t>Excess of functionality leads to use complexity and user interface complexity. </a:t>
            </a:r>
          </a:p>
          <a:p>
            <a:pPr lvl="0">
              <a:lnSpc>
                <a:spcPct val="100000"/>
              </a:lnSpc>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12175"/>
            <a:ext cx="3580200" cy="707399"/>
          </a:xfrm>
          <a:prstGeom prst="rect">
            <a:avLst/>
          </a:prstGeom>
        </p:spPr>
        <p:txBody>
          <a:bodyPr anchorCtr="0" anchor="t" bIns="91425" lIns="91425" rIns="91425" tIns="91425">
            <a:noAutofit/>
          </a:bodyPr>
          <a:lstStyle/>
          <a:p>
            <a:pPr>
              <a:spcBef>
                <a:spcPts val="0"/>
              </a:spcBef>
              <a:buNone/>
            </a:pPr>
            <a:r>
              <a:rPr lang="en"/>
              <a:t>Project Management</a:t>
            </a:r>
          </a:p>
        </p:txBody>
      </p:sp>
      <p:sp>
        <p:nvSpPr>
          <p:cNvPr id="78" name="Shape 78"/>
          <p:cNvSpPr txBox="1"/>
          <p:nvPr>
            <p:ph idx="1" type="body"/>
          </p:nvPr>
        </p:nvSpPr>
        <p:spPr>
          <a:xfrm>
            <a:off x="3982825" y="197325"/>
            <a:ext cx="1489499" cy="411899"/>
          </a:xfrm>
          <a:prstGeom prst="rect">
            <a:avLst/>
          </a:prstGeom>
        </p:spPr>
        <p:txBody>
          <a:bodyPr anchorCtr="0" anchor="t" bIns="91425" lIns="91425" rIns="91425" tIns="91425">
            <a:noAutofit/>
          </a:bodyPr>
          <a:lstStyle/>
          <a:p>
            <a:pPr>
              <a:spcBef>
                <a:spcPts val="0"/>
              </a:spcBef>
              <a:buNone/>
            </a:pPr>
            <a:r>
              <a:rPr lang="en"/>
              <a:t>Gantt Chart</a:t>
            </a:r>
          </a:p>
        </p:txBody>
      </p:sp>
      <p:pic>
        <p:nvPicPr>
          <p:cNvPr id="79" name="Shape 79"/>
          <p:cNvPicPr preferRelativeResize="0"/>
          <p:nvPr/>
        </p:nvPicPr>
        <p:blipFill>
          <a:blip r:embed="rId3">
            <a:alphaModFix/>
          </a:blip>
          <a:stretch>
            <a:fillRect/>
          </a:stretch>
        </p:blipFill>
        <p:spPr>
          <a:xfrm>
            <a:off x="420212" y="695224"/>
            <a:ext cx="8419275" cy="40685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707399"/>
          </a:xfrm>
          <a:prstGeom prst="rect">
            <a:avLst/>
          </a:prstGeom>
        </p:spPr>
        <p:txBody>
          <a:bodyPr anchorCtr="0" anchor="t" bIns="91425" lIns="91425" rIns="91425" tIns="91425">
            <a:noAutofit/>
          </a:bodyPr>
          <a:lstStyle/>
          <a:p>
            <a:pPr>
              <a:spcBef>
                <a:spcPts val="0"/>
              </a:spcBef>
              <a:buNone/>
            </a:pPr>
            <a:r>
              <a:rPr lang="en"/>
              <a:t>Requirements</a:t>
            </a:r>
          </a:p>
        </p:txBody>
      </p:sp>
      <p:sp>
        <p:nvSpPr>
          <p:cNvPr id="85" name="Shape 85"/>
          <p:cNvSpPr txBox="1"/>
          <p:nvPr>
            <p:ph idx="1" type="body"/>
          </p:nvPr>
        </p:nvSpPr>
        <p:spPr>
          <a:xfrm>
            <a:off x="311700" y="1266325"/>
            <a:ext cx="8520599" cy="3645599"/>
          </a:xfrm>
          <a:prstGeom prst="rect">
            <a:avLst/>
          </a:prstGeom>
        </p:spPr>
        <p:txBody>
          <a:bodyPr anchorCtr="0" anchor="t" bIns="91425" lIns="91425" rIns="91425" tIns="91425">
            <a:noAutofit/>
          </a:bodyPr>
          <a:lstStyle/>
          <a:p>
            <a:pPr rtl="0">
              <a:spcBef>
                <a:spcPts val="0"/>
              </a:spcBef>
              <a:buNone/>
            </a:pPr>
            <a:r>
              <a:rPr lang="en"/>
              <a:t>User Stories Implemented:</a:t>
            </a:r>
          </a:p>
          <a:p>
            <a:pPr rtl="0">
              <a:lnSpc>
                <a:spcPct val="100000"/>
              </a:lnSpc>
              <a:spcBef>
                <a:spcPts val="0"/>
              </a:spcBef>
              <a:spcAft>
                <a:spcPts val="0"/>
              </a:spcAft>
              <a:buNone/>
            </a:pPr>
            <a:r>
              <a:rPr b="1" lang="en" sz="1200">
                <a:solidFill>
                  <a:srgbClr val="000000"/>
                </a:solidFill>
              </a:rPr>
              <a:t>User Story # 666 - Text Notifications to Secondary Caregivers (Required)</a:t>
            </a:r>
          </a:p>
          <a:p>
            <a:pPr rtl="0">
              <a:lnSpc>
                <a:spcPct val="100000"/>
              </a:lnSpc>
              <a:spcBef>
                <a:spcPts val="0"/>
              </a:spcBef>
              <a:spcAft>
                <a:spcPts val="0"/>
              </a:spcAft>
              <a:buNone/>
            </a:pPr>
            <a:r>
              <a:rPr lang="en" sz="1200">
                <a:solidFill>
                  <a:srgbClr val="000000"/>
                </a:solidFill>
              </a:rPr>
              <a:t>As a Primary Caregiver, I want to automatically or manually send text notifications to secondary caregivers. So that I can alert other family members or professionals about the patient’s status.</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669 - Store Editable Secondary Caregiver Data (Required)</a:t>
            </a:r>
          </a:p>
          <a:p>
            <a:pPr rtl="0">
              <a:lnSpc>
                <a:spcPct val="100000"/>
              </a:lnSpc>
              <a:spcBef>
                <a:spcPts val="0"/>
              </a:spcBef>
              <a:spcAft>
                <a:spcPts val="0"/>
              </a:spcAft>
              <a:buNone/>
            </a:pPr>
            <a:r>
              <a:rPr lang="en" sz="1200">
                <a:solidFill>
                  <a:srgbClr val="000000"/>
                </a:solidFill>
              </a:rPr>
              <a:t>As a Primary Caregiver, I want a stored database (I can edit) of secondary caregiver’s names, phone numbers, and a checkbox of whether I want to send them notifications. So that I can easily manage the people I am sending text notifications to.</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673 - Pull Patient new reading data as Primary Caregiver (Required)</a:t>
            </a:r>
          </a:p>
          <a:p>
            <a:pPr rtl="0">
              <a:lnSpc>
                <a:spcPct val="100000"/>
              </a:lnSpc>
              <a:spcBef>
                <a:spcPts val="0"/>
              </a:spcBef>
              <a:spcAft>
                <a:spcPts val="0"/>
              </a:spcAft>
              <a:buNone/>
            </a:pPr>
            <a:r>
              <a:rPr lang="en" sz="1200">
                <a:solidFill>
                  <a:srgbClr val="000000"/>
                </a:solidFill>
              </a:rPr>
              <a:t>As a Primary Caregiver, I want to be alerted when the Patient completes a reading (via push notification). So that I can be certain the reading was taken.</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675 - Push schedule to Patient (Required)</a:t>
            </a:r>
          </a:p>
          <a:p>
            <a:pPr rtl="0">
              <a:lnSpc>
                <a:spcPct val="100000"/>
              </a:lnSpc>
              <a:spcBef>
                <a:spcPts val="0"/>
              </a:spcBef>
              <a:spcAft>
                <a:spcPts val="0"/>
              </a:spcAft>
              <a:buNone/>
            </a:pPr>
            <a:r>
              <a:rPr lang="en" sz="1200">
                <a:solidFill>
                  <a:srgbClr val="000000"/>
                </a:solidFill>
              </a:rPr>
              <a:t>As a Primary Caregiver, I want to be able to alert the patient (via push notification) when I create a new scheduled reading. So that they receive a push notification and take their blood pressure reading on time.</a:t>
            </a:r>
          </a:p>
          <a:p>
            <a:pPr rtl="0">
              <a:spcBef>
                <a:spcPts val="0"/>
              </a:spcBef>
              <a:buNone/>
            </a:pPr>
            <a:r>
              <a:t/>
            </a:r>
            <a:endParaRPr sz="1200"/>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707399"/>
          </a:xfrm>
          <a:prstGeom prst="rect">
            <a:avLst/>
          </a:prstGeom>
        </p:spPr>
        <p:txBody>
          <a:bodyPr anchorCtr="0" anchor="t" bIns="91425" lIns="91425" rIns="91425" tIns="91425">
            <a:noAutofit/>
          </a:bodyPr>
          <a:lstStyle/>
          <a:p>
            <a:pPr lvl="0" rtl="0">
              <a:spcBef>
                <a:spcPts val="0"/>
              </a:spcBef>
              <a:buNone/>
            </a:pPr>
            <a:r>
              <a:rPr lang="en"/>
              <a:t>Requirements</a:t>
            </a:r>
          </a:p>
        </p:txBody>
      </p:sp>
      <p:sp>
        <p:nvSpPr>
          <p:cNvPr id="91" name="Shape 91"/>
          <p:cNvSpPr txBox="1"/>
          <p:nvPr>
            <p:ph idx="1" type="body"/>
          </p:nvPr>
        </p:nvSpPr>
        <p:spPr>
          <a:xfrm>
            <a:off x="311700" y="1266325"/>
            <a:ext cx="8520599" cy="3302700"/>
          </a:xfrm>
          <a:prstGeom prst="rect">
            <a:avLst/>
          </a:prstGeom>
        </p:spPr>
        <p:txBody>
          <a:bodyPr anchorCtr="0" anchor="t" bIns="91425" lIns="91425" rIns="91425" tIns="91425">
            <a:noAutofit/>
          </a:bodyPr>
          <a:lstStyle/>
          <a:p>
            <a:pPr lvl="0" rtl="0">
              <a:spcBef>
                <a:spcPts val="0"/>
              </a:spcBef>
              <a:buNone/>
            </a:pPr>
            <a:r>
              <a:rPr lang="en"/>
              <a:t>User Stories Implemented (Cont):</a:t>
            </a:r>
          </a:p>
          <a:p>
            <a:pPr rtl="0">
              <a:lnSpc>
                <a:spcPct val="100000"/>
              </a:lnSpc>
              <a:spcBef>
                <a:spcPts val="0"/>
              </a:spcBef>
              <a:spcAft>
                <a:spcPts val="0"/>
              </a:spcAft>
              <a:buNone/>
            </a:pPr>
            <a:r>
              <a:rPr b="1" lang="en" sz="1200">
                <a:solidFill>
                  <a:srgbClr val="000000"/>
                </a:solidFill>
              </a:rPr>
              <a:t>User Story # 676 - Push new reading data to Primary Caregiver (Required)</a:t>
            </a:r>
          </a:p>
          <a:p>
            <a:pPr rtl="0">
              <a:lnSpc>
                <a:spcPct val="100000"/>
              </a:lnSpc>
              <a:spcBef>
                <a:spcPts val="0"/>
              </a:spcBef>
              <a:spcAft>
                <a:spcPts val="0"/>
              </a:spcAft>
              <a:buNone/>
            </a:pPr>
            <a:r>
              <a:rPr lang="en" sz="1200">
                <a:solidFill>
                  <a:srgbClr val="000000"/>
                </a:solidFill>
              </a:rPr>
              <a:t>As a Patient, I want to notify a Primary Caregiver (via push notification) when I take a blood pressure reading. So that they know I’ve taken my reading.</a:t>
            </a:r>
          </a:p>
          <a:p>
            <a:pPr rtl="0">
              <a:lnSpc>
                <a:spcPct val="100000"/>
              </a:lnSpc>
              <a:spcBef>
                <a:spcPts val="0"/>
              </a:spcBef>
              <a:spcAft>
                <a:spcPts val="0"/>
              </a:spcAft>
              <a:buNone/>
            </a:pPr>
            <a:r>
              <a:t/>
            </a:r>
            <a:endParaRPr b="1" sz="1200">
              <a:solidFill>
                <a:srgbClr val="000000"/>
              </a:solidFill>
            </a:endParaRPr>
          </a:p>
          <a:p>
            <a:pPr rtl="0">
              <a:lnSpc>
                <a:spcPct val="100000"/>
              </a:lnSpc>
              <a:spcBef>
                <a:spcPts val="0"/>
              </a:spcBef>
              <a:spcAft>
                <a:spcPts val="0"/>
              </a:spcAft>
              <a:buNone/>
            </a:pPr>
            <a:r>
              <a:rPr b="1" lang="en" sz="1200">
                <a:solidFill>
                  <a:srgbClr val="000000"/>
                </a:solidFill>
              </a:rPr>
              <a:t>User Story # 677 - Pull Schedule Update as Patient (Required)</a:t>
            </a:r>
          </a:p>
          <a:p>
            <a:pPr rtl="0">
              <a:lnSpc>
                <a:spcPct val="100000"/>
              </a:lnSpc>
              <a:spcBef>
                <a:spcPts val="0"/>
              </a:spcBef>
              <a:spcAft>
                <a:spcPts val="0"/>
              </a:spcAft>
              <a:buNone/>
            </a:pPr>
            <a:r>
              <a:rPr lang="en" sz="1200">
                <a:solidFill>
                  <a:srgbClr val="000000"/>
                </a:solidFill>
              </a:rPr>
              <a:t>As a Patient, I’d like to be alerted (via push notification) when my Primary Caregiver schedules a blood pressure reading. So that I know when to prepare for the reading.</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674 - Store past reading data on Primary Caregiver side (Required)</a:t>
            </a:r>
          </a:p>
          <a:p>
            <a:pPr rtl="0">
              <a:lnSpc>
                <a:spcPct val="100000"/>
              </a:lnSpc>
              <a:spcBef>
                <a:spcPts val="0"/>
              </a:spcBef>
              <a:spcAft>
                <a:spcPts val="0"/>
              </a:spcAft>
              <a:buNone/>
            </a:pPr>
            <a:r>
              <a:rPr lang="en" sz="1200">
                <a:solidFill>
                  <a:srgbClr val="000000"/>
                </a:solidFill>
              </a:rPr>
              <a:t>As a Primary Caregiver, I want to be able to see data from past readings so that I can track the Patient’s progress.</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670 - Schedule Future Reading (Required)</a:t>
            </a:r>
          </a:p>
          <a:p>
            <a:pPr rtl="0">
              <a:lnSpc>
                <a:spcPct val="100000"/>
              </a:lnSpc>
              <a:spcBef>
                <a:spcPts val="0"/>
              </a:spcBef>
              <a:spcAft>
                <a:spcPts val="0"/>
              </a:spcAft>
              <a:buNone/>
            </a:pPr>
            <a:r>
              <a:rPr lang="en" sz="1200">
                <a:solidFill>
                  <a:srgbClr val="000000"/>
                </a:solidFill>
              </a:rPr>
              <a:t>As a Primary Caregiver, I’d like to schedule readings for the patient and keep a list of upcoming scheduled readings. So that I have control over when the patient takes their reading.</a:t>
            </a:r>
          </a:p>
          <a:p>
            <a:pPr lvl="0" rtl="0">
              <a:lnSpc>
                <a:spcPct val="100000"/>
              </a:lnSpc>
              <a:spcBef>
                <a:spcPts val="0"/>
              </a:spcBef>
              <a:spcAft>
                <a:spcPts val="0"/>
              </a:spcAft>
              <a:buNone/>
            </a:pPr>
            <a:r>
              <a:t/>
            </a:r>
            <a:endParaRPr sz="1100">
              <a:solidFill>
                <a:srgbClr val="000000"/>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140225"/>
            <a:ext cx="8520599" cy="707399"/>
          </a:xfrm>
          <a:prstGeom prst="rect">
            <a:avLst/>
          </a:prstGeom>
        </p:spPr>
        <p:txBody>
          <a:bodyPr anchorCtr="0" anchor="t" bIns="91425" lIns="91425" rIns="91425" tIns="91425">
            <a:noAutofit/>
          </a:bodyPr>
          <a:lstStyle/>
          <a:p>
            <a:pPr lvl="0" rtl="0">
              <a:spcBef>
                <a:spcPts val="0"/>
              </a:spcBef>
              <a:buNone/>
            </a:pPr>
            <a:r>
              <a:rPr lang="en"/>
              <a:t>Requirements</a:t>
            </a:r>
          </a:p>
        </p:txBody>
      </p:sp>
      <p:sp>
        <p:nvSpPr>
          <p:cNvPr id="97" name="Shape 97"/>
          <p:cNvSpPr txBox="1"/>
          <p:nvPr>
            <p:ph idx="1" type="body"/>
          </p:nvPr>
        </p:nvSpPr>
        <p:spPr>
          <a:xfrm>
            <a:off x="311700" y="961525"/>
            <a:ext cx="8520599" cy="3896099"/>
          </a:xfrm>
          <a:prstGeom prst="rect">
            <a:avLst/>
          </a:prstGeom>
        </p:spPr>
        <p:txBody>
          <a:bodyPr anchorCtr="0" anchor="t" bIns="91425" lIns="91425" rIns="91425" tIns="91425">
            <a:noAutofit/>
          </a:bodyPr>
          <a:lstStyle/>
          <a:p>
            <a:pPr lvl="0" rtl="0">
              <a:spcBef>
                <a:spcPts val="0"/>
              </a:spcBef>
              <a:buNone/>
            </a:pPr>
            <a:r>
              <a:rPr lang="en"/>
              <a:t>User Stories Implemented (Cont):</a:t>
            </a:r>
          </a:p>
          <a:p>
            <a:pPr rtl="0">
              <a:lnSpc>
                <a:spcPct val="100000"/>
              </a:lnSpc>
              <a:spcBef>
                <a:spcPts val="0"/>
              </a:spcBef>
              <a:spcAft>
                <a:spcPts val="0"/>
              </a:spcAft>
              <a:buNone/>
            </a:pPr>
            <a:r>
              <a:rPr b="1" lang="en" sz="1200">
                <a:solidFill>
                  <a:srgbClr val="000000"/>
                </a:solidFill>
              </a:rPr>
              <a:t>User Story #686 - Shortcut for Phone Calls (Optional)</a:t>
            </a:r>
          </a:p>
          <a:p>
            <a:pPr rtl="0">
              <a:lnSpc>
                <a:spcPct val="100000"/>
              </a:lnSpc>
              <a:spcBef>
                <a:spcPts val="0"/>
              </a:spcBef>
              <a:spcAft>
                <a:spcPts val="0"/>
              </a:spcAft>
              <a:buNone/>
            </a:pPr>
            <a:r>
              <a:rPr lang="en" sz="1200">
                <a:solidFill>
                  <a:srgbClr val="000000"/>
                </a:solidFill>
              </a:rPr>
              <a:t>As a user, I want a shortcut button so that I can call the Patient / Primary Caregiver without manually exiting the application. So that, I can more easily connect to the opposite party.</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679 - Store reading Schedule on Patient Side (Required)</a:t>
            </a:r>
          </a:p>
          <a:p>
            <a:pPr rtl="0">
              <a:lnSpc>
                <a:spcPct val="100000"/>
              </a:lnSpc>
              <a:spcBef>
                <a:spcPts val="0"/>
              </a:spcBef>
              <a:spcAft>
                <a:spcPts val="0"/>
              </a:spcAft>
              <a:buNone/>
            </a:pPr>
            <a:r>
              <a:rPr lang="en" sz="1200">
                <a:solidFill>
                  <a:srgbClr val="000000"/>
                </a:solidFill>
              </a:rPr>
              <a:t>As a Patient, I’d like to keep a list of upcoming scheduled readings. So that I know ahead of time when my readings will take place.</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671 - Store Past Readings Data on Patient Side (Required)</a:t>
            </a:r>
          </a:p>
          <a:p>
            <a:pPr rtl="0">
              <a:lnSpc>
                <a:spcPct val="100000"/>
              </a:lnSpc>
              <a:spcBef>
                <a:spcPts val="0"/>
              </a:spcBef>
              <a:spcAft>
                <a:spcPts val="0"/>
              </a:spcAft>
              <a:buNone/>
            </a:pPr>
            <a:r>
              <a:rPr lang="en" sz="1200">
                <a:solidFill>
                  <a:srgbClr val="000000"/>
                </a:solidFill>
              </a:rPr>
              <a:t>As a Patient, I want to be able to see data from past readings so that I can track my progress.</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678 - Alert patient of reading time (Required)</a:t>
            </a:r>
          </a:p>
          <a:p>
            <a:pPr rtl="0">
              <a:lnSpc>
                <a:spcPct val="100000"/>
              </a:lnSpc>
              <a:spcBef>
                <a:spcPts val="0"/>
              </a:spcBef>
              <a:spcAft>
                <a:spcPts val="0"/>
              </a:spcAft>
              <a:buNone/>
            </a:pPr>
            <a:r>
              <a:rPr lang="en" sz="1200">
                <a:solidFill>
                  <a:srgbClr val="000000"/>
                </a:solidFill>
              </a:rPr>
              <a:t>As a Patient, I’d like to be alerted (via push notification) when it is time for a scheduled reading. So that I don’t miss the reading.</a:t>
            </a:r>
          </a:p>
          <a:p>
            <a:pPr lvl="0" rtl="0">
              <a:lnSpc>
                <a:spcPct val="100000"/>
              </a:lnSpc>
              <a:spcBef>
                <a:spcPts val="0"/>
              </a:spcBef>
              <a:spcAft>
                <a:spcPts val="0"/>
              </a:spcAft>
              <a:buNone/>
            </a:pPr>
            <a:r>
              <a:t/>
            </a:r>
            <a:endParaRPr sz="1100">
              <a:solidFill>
                <a:srgbClr val="000000"/>
              </a:solidFill>
            </a:endParaRPr>
          </a:p>
          <a:p>
            <a:pPr rtl="0">
              <a:lnSpc>
                <a:spcPct val="100000"/>
              </a:lnSpc>
              <a:spcBef>
                <a:spcPts val="0"/>
              </a:spcBef>
              <a:spcAft>
                <a:spcPts val="0"/>
              </a:spcAft>
              <a:buNone/>
            </a:pPr>
            <a:r>
              <a:rPr b="1" lang="en" sz="1200">
                <a:solidFill>
                  <a:srgbClr val="000000"/>
                </a:solidFill>
              </a:rPr>
              <a:t>User Story # 667 - Send Bluetooth Data (Required)</a:t>
            </a:r>
          </a:p>
          <a:p>
            <a:pPr lvl="0" rtl="0">
              <a:lnSpc>
                <a:spcPct val="100000"/>
              </a:lnSpc>
              <a:spcBef>
                <a:spcPts val="0"/>
              </a:spcBef>
              <a:spcAft>
                <a:spcPts val="0"/>
              </a:spcAft>
              <a:buNone/>
            </a:pPr>
            <a:r>
              <a:rPr lang="en" sz="1200">
                <a:solidFill>
                  <a:srgbClr val="000000"/>
                </a:solidFill>
              </a:rPr>
              <a:t>As a Patient, I want to be able to activate my blood pressure cuff from my smartphone app (send bluetooth data) So that I can begin my blood pressure test.</a:t>
            </a:r>
          </a:p>
          <a:p>
            <a:pPr lvl="0" rt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216425"/>
            <a:ext cx="8520599" cy="707399"/>
          </a:xfrm>
          <a:prstGeom prst="rect">
            <a:avLst/>
          </a:prstGeom>
        </p:spPr>
        <p:txBody>
          <a:bodyPr anchorCtr="0" anchor="t" bIns="91425" lIns="91425" rIns="91425" tIns="91425">
            <a:noAutofit/>
          </a:bodyPr>
          <a:lstStyle/>
          <a:p>
            <a:pPr lvl="0" rtl="0">
              <a:spcBef>
                <a:spcPts val="0"/>
              </a:spcBef>
              <a:buNone/>
            </a:pPr>
            <a:r>
              <a:rPr lang="en"/>
              <a:t>Requirements</a:t>
            </a:r>
          </a:p>
        </p:txBody>
      </p:sp>
      <p:sp>
        <p:nvSpPr>
          <p:cNvPr id="103" name="Shape 103"/>
          <p:cNvSpPr txBox="1"/>
          <p:nvPr>
            <p:ph idx="1" type="body"/>
          </p:nvPr>
        </p:nvSpPr>
        <p:spPr>
          <a:xfrm>
            <a:off x="311700" y="809125"/>
            <a:ext cx="8520599" cy="4124699"/>
          </a:xfrm>
          <a:prstGeom prst="rect">
            <a:avLst/>
          </a:prstGeom>
        </p:spPr>
        <p:txBody>
          <a:bodyPr anchorCtr="0" anchor="t" bIns="91425" lIns="91425" rIns="91425" tIns="91425">
            <a:noAutofit/>
          </a:bodyPr>
          <a:lstStyle/>
          <a:p>
            <a:pPr lvl="0" rtl="0">
              <a:spcBef>
                <a:spcPts val="0"/>
              </a:spcBef>
              <a:buNone/>
            </a:pPr>
            <a:r>
              <a:rPr lang="en"/>
              <a:t>User Stories Implemented (Cont):</a:t>
            </a:r>
          </a:p>
          <a:p>
            <a:pPr rtl="0">
              <a:lnSpc>
                <a:spcPct val="100000"/>
              </a:lnSpc>
              <a:spcBef>
                <a:spcPts val="0"/>
              </a:spcBef>
              <a:spcAft>
                <a:spcPts val="0"/>
              </a:spcAft>
              <a:buNone/>
            </a:pPr>
            <a:r>
              <a:rPr b="1" lang="en" sz="1200">
                <a:solidFill>
                  <a:srgbClr val="000000"/>
                </a:solidFill>
              </a:rPr>
              <a:t>User Story # 668 - Receive Bluetooth Data (Required)</a:t>
            </a:r>
          </a:p>
          <a:p>
            <a:pPr rtl="0">
              <a:lnSpc>
                <a:spcPct val="100000"/>
              </a:lnSpc>
              <a:spcBef>
                <a:spcPts val="0"/>
              </a:spcBef>
              <a:spcAft>
                <a:spcPts val="0"/>
              </a:spcAft>
              <a:buNone/>
            </a:pPr>
            <a:r>
              <a:rPr lang="en" sz="1200">
                <a:solidFill>
                  <a:srgbClr val="000000"/>
                </a:solidFill>
              </a:rPr>
              <a:t>As a Patient, I want to be able to receive data (via bluetooth) from my blood pressure cuff to my smartphone app. So that I can receive my blood pressure reading.</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697 - Register as a user (Required)</a:t>
            </a:r>
          </a:p>
          <a:p>
            <a:pPr rtl="0">
              <a:lnSpc>
                <a:spcPct val="100000"/>
              </a:lnSpc>
              <a:spcBef>
                <a:spcPts val="0"/>
              </a:spcBef>
              <a:spcAft>
                <a:spcPts val="0"/>
              </a:spcAft>
              <a:buNone/>
            </a:pPr>
            <a:r>
              <a:rPr lang="en" sz="1200">
                <a:solidFill>
                  <a:srgbClr val="000000"/>
                </a:solidFill>
              </a:rPr>
              <a:t>As a user, I want to be able to register on my first use (using my phone number as a unique identifier) so that I can receive/send push notifications.</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706 - Start Bluetooth Reading (Required)</a:t>
            </a:r>
          </a:p>
          <a:p>
            <a:pPr rtl="0">
              <a:lnSpc>
                <a:spcPct val="100000"/>
              </a:lnSpc>
              <a:spcBef>
                <a:spcPts val="0"/>
              </a:spcBef>
              <a:spcAft>
                <a:spcPts val="0"/>
              </a:spcAft>
              <a:buNone/>
            </a:pPr>
            <a:r>
              <a:rPr lang="en" sz="1200">
                <a:solidFill>
                  <a:srgbClr val="000000"/>
                </a:solidFill>
              </a:rPr>
              <a:t>As a patient, we want our device to connect to the BT device and initiate a reading so that we can measure our blood pressure.</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707 - Receive Reading Data via Bluetooth (Required)</a:t>
            </a:r>
          </a:p>
          <a:p>
            <a:pPr rtl="0">
              <a:lnSpc>
                <a:spcPct val="100000"/>
              </a:lnSpc>
              <a:spcBef>
                <a:spcPts val="0"/>
              </a:spcBef>
              <a:spcAft>
                <a:spcPts val="0"/>
              </a:spcAft>
              <a:buNone/>
            </a:pPr>
            <a:r>
              <a:rPr lang="en" sz="1200">
                <a:solidFill>
                  <a:srgbClr val="000000"/>
                </a:solidFill>
              </a:rPr>
              <a:t>As a patient, we would like to receive the reading data from the bluetooth device, once the reading is complete. So that we can have that information stored on our phone and sent to our caregiver.</a:t>
            </a:r>
          </a:p>
          <a:p>
            <a:pPr rtl="0">
              <a:lnSpc>
                <a:spcPct val="100000"/>
              </a:lnSpc>
              <a:spcBef>
                <a:spcPts val="0"/>
              </a:spcBef>
              <a:spcAft>
                <a:spcPts val="0"/>
              </a:spcAft>
              <a:buNone/>
            </a:pPr>
            <a:r>
              <a:t/>
            </a:r>
            <a:endParaRPr sz="1200">
              <a:solidFill>
                <a:srgbClr val="000000"/>
              </a:solidFill>
            </a:endParaRPr>
          </a:p>
          <a:p>
            <a:pPr rtl="0">
              <a:lnSpc>
                <a:spcPct val="100000"/>
              </a:lnSpc>
              <a:spcBef>
                <a:spcPts val="0"/>
              </a:spcBef>
              <a:spcAft>
                <a:spcPts val="0"/>
              </a:spcAft>
              <a:buNone/>
            </a:pPr>
            <a:r>
              <a:rPr b="1" lang="en" sz="1200">
                <a:solidFill>
                  <a:srgbClr val="000000"/>
                </a:solidFill>
              </a:rPr>
              <a:t>User Story # 708 - Clean interface and functionality (Required)</a:t>
            </a:r>
          </a:p>
          <a:p>
            <a:pPr rtl="0">
              <a:lnSpc>
                <a:spcPct val="100000"/>
              </a:lnSpc>
              <a:spcBef>
                <a:spcPts val="0"/>
              </a:spcBef>
              <a:spcAft>
                <a:spcPts val="0"/>
              </a:spcAft>
              <a:buNone/>
            </a:pPr>
            <a:r>
              <a:rPr lang="en" sz="1200">
                <a:solidFill>
                  <a:srgbClr val="000000"/>
                </a:solidFill>
              </a:rPr>
              <a:t>As a user, I want to navigate a clean interface with polished functionality, so that I can focus on my blood pressure (patient) or tracking someone’s blood pressure (caregiver).</a:t>
            </a:r>
          </a:p>
          <a:p>
            <a:pPr lvl="0" rtl="0">
              <a:lnSpc>
                <a:spcPct val="100000"/>
              </a:lnSpc>
              <a:spcBef>
                <a:spcPts val="0"/>
              </a:spcBef>
              <a:spcAft>
                <a:spcPts val="0"/>
              </a:spcAft>
              <a:buNone/>
            </a:pPr>
            <a:r>
              <a:t/>
            </a:r>
            <a:endParaRP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167100" y="155650"/>
            <a:ext cx="2444400" cy="707399"/>
          </a:xfrm>
          <a:prstGeom prst="rect">
            <a:avLst/>
          </a:prstGeom>
        </p:spPr>
        <p:txBody>
          <a:bodyPr anchorCtr="0" anchor="t" bIns="91425" lIns="91425" rIns="91425" tIns="91425">
            <a:noAutofit/>
          </a:bodyPr>
          <a:lstStyle/>
          <a:p>
            <a:pPr>
              <a:spcBef>
                <a:spcPts val="0"/>
              </a:spcBef>
              <a:buNone/>
            </a:pPr>
            <a:r>
              <a:rPr lang="en"/>
              <a:t>Requirements</a:t>
            </a:r>
          </a:p>
        </p:txBody>
      </p:sp>
      <p:sp>
        <p:nvSpPr>
          <p:cNvPr id="109" name="Shape 109"/>
          <p:cNvSpPr txBox="1"/>
          <p:nvPr>
            <p:ph idx="1" type="body"/>
          </p:nvPr>
        </p:nvSpPr>
        <p:spPr>
          <a:xfrm>
            <a:off x="167100" y="819650"/>
            <a:ext cx="2299800" cy="513300"/>
          </a:xfrm>
          <a:prstGeom prst="rect">
            <a:avLst/>
          </a:prstGeom>
        </p:spPr>
        <p:txBody>
          <a:bodyPr anchorCtr="0" anchor="t" bIns="91425" lIns="91425" rIns="91425" tIns="91425">
            <a:noAutofit/>
          </a:bodyPr>
          <a:lstStyle/>
          <a:p>
            <a:pPr>
              <a:spcBef>
                <a:spcPts val="0"/>
              </a:spcBef>
              <a:buNone/>
            </a:pPr>
            <a:r>
              <a:rPr lang="en"/>
              <a:t>Use Case Diagram</a:t>
            </a:r>
          </a:p>
        </p:txBody>
      </p:sp>
      <p:pic>
        <p:nvPicPr>
          <p:cNvPr id="110" name="Shape 110"/>
          <p:cNvPicPr preferRelativeResize="0"/>
          <p:nvPr/>
        </p:nvPicPr>
        <p:blipFill>
          <a:blip r:embed="rId3">
            <a:alphaModFix/>
          </a:blip>
          <a:stretch>
            <a:fillRect/>
          </a:stretch>
        </p:blipFill>
        <p:spPr>
          <a:xfrm>
            <a:off x="3101800" y="76200"/>
            <a:ext cx="5723375" cy="48758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167100" y="155650"/>
            <a:ext cx="2444400" cy="707399"/>
          </a:xfrm>
          <a:prstGeom prst="rect">
            <a:avLst/>
          </a:prstGeom>
        </p:spPr>
        <p:txBody>
          <a:bodyPr anchorCtr="0" anchor="t" bIns="91425" lIns="91425" rIns="91425" tIns="91425">
            <a:noAutofit/>
          </a:bodyPr>
          <a:lstStyle/>
          <a:p>
            <a:pPr lvl="0" rtl="0">
              <a:spcBef>
                <a:spcPts val="0"/>
              </a:spcBef>
              <a:buNone/>
            </a:pPr>
            <a:r>
              <a:rPr lang="en"/>
              <a:t>Requirements</a:t>
            </a:r>
          </a:p>
        </p:txBody>
      </p:sp>
      <p:sp>
        <p:nvSpPr>
          <p:cNvPr id="116" name="Shape 116"/>
          <p:cNvSpPr txBox="1"/>
          <p:nvPr>
            <p:ph idx="1" type="body"/>
          </p:nvPr>
        </p:nvSpPr>
        <p:spPr>
          <a:xfrm>
            <a:off x="167100" y="819650"/>
            <a:ext cx="2299800" cy="513300"/>
          </a:xfrm>
          <a:prstGeom prst="rect">
            <a:avLst/>
          </a:prstGeom>
        </p:spPr>
        <p:txBody>
          <a:bodyPr anchorCtr="0" anchor="t" bIns="91425" lIns="91425" rIns="91425" tIns="91425">
            <a:noAutofit/>
          </a:bodyPr>
          <a:lstStyle/>
          <a:p>
            <a:pPr lvl="0" rtl="0">
              <a:spcBef>
                <a:spcPts val="0"/>
              </a:spcBef>
              <a:buNone/>
            </a:pPr>
            <a:r>
              <a:rPr lang="en"/>
              <a:t>Use Case Diagram</a:t>
            </a:r>
          </a:p>
        </p:txBody>
      </p:sp>
      <p:pic>
        <p:nvPicPr>
          <p:cNvPr id="117" name="Shape 117"/>
          <p:cNvPicPr preferRelativeResize="0"/>
          <p:nvPr/>
        </p:nvPicPr>
        <p:blipFill>
          <a:blip r:embed="rId3">
            <a:alphaModFix/>
          </a:blip>
          <a:stretch>
            <a:fillRect/>
          </a:stretch>
        </p:blipFill>
        <p:spPr>
          <a:xfrm>
            <a:off x="2914387" y="155637"/>
            <a:ext cx="5934075" cy="46958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