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08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spcAft>
                <a:spcPts val="0"/>
              </a:spcAft>
              <a:defRPr sz="12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spcAft>
                <a:spcPts val="0"/>
              </a:spcAft>
              <a:defRPr sz="12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1pPr>
            <a:lvl2pPr marL="4572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2pPr>
            <a:lvl3pPr marL="9144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3pPr>
            <a:lvl4pPr marL="13716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4pPr>
            <a:lvl5pPr marL="18288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spcAft>
                <a:spcPts val="0"/>
              </a:spcAft>
              <a:defRPr sz="12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a:t>
            </a:fld>
            <a:endParaRPr lang="en-US"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9731995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75" name="Shape 7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1</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5. System design:</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5.1. System decomposition; identify the architecture patterns used (one slide).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5.2. System deployment – h/w and s/w requirements (one slide).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5.3. Persistent data design (one slide).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5.4. Security/Privacy (one slide).</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10</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6. Detailed design:</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6.1. Minimal class diagram. Identify the design patterns used (one or more slides).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6.2. State machine for the main control object or the most important object of the implemented uses cases (one or more slides).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6.3. Main algorithm used related to an implemented use case described above (one or more slides).</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171" name="Shape 17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11</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7. Test Suites and Test Cases (one sunny day and one rainy day) for the use case represented in part (5) above (2 slides).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7.1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7.2 Automated test scripts for the implemented use cases (one or more slides).</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179" name="Shape 1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12</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Summarize your contribution</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Include your contact information</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Ask if anyone has any questions for you.</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Thank your audience</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187" name="Shape 1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13</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Introduce the problem that the whole project tackles and stay focused on the parts that you have been working. Indicate if there is an existing previous system, enumerate its problems/limitations, etc.</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84" name="Shape 8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2</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Project Management (schedule for entire semester) (one slide; Gantt Chart).</a:t>
            </a:r>
          </a:p>
        </p:txBody>
      </p:sp>
      <p:sp>
        <p:nvSpPr>
          <p:cNvPr id="92" name="Shape 9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3</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4. Requirements: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4.1. User stories implemented (one or more slides).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4.2. UML use cases and the use case diagram for the implemented use cases (one or more slides).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4.3. UML sequence diagrams for the implemented use cases.</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101" name="Shape 10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4</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4. Requirements: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4.1. User stories implemented (one or more slides).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4.2. UML use cases and the use case diagram for the implemented use cases (one or more slides).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4.3. UML sequence diagrams for the implemented use cases.</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109" name="Shape 10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5</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4. Requirements: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4.1. User stories implemented (one or more slides).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4.2. UML use cases and the use case diagram for the implemented use cases (one or more slides).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4.3. UML sequence diagrams for the implemented use cases.</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122" name="Shape 1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6</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5. System design:</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5.1. System decomposition; identify the architecture patterns used (one slide).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5.2. System deployment – h/w and s/w requirements (one slide).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5.3. Persistent data design (one slide).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5.4. Security/Privacy (one slide).</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7</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5. System design:</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5.1. System decomposition; identify the architecture patterns used (one slide).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5.2. System deployment – h/w and s/w requirements (one slide).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5.3. Persistent data design (one slide).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5.4. Security/Privacy (one slide).</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144" name="Shape 14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8</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5. System design:</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5.1. System decomposition; identify the architecture patterns used (one slide).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5.2. System deployment – h/w and s/w requirements (one slide).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5.3. Persistent data design (one slide).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5.4. Security/Privacy (one slide).</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155" name="Shape 15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t>9</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cxnSp>
        <p:nvCxnSpPr>
          <p:cNvPr id="13" name="Shape 13"/>
          <p:cNvCxnSpPr/>
          <p:nvPr/>
        </p:nvCxnSpPr>
        <p:spPr>
          <a:xfrm>
            <a:off x="7007735" y="4235850"/>
            <a:ext cx="562199" cy="0"/>
          </a:xfrm>
          <a:prstGeom prst="straightConnector1">
            <a:avLst/>
          </a:prstGeom>
          <a:noFill/>
          <a:ln w="76200" cap="flat" cmpd="sng">
            <a:solidFill>
              <a:schemeClr val="lt2"/>
            </a:solidFill>
            <a:prstDash val="solid"/>
            <a:round/>
            <a:headEnd type="none" w="med" len="med"/>
            <a:tailEnd type="none" w="med" len="med"/>
          </a:ln>
        </p:spPr>
      </p:cxnSp>
      <p:cxnSp>
        <p:nvCxnSpPr>
          <p:cNvPr id="14" name="Shape 14"/>
          <p:cNvCxnSpPr/>
          <p:nvPr/>
        </p:nvCxnSpPr>
        <p:spPr>
          <a:xfrm>
            <a:off x="1575034" y="4211001"/>
            <a:ext cx="562199" cy="0"/>
          </a:xfrm>
          <a:prstGeom prst="straightConnector1">
            <a:avLst/>
          </a:prstGeom>
          <a:noFill/>
          <a:ln w="76200" cap="flat" cmpd="sng">
            <a:solidFill>
              <a:schemeClr val="lt2"/>
            </a:solidFill>
            <a:prstDash val="solid"/>
            <a:round/>
            <a:headEnd type="none" w="med" len="med"/>
            <a:tailEnd type="none" w="med" len="med"/>
          </a:ln>
        </p:spPr>
      </p:cxnSp>
      <p:grpSp>
        <p:nvGrpSpPr>
          <p:cNvPr id="15" name="Shape 15"/>
          <p:cNvGrpSpPr/>
          <p:nvPr/>
        </p:nvGrpSpPr>
        <p:grpSpPr>
          <a:xfrm>
            <a:off x="1004143" y="1362666"/>
            <a:ext cx="7136667" cy="203194"/>
            <a:chOff x="1346428" y="1011300"/>
            <a:chExt cx="6452100" cy="152400"/>
          </a:xfrm>
        </p:grpSpPr>
        <p:cxnSp>
          <p:nvCxnSpPr>
            <p:cNvPr id="16" name="Shape 16"/>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8" name="Shape 18"/>
          <p:cNvGrpSpPr/>
          <p:nvPr/>
        </p:nvGrpSpPr>
        <p:grpSpPr>
          <a:xfrm>
            <a:off x="1004150" y="5292001"/>
            <a:ext cx="7136667" cy="203194"/>
            <a:chOff x="1346435" y="3969087"/>
            <a:chExt cx="6452100" cy="152400"/>
          </a:xfrm>
        </p:grpSpPr>
        <p:cxnSp>
          <p:nvCxnSpPr>
            <p:cNvPr id="19" name="Shape 19"/>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20" name="Shape 20"/>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21" name="Shape 21"/>
          <p:cNvSpPr txBox="1">
            <a:spLocks noGrp="1"/>
          </p:cNvSpPr>
          <p:nvPr>
            <p:ph type="ctrTitle"/>
          </p:nvPr>
        </p:nvSpPr>
        <p:spPr>
          <a:xfrm>
            <a:off x="1004150" y="2335685"/>
            <a:ext cx="7136700" cy="1363200"/>
          </a:xfrm>
          <a:prstGeom prst="rect">
            <a:avLst/>
          </a:prstGeom>
        </p:spPr>
        <p:txBody>
          <a:bodyPr lIns="91425" tIns="91425" rIns="91425" bIns="91425" anchor="b" anchorCtr="0"/>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a:endParaRPr/>
          </a:p>
        </p:txBody>
      </p:sp>
      <p:sp>
        <p:nvSpPr>
          <p:cNvPr id="22" name="Shape 22"/>
          <p:cNvSpPr txBox="1">
            <a:spLocks noGrp="1"/>
          </p:cNvSpPr>
          <p:nvPr>
            <p:ph type="subTitle" idx="1"/>
          </p:nvPr>
        </p:nvSpPr>
        <p:spPr>
          <a:xfrm>
            <a:off x="2137225" y="3800051"/>
            <a:ext cx="4870499" cy="1056899"/>
          </a:xfrm>
          <a:prstGeom prst="rect">
            <a:avLst/>
          </a:prstGeom>
        </p:spPr>
        <p:txBody>
          <a:bodyPr lIns="91425" tIns="91425" rIns="91425" bIns="91425" anchor="t" anchorCtr="0"/>
          <a:lstStyle>
            <a:lvl1pPr algn="ctr">
              <a:lnSpc>
                <a:spcPct val="100000"/>
              </a:lnSpc>
              <a:spcBef>
                <a:spcPts val="0"/>
              </a:spcBef>
              <a:spcAft>
                <a:spcPts val="0"/>
              </a:spcAft>
              <a:buSzPct val="100000"/>
              <a:buNone/>
              <a:defRPr sz="2400"/>
            </a:lvl1pPr>
            <a:lvl2pPr algn="ctr">
              <a:lnSpc>
                <a:spcPct val="100000"/>
              </a:lnSpc>
              <a:spcBef>
                <a:spcPts val="0"/>
              </a:spcBef>
              <a:spcAft>
                <a:spcPts val="0"/>
              </a:spcAft>
              <a:buSzPct val="100000"/>
              <a:buNone/>
              <a:defRPr sz="2400"/>
            </a:lvl2pPr>
            <a:lvl3pPr algn="ctr">
              <a:lnSpc>
                <a:spcPct val="100000"/>
              </a:lnSpc>
              <a:spcBef>
                <a:spcPts val="0"/>
              </a:spcBef>
              <a:spcAft>
                <a:spcPts val="0"/>
              </a:spcAft>
              <a:buSzPct val="100000"/>
              <a:buNone/>
              <a:defRPr sz="2400"/>
            </a:lvl3pPr>
            <a:lvl4pPr algn="ctr">
              <a:lnSpc>
                <a:spcPct val="100000"/>
              </a:lnSpc>
              <a:spcBef>
                <a:spcPts val="0"/>
              </a:spcBef>
              <a:spcAft>
                <a:spcPts val="0"/>
              </a:spcAft>
              <a:buSzPct val="100000"/>
              <a:buNone/>
              <a:defRPr sz="2400"/>
            </a:lvl4pPr>
            <a:lvl5pPr algn="ctr">
              <a:lnSpc>
                <a:spcPct val="100000"/>
              </a:lnSpc>
              <a:spcBef>
                <a:spcPts val="0"/>
              </a:spcBef>
              <a:spcAft>
                <a:spcPts val="0"/>
              </a:spcAft>
              <a:buSzPct val="100000"/>
              <a:buNone/>
              <a:defRPr sz="2400"/>
            </a:lvl5pPr>
            <a:lvl6pPr algn="ctr">
              <a:lnSpc>
                <a:spcPct val="100000"/>
              </a:lnSpc>
              <a:spcBef>
                <a:spcPts val="0"/>
              </a:spcBef>
              <a:spcAft>
                <a:spcPts val="0"/>
              </a:spcAft>
              <a:buSzPct val="100000"/>
              <a:buNone/>
              <a:defRPr sz="2400"/>
            </a:lvl6pPr>
            <a:lvl7pPr algn="ctr">
              <a:lnSpc>
                <a:spcPct val="100000"/>
              </a:lnSpc>
              <a:spcBef>
                <a:spcPts val="0"/>
              </a:spcBef>
              <a:spcAft>
                <a:spcPts val="0"/>
              </a:spcAft>
              <a:buSzPct val="100000"/>
              <a:buNone/>
              <a:defRPr sz="2400"/>
            </a:lvl7pPr>
            <a:lvl8pPr algn="ctr">
              <a:lnSpc>
                <a:spcPct val="100000"/>
              </a:lnSpc>
              <a:spcBef>
                <a:spcPts val="0"/>
              </a:spcBef>
              <a:spcAft>
                <a:spcPts val="0"/>
              </a:spcAft>
              <a:buSzPct val="100000"/>
              <a:buNone/>
              <a:defRPr sz="2400"/>
            </a:lvl8pPr>
            <a:lvl9pPr algn="ctr">
              <a:lnSpc>
                <a:spcPct val="100000"/>
              </a:lnSpc>
              <a:spcBef>
                <a:spcPts val="0"/>
              </a:spcBef>
              <a:spcAft>
                <a:spcPts val="0"/>
              </a:spcAft>
              <a:buSzPct val="100000"/>
              <a:buNone/>
              <a:defRPr sz="2400"/>
            </a:lvl9pPr>
          </a:lstStyle>
          <a:p>
            <a:endParaRPr/>
          </a:p>
        </p:txBody>
      </p:sp>
      <p:sp>
        <p:nvSpPr>
          <p:cNvPr id="23" name="Shape 23"/>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8"/>
        <p:cNvGrpSpPr/>
        <p:nvPr/>
      </p:nvGrpSpPr>
      <p:grpSpPr>
        <a:xfrm>
          <a:off x="0" y="0"/>
          <a:ext cx="0" cy="0"/>
          <a:chOff x="0" y="0"/>
          <a:chExt cx="0" cy="0"/>
        </a:xfrm>
      </p:grpSpPr>
      <p:sp>
        <p:nvSpPr>
          <p:cNvPr id="59" name="Shape 59"/>
          <p:cNvSpPr/>
          <p:nvPr/>
        </p:nvSpPr>
        <p:spPr>
          <a:xfrm>
            <a:off x="-75" y="6727600"/>
            <a:ext cx="9144000" cy="1304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60" name="Shape 60"/>
          <p:cNvSpPr txBox="1">
            <a:spLocks noGrp="1"/>
          </p:cNvSpPr>
          <p:nvPr>
            <p:ph type="title"/>
          </p:nvPr>
        </p:nvSpPr>
        <p:spPr>
          <a:xfrm>
            <a:off x="311700" y="1739800"/>
            <a:ext cx="8520599" cy="2051100"/>
          </a:xfrm>
          <a:prstGeom prst="rect">
            <a:avLst/>
          </a:prstGeom>
        </p:spPr>
        <p:txBody>
          <a:bodyPr lIns="91425" tIns="91425" rIns="91425" bIns="91425" anchor="ctr" anchorCtr="0"/>
          <a:lstStyle>
            <a:lvl1pPr algn="ctr">
              <a:spcBef>
                <a:spcPts val="0"/>
              </a:spcBef>
              <a:buClr>
                <a:schemeClr val="accent3"/>
              </a:buClr>
              <a:buSzPct val="100000"/>
              <a:defRPr sz="13000">
                <a:solidFill>
                  <a:schemeClr val="accent3"/>
                </a:solidFill>
              </a:defRPr>
            </a:lvl1pPr>
            <a:lvl2pPr algn="ctr">
              <a:spcBef>
                <a:spcPts val="0"/>
              </a:spcBef>
              <a:buClr>
                <a:schemeClr val="accent3"/>
              </a:buClr>
              <a:buSzPct val="100000"/>
              <a:defRPr sz="13000">
                <a:solidFill>
                  <a:schemeClr val="accent3"/>
                </a:solidFill>
              </a:defRPr>
            </a:lvl2pPr>
            <a:lvl3pPr algn="ctr">
              <a:spcBef>
                <a:spcPts val="0"/>
              </a:spcBef>
              <a:buClr>
                <a:schemeClr val="accent3"/>
              </a:buClr>
              <a:buSzPct val="100000"/>
              <a:defRPr sz="13000">
                <a:solidFill>
                  <a:schemeClr val="accent3"/>
                </a:solidFill>
              </a:defRPr>
            </a:lvl3pPr>
            <a:lvl4pPr algn="ctr">
              <a:spcBef>
                <a:spcPts val="0"/>
              </a:spcBef>
              <a:buClr>
                <a:schemeClr val="accent3"/>
              </a:buClr>
              <a:buSzPct val="100000"/>
              <a:defRPr sz="13000">
                <a:solidFill>
                  <a:schemeClr val="accent3"/>
                </a:solidFill>
              </a:defRPr>
            </a:lvl4pPr>
            <a:lvl5pPr algn="ctr">
              <a:spcBef>
                <a:spcPts val="0"/>
              </a:spcBef>
              <a:buClr>
                <a:schemeClr val="accent3"/>
              </a:buClr>
              <a:buSzPct val="100000"/>
              <a:defRPr sz="13000">
                <a:solidFill>
                  <a:schemeClr val="accent3"/>
                </a:solidFill>
              </a:defRPr>
            </a:lvl5pPr>
            <a:lvl6pPr algn="ctr">
              <a:spcBef>
                <a:spcPts val="0"/>
              </a:spcBef>
              <a:buClr>
                <a:schemeClr val="accent3"/>
              </a:buClr>
              <a:buSzPct val="100000"/>
              <a:defRPr sz="13000">
                <a:solidFill>
                  <a:schemeClr val="accent3"/>
                </a:solidFill>
              </a:defRPr>
            </a:lvl6pPr>
            <a:lvl7pPr algn="ctr">
              <a:spcBef>
                <a:spcPts val="0"/>
              </a:spcBef>
              <a:buClr>
                <a:schemeClr val="accent3"/>
              </a:buClr>
              <a:buSzPct val="100000"/>
              <a:defRPr sz="13000">
                <a:solidFill>
                  <a:schemeClr val="accent3"/>
                </a:solidFill>
              </a:defRPr>
            </a:lvl7pPr>
            <a:lvl8pPr algn="ctr">
              <a:spcBef>
                <a:spcPts val="0"/>
              </a:spcBef>
              <a:buClr>
                <a:schemeClr val="accent3"/>
              </a:buClr>
              <a:buSzPct val="100000"/>
              <a:defRPr sz="13000">
                <a:solidFill>
                  <a:schemeClr val="accent3"/>
                </a:solidFill>
              </a:defRPr>
            </a:lvl8pPr>
            <a:lvl9pPr algn="ctr">
              <a:spcBef>
                <a:spcPts val="0"/>
              </a:spcBef>
              <a:buClr>
                <a:schemeClr val="accent3"/>
              </a:buClr>
              <a:buSzPct val="100000"/>
              <a:defRPr sz="13000">
                <a:solidFill>
                  <a:schemeClr val="accent3"/>
                </a:solidFill>
              </a:defRPr>
            </a:lvl9pPr>
          </a:lstStyle>
          <a:p>
            <a:endParaRPr/>
          </a:p>
        </p:txBody>
      </p:sp>
      <p:sp>
        <p:nvSpPr>
          <p:cNvPr id="61" name="Shape 61"/>
          <p:cNvSpPr txBox="1">
            <a:spLocks noGrp="1"/>
          </p:cNvSpPr>
          <p:nvPr>
            <p:ph type="body" idx="1"/>
          </p:nvPr>
        </p:nvSpPr>
        <p:spPr>
          <a:xfrm>
            <a:off x="311700" y="3994200"/>
            <a:ext cx="8520599" cy="14289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62" name="Shape 62"/>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3"/>
        <p:cNvGrpSpPr/>
        <p:nvPr/>
      </p:nvGrpSpPr>
      <p:grpSpPr>
        <a:xfrm>
          <a:off x="0" y="0"/>
          <a:ext cx="0" cy="0"/>
          <a:chOff x="0" y="0"/>
          <a:chExt cx="0" cy="0"/>
        </a:xfrm>
      </p:grpSpPr>
      <p:sp>
        <p:nvSpPr>
          <p:cNvPr id="64" name="Shape 64"/>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5"/>
        <p:cNvGrpSpPr/>
        <p:nvPr/>
      </p:nvGrpSpPr>
      <p:grpSpPr>
        <a:xfrm>
          <a:off x="0" y="0"/>
          <a:ext cx="0" cy="0"/>
          <a:chOff x="0" y="0"/>
          <a:chExt cx="0" cy="0"/>
        </a:xfrm>
      </p:grpSpPr>
      <p:pic>
        <p:nvPicPr>
          <p:cNvPr id="66" name="Shape 66"/>
          <p:cNvPicPr preferRelativeResize="0"/>
          <p:nvPr/>
        </p:nvPicPr>
        <p:blipFill rotWithShape="1">
          <a:blip r:embed="rId2">
            <a:alphaModFix/>
          </a:blip>
          <a:srcRect/>
          <a:stretch/>
        </p:blipFill>
        <p:spPr>
          <a:xfrm>
            <a:off x="150813" y="187325"/>
            <a:ext cx="8828099" cy="6481799"/>
          </a:xfrm>
          <a:prstGeom prst="rect">
            <a:avLst/>
          </a:prstGeom>
          <a:noFill/>
          <a:ln>
            <a:noFill/>
          </a:ln>
        </p:spPr>
      </p:pic>
      <p:sp>
        <p:nvSpPr>
          <p:cNvPr id="67" name="Shape 67"/>
          <p:cNvSpPr txBox="1">
            <a:spLocks noGrp="1"/>
          </p:cNvSpPr>
          <p:nvPr>
            <p:ph type="title"/>
          </p:nvPr>
        </p:nvSpPr>
        <p:spPr>
          <a:xfrm>
            <a:off x="779462" y="381000"/>
            <a:ext cx="7583400" cy="1044599"/>
          </a:xfrm>
          <a:prstGeom prst="rect">
            <a:avLst/>
          </a:prstGeom>
          <a:noFill/>
          <a:ln>
            <a:noFill/>
          </a:ln>
        </p:spPr>
        <p:txBody>
          <a:bodyPr lIns="91425" tIns="91425" rIns="91425" bIns="91425" anchor="b" anchorCtr="0"/>
          <a:lstStyle>
            <a:lvl1pPr algn="l" rtl="0">
              <a:spcBef>
                <a:spcPts val="0"/>
              </a:spcBef>
              <a:spcAft>
                <a:spcPts val="0"/>
              </a:spcAft>
              <a:defRPr sz="3800">
                <a:solidFill>
                  <a:srgbClr val="001D4D"/>
                </a:solidFill>
                <a:latin typeface="Trebuchet MS"/>
                <a:ea typeface="Trebuchet MS"/>
                <a:cs typeface="Trebuchet MS"/>
                <a:sym typeface="Trebuchet MS"/>
              </a:defRPr>
            </a:lvl1pPr>
            <a:lvl2pPr algn="l" rtl="0">
              <a:spcBef>
                <a:spcPts val="0"/>
              </a:spcBef>
              <a:spcAft>
                <a:spcPts val="0"/>
              </a:spcAft>
              <a:defRPr sz="3800">
                <a:solidFill>
                  <a:srgbClr val="001D4D"/>
                </a:solidFill>
                <a:latin typeface="Trebuchet MS"/>
                <a:ea typeface="Trebuchet MS"/>
                <a:cs typeface="Trebuchet MS"/>
                <a:sym typeface="Trebuchet MS"/>
              </a:defRPr>
            </a:lvl2pPr>
            <a:lvl3pPr algn="l" rtl="0">
              <a:spcBef>
                <a:spcPts val="0"/>
              </a:spcBef>
              <a:spcAft>
                <a:spcPts val="0"/>
              </a:spcAft>
              <a:defRPr sz="3800">
                <a:solidFill>
                  <a:srgbClr val="001D4D"/>
                </a:solidFill>
                <a:latin typeface="Trebuchet MS"/>
                <a:ea typeface="Trebuchet MS"/>
                <a:cs typeface="Trebuchet MS"/>
                <a:sym typeface="Trebuchet MS"/>
              </a:defRPr>
            </a:lvl3pPr>
            <a:lvl4pPr algn="l" rtl="0">
              <a:spcBef>
                <a:spcPts val="0"/>
              </a:spcBef>
              <a:spcAft>
                <a:spcPts val="0"/>
              </a:spcAft>
              <a:defRPr sz="3800">
                <a:solidFill>
                  <a:srgbClr val="001D4D"/>
                </a:solidFill>
                <a:latin typeface="Trebuchet MS"/>
                <a:ea typeface="Trebuchet MS"/>
                <a:cs typeface="Trebuchet MS"/>
                <a:sym typeface="Trebuchet MS"/>
              </a:defRPr>
            </a:lvl4pPr>
            <a:lvl5pPr algn="l" rtl="0">
              <a:spcBef>
                <a:spcPts val="0"/>
              </a:spcBef>
              <a:spcAft>
                <a:spcPts val="0"/>
              </a:spcAft>
              <a:defRPr sz="3800">
                <a:solidFill>
                  <a:srgbClr val="001D4D"/>
                </a:solidFill>
                <a:latin typeface="Trebuchet MS"/>
                <a:ea typeface="Trebuchet MS"/>
                <a:cs typeface="Trebuchet MS"/>
                <a:sym typeface="Trebuchet MS"/>
              </a:defRPr>
            </a:lvl5pPr>
            <a:lvl6pPr marL="457200" algn="l" rtl="0">
              <a:spcBef>
                <a:spcPts val="0"/>
              </a:spcBef>
              <a:spcAft>
                <a:spcPts val="0"/>
              </a:spcAft>
              <a:defRPr sz="3800">
                <a:solidFill>
                  <a:srgbClr val="001D4D"/>
                </a:solidFill>
                <a:latin typeface="Trebuchet MS"/>
                <a:ea typeface="Trebuchet MS"/>
                <a:cs typeface="Trebuchet MS"/>
                <a:sym typeface="Trebuchet MS"/>
              </a:defRPr>
            </a:lvl6pPr>
            <a:lvl7pPr marL="914400" algn="l" rtl="0">
              <a:spcBef>
                <a:spcPts val="0"/>
              </a:spcBef>
              <a:spcAft>
                <a:spcPts val="0"/>
              </a:spcAft>
              <a:defRPr sz="3800">
                <a:solidFill>
                  <a:srgbClr val="001D4D"/>
                </a:solidFill>
                <a:latin typeface="Trebuchet MS"/>
                <a:ea typeface="Trebuchet MS"/>
                <a:cs typeface="Trebuchet MS"/>
                <a:sym typeface="Trebuchet MS"/>
              </a:defRPr>
            </a:lvl7pPr>
            <a:lvl8pPr marL="1371600" algn="l" rtl="0">
              <a:spcBef>
                <a:spcPts val="0"/>
              </a:spcBef>
              <a:spcAft>
                <a:spcPts val="0"/>
              </a:spcAft>
              <a:defRPr sz="3800">
                <a:solidFill>
                  <a:srgbClr val="001D4D"/>
                </a:solidFill>
                <a:latin typeface="Trebuchet MS"/>
                <a:ea typeface="Trebuchet MS"/>
                <a:cs typeface="Trebuchet MS"/>
                <a:sym typeface="Trebuchet MS"/>
              </a:defRPr>
            </a:lvl8pPr>
            <a:lvl9pPr marL="1828800" algn="l" rtl="0">
              <a:spcBef>
                <a:spcPts val="0"/>
              </a:spcBef>
              <a:spcAft>
                <a:spcPts val="0"/>
              </a:spcAft>
              <a:defRPr sz="3800">
                <a:solidFill>
                  <a:srgbClr val="001D4D"/>
                </a:solidFill>
                <a:latin typeface="Trebuchet MS"/>
                <a:ea typeface="Trebuchet MS"/>
                <a:cs typeface="Trebuchet MS"/>
                <a:sym typeface="Trebuchet MS"/>
              </a:defRPr>
            </a:lvl9pPr>
          </a:lstStyle>
          <a:p>
            <a:endParaRPr/>
          </a:p>
        </p:txBody>
      </p:sp>
      <p:sp>
        <p:nvSpPr>
          <p:cNvPr id="68" name="Shape 68"/>
          <p:cNvSpPr txBox="1">
            <a:spLocks noGrp="1"/>
          </p:cNvSpPr>
          <p:nvPr>
            <p:ph type="body" idx="1"/>
          </p:nvPr>
        </p:nvSpPr>
        <p:spPr>
          <a:xfrm>
            <a:off x="779462" y="1828800"/>
            <a:ext cx="7583400" cy="4208399"/>
          </a:xfrm>
          <a:prstGeom prst="rect">
            <a:avLst/>
          </a:prstGeom>
          <a:noFill/>
          <a:ln>
            <a:noFill/>
          </a:ln>
        </p:spPr>
        <p:txBody>
          <a:bodyPr lIns="91425" tIns="91425" rIns="91425" bIns="91425" anchor="t" anchorCtr="0"/>
          <a:lstStyle>
            <a:lvl1pPr marL="282575" indent="-142875" algn="l" rtl="0">
              <a:spcBef>
                <a:spcPts val="2000"/>
              </a:spcBef>
              <a:spcAft>
                <a:spcPts val="0"/>
              </a:spcAft>
              <a:buClr>
                <a:srgbClr val="001D4D"/>
              </a:buClr>
              <a:buFont typeface="Noto Sans Symbols"/>
              <a:buChar char="●"/>
              <a:defRPr sz="2200">
                <a:solidFill>
                  <a:srgbClr val="001D4D"/>
                </a:solidFill>
                <a:latin typeface="Trebuchet MS"/>
                <a:ea typeface="Trebuchet MS"/>
                <a:cs typeface="Trebuchet MS"/>
                <a:sym typeface="Trebuchet MS"/>
              </a:defRPr>
            </a:lvl1pPr>
            <a:lvl2pPr marL="577850" indent="-171450" algn="l" rtl="0">
              <a:spcBef>
                <a:spcPts val="600"/>
              </a:spcBef>
              <a:spcAft>
                <a:spcPts val="0"/>
              </a:spcAft>
              <a:buClr>
                <a:srgbClr val="001D4D"/>
              </a:buClr>
              <a:buFont typeface="Noto Sans Symbols"/>
              <a:buChar char="●"/>
              <a:defRPr sz="2000">
                <a:solidFill>
                  <a:srgbClr val="001D4D"/>
                </a:solidFill>
                <a:latin typeface="Trebuchet MS"/>
                <a:ea typeface="Trebuchet MS"/>
                <a:cs typeface="Trebuchet MS"/>
                <a:sym typeface="Trebuchet MS"/>
              </a:defRPr>
            </a:lvl2pPr>
            <a:lvl3pPr marL="860425" indent="-174625" algn="l" rtl="0">
              <a:spcBef>
                <a:spcPts val="600"/>
              </a:spcBef>
              <a:spcAft>
                <a:spcPts val="0"/>
              </a:spcAft>
              <a:buClr>
                <a:srgbClr val="001D4D"/>
              </a:buClr>
              <a:buFont typeface="Noto Sans Symbols"/>
              <a:buChar char="●"/>
              <a:defRPr>
                <a:solidFill>
                  <a:srgbClr val="001D4D"/>
                </a:solidFill>
                <a:latin typeface="Trebuchet MS"/>
                <a:ea typeface="Trebuchet MS"/>
                <a:cs typeface="Trebuchet MS"/>
                <a:sym typeface="Trebuchet MS"/>
              </a:defRPr>
            </a:lvl3pPr>
            <a:lvl4pPr marL="1143000" indent="-177800" algn="l" rtl="0">
              <a:spcBef>
                <a:spcPts val="600"/>
              </a:spcBef>
              <a:spcAft>
                <a:spcPts val="0"/>
              </a:spcAft>
              <a:buClr>
                <a:srgbClr val="001D4D"/>
              </a:buClr>
              <a:buFont typeface="Noto Sans Symbols"/>
              <a:buChar char="●"/>
              <a:defRPr>
                <a:solidFill>
                  <a:srgbClr val="001D4D"/>
                </a:solidFill>
                <a:latin typeface="Trebuchet MS"/>
                <a:ea typeface="Trebuchet MS"/>
                <a:cs typeface="Trebuchet MS"/>
                <a:sym typeface="Trebuchet MS"/>
              </a:defRPr>
            </a:lvl4pPr>
            <a:lvl5pPr marL="1425575" indent="-168275" algn="l" rtl="0">
              <a:spcBef>
                <a:spcPts val="600"/>
              </a:spcBef>
              <a:spcAft>
                <a:spcPts val="0"/>
              </a:spcAft>
              <a:buClr>
                <a:srgbClr val="001D4D"/>
              </a:buClr>
              <a:buFont typeface="Noto Sans Symbols"/>
              <a:buChar char="●"/>
              <a:defRPr>
                <a:solidFill>
                  <a:srgbClr val="001D4D"/>
                </a:solidFill>
                <a:latin typeface="Trebuchet MS"/>
                <a:ea typeface="Trebuchet MS"/>
                <a:cs typeface="Trebuchet MS"/>
                <a:sym typeface="Trebuchet MS"/>
              </a:defRPr>
            </a:lvl5pPr>
            <a:lvl6pPr marL="2514600" indent="-101600" algn="l" rtl="0">
              <a:spcBef>
                <a:spcPts val="400"/>
              </a:spcBef>
              <a:buClr>
                <a:schemeClr val="dk1"/>
              </a:buClr>
              <a:buFont typeface="Arial"/>
              <a:buChar char="•"/>
              <a:defRPr sz="2000">
                <a:solidFill>
                  <a:schemeClr val="dk1"/>
                </a:solidFill>
                <a:latin typeface="Trebuchet MS"/>
                <a:ea typeface="Trebuchet MS"/>
                <a:cs typeface="Trebuchet MS"/>
                <a:sym typeface="Trebuchet MS"/>
              </a:defRPr>
            </a:lvl6pPr>
            <a:lvl7pPr marL="2971800" indent="-101600" algn="l" rtl="0">
              <a:spcBef>
                <a:spcPts val="400"/>
              </a:spcBef>
              <a:buClr>
                <a:schemeClr val="dk1"/>
              </a:buClr>
              <a:buFont typeface="Arial"/>
              <a:buChar char="•"/>
              <a:defRPr sz="2000">
                <a:solidFill>
                  <a:schemeClr val="dk1"/>
                </a:solidFill>
                <a:latin typeface="Trebuchet MS"/>
                <a:ea typeface="Trebuchet MS"/>
                <a:cs typeface="Trebuchet MS"/>
                <a:sym typeface="Trebuchet MS"/>
              </a:defRPr>
            </a:lvl7pPr>
            <a:lvl8pPr marL="3429000" indent="-101600" algn="l" rtl="0">
              <a:spcBef>
                <a:spcPts val="400"/>
              </a:spcBef>
              <a:buClr>
                <a:schemeClr val="dk1"/>
              </a:buClr>
              <a:buFont typeface="Arial"/>
              <a:buChar char="•"/>
              <a:defRPr sz="2000">
                <a:solidFill>
                  <a:schemeClr val="dk1"/>
                </a:solidFill>
                <a:latin typeface="Trebuchet MS"/>
                <a:ea typeface="Trebuchet MS"/>
                <a:cs typeface="Trebuchet MS"/>
                <a:sym typeface="Trebuchet MS"/>
              </a:defRPr>
            </a:lvl8pPr>
            <a:lvl9pPr marL="3886200" indent="-101600" algn="l" rtl="0">
              <a:spcBef>
                <a:spcPts val="400"/>
              </a:spcBef>
              <a:buClr>
                <a:schemeClr val="dk1"/>
              </a:buClr>
              <a:buFont typeface="Arial"/>
              <a:buChar char="•"/>
              <a:defRPr sz="2000">
                <a:solidFill>
                  <a:schemeClr val="dk1"/>
                </a:solidFill>
                <a:latin typeface="Trebuchet MS"/>
                <a:ea typeface="Trebuchet MS"/>
                <a:cs typeface="Trebuchet MS"/>
                <a:sym typeface="Trebuchet MS"/>
              </a:defRPr>
            </a:lvl9pPr>
          </a:lstStyle>
          <a:p>
            <a:endParaRPr/>
          </a:p>
        </p:txBody>
      </p:sp>
      <p:sp>
        <p:nvSpPr>
          <p:cNvPr id="69" name="Shape 69"/>
          <p:cNvSpPr txBox="1">
            <a:spLocks noGrp="1"/>
          </p:cNvSpPr>
          <p:nvPr>
            <p:ph type="dt" idx="10"/>
          </p:nvPr>
        </p:nvSpPr>
        <p:spPr>
          <a:xfrm>
            <a:off x="381000" y="6288087"/>
            <a:ext cx="1887599" cy="365099"/>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chemeClr val="lt2"/>
                </a:solidFill>
                <a:latin typeface="Trebuchet MS"/>
                <a:ea typeface="Trebuchet MS"/>
                <a:cs typeface="Trebuchet MS"/>
                <a:sym typeface="Trebuchet MS"/>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3305175" y="6288087"/>
            <a:ext cx="5238899" cy="365099"/>
          </a:xfrm>
          <a:prstGeom prst="rect">
            <a:avLst/>
          </a:prstGeom>
          <a:noFill/>
          <a:ln>
            <a:noFill/>
          </a:ln>
        </p:spPr>
        <p:txBody>
          <a:bodyPr lIns="91425" tIns="91425" rIns="91425" bIns="91425" anchor="ctr" anchorCtr="0"/>
          <a:lstStyle>
            <a:lvl1pPr marL="0" marR="0" indent="0" algn="r" rtl="0">
              <a:spcBef>
                <a:spcPts val="0"/>
              </a:spcBef>
              <a:spcAft>
                <a:spcPts val="0"/>
              </a:spcAft>
              <a:defRPr sz="1200" b="0" i="0" u="none" strike="noStrike" cap="none" baseline="0">
                <a:solidFill>
                  <a:schemeClr val="lt2"/>
                </a:solidFill>
                <a:latin typeface="Trebuchet MS"/>
                <a:ea typeface="Trebuchet MS"/>
                <a:cs typeface="Trebuchet MS"/>
                <a:sym typeface="Trebuchet MS"/>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8404225" y="219075"/>
            <a:ext cx="493799" cy="365099"/>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2"/>
                </a:solidFill>
                <a:latin typeface="Trebuchet MS"/>
                <a:ea typeface="Trebuchet MS"/>
                <a:cs typeface="Trebuchet MS"/>
                <a:sym typeface="Trebuchet MS"/>
              </a:rPr>
              <a:t>‹#›</a:t>
            </a:fld>
            <a:endParaRPr lang="en-US" sz="1200" b="0" i="0" u="none" strike="noStrike" cap="none" baseline="0">
              <a:solidFill>
                <a:schemeClr val="dk2"/>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24"/>
        <p:cNvGrpSpPr/>
        <p:nvPr/>
      </p:nvGrpSpPr>
      <p:grpSpPr>
        <a:xfrm>
          <a:off x="0" y="0"/>
          <a:ext cx="0" cy="0"/>
          <a:chOff x="0" y="0"/>
          <a:chExt cx="0" cy="0"/>
        </a:xfrm>
      </p:grpSpPr>
      <p:sp>
        <p:nvSpPr>
          <p:cNvPr id="25" name="Shape 25"/>
          <p:cNvSpPr/>
          <p:nvPr/>
        </p:nvSpPr>
        <p:spPr>
          <a:xfrm>
            <a:off x="-50" y="3429200"/>
            <a:ext cx="9144000" cy="3428699"/>
          </a:xfrm>
          <a:prstGeom prst="rect">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26" name="Shape 26"/>
          <p:cNvSpPr txBox="1">
            <a:spLocks noGrp="1"/>
          </p:cNvSpPr>
          <p:nvPr>
            <p:ph type="title"/>
          </p:nvPr>
        </p:nvSpPr>
        <p:spPr>
          <a:xfrm>
            <a:off x="311700" y="1086400"/>
            <a:ext cx="8571300" cy="1256100"/>
          </a:xfrm>
          <a:prstGeom prst="rect">
            <a:avLst/>
          </a:prstGeom>
        </p:spPr>
        <p:txBody>
          <a:bodyPr lIns="91425" tIns="91425" rIns="91425" bIns="91425" anchor="ctr"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27" name="Shape 27"/>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29" name="Shape 29"/>
          <p:cNvSpPr/>
          <p:nvPr/>
        </p:nvSpPr>
        <p:spPr>
          <a:xfrm>
            <a:off x="-75" y="6727600"/>
            <a:ext cx="9144000" cy="130499"/>
          </a:xfrm>
          <a:prstGeom prst="rect">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30" name="Shape 30"/>
          <p:cNvSpPr txBox="1">
            <a:spLocks noGrp="1"/>
          </p:cNvSpPr>
          <p:nvPr>
            <p:ph type="title"/>
          </p:nvPr>
        </p:nvSpPr>
        <p:spPr>
          <a:xfrm>
            <a:off x="311700" y="593366"/>
            <a:ext cx="8520599" cy="943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body" idx="1"/>
          </p:nvPr>
        </p:nvSpPr>
        <p:spPr>
          <a:xfrm>
            <a:off x="311700" y="1688433"/>
            <a:ext cx="8520599" cy="4403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2" name="Shape 32"/>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93366"/>
            <a:ext cx="8520599" cy="943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5" name="Shape 35"/>
          <p:cNvSpPr txBox="1">
            <a:spLocks noGrp="1"/>
          </p:cNvSpPr>
          <p:nvPr>
            <p:ph type="body" idx="1"/>
          </p:nvPr>
        </p:nvSpPr>
        <p:spPr>
          <a:xfrm>
            <a:off x="311700" y="1688233"/>
            <a:ext cx="3999899" cy="44037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6" name="Shape 36"/>
          <p:cNvSpPr txBox="1">
            <a:spLocks noGrp="1"/>
          </p:cNvSpPr>
          <p:nvPr>
            <p:ph type="body" idx="2"/>
          </p:nvPr>
        </p:nvSpPr>
        <p:spPr>
          <a:xfrm>
            <a:off x="4832400" y="1688233"/>
            <a:ext cx="3999899" cy="44037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7" name="Shape 37"/>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93366"/>
            <a:ext cx="8520599" cy="943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0" name="Shape 40"/>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700" y="740800"/>
            <a:ext cx="2807999" cy="1007700"/>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43" name="Shape 43"/>
          <p:cNvSpPr txBox="1">
            <a:spLocks noGrp="1"/>
          </p:cNvSpPr>
          <p:nvPr>
            <p:ph type="body" idx="1"/>
          </p:nvPr>
        </p:nvSpPr>
        <p:spPr>
          <a:xfrm>
            <a:off x="311700" y="1852800"/>
            <a:ext cx="2807999" cy="42393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44" name="Shape 44"/>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90250" y="701800"/>
            <a:ext cx="5613599" cy="5454299"/>
          </a:xfrm>
          <a:prstGeom prst="rect">
            <a:avLst/>
          </a:prstGeom>
        </p:spPr>
        <p:txBody>
          <a:bodyPr lIns="91425" tIns="91425" rIns="91425" bIns="91425" anchor="ctr" anchorCtr="0"/>
          <a:lstStyle>
            <a:lvl1pPr>
              <a:spcBef>
                <a:spcPts val="0"/>
              </a:spcBef>
              <a:buClr>
                <a:schemeClr val="dk2"/>
              </a:buClr>
              <a:buSzPct val="100000"/>
              <a:defRPr sz="5400" b="0">
                <a:solidFill>
                  <a:schemeClr val="dk2"/>
                </a:solidFill>
              </a:defRPr>
            </a:lvl1pPr>
            <a:lvl2pPr>
              <a:spcBef>
                <a:spcPts val="0"/>
              </a:spcBef>
              <a:buClr>
                <a:schemeClr val="dk2"/>
              </a:buClr>
              <a:buSzPct val="100000"/>
              <a:defRPr sz="5400" b="0">
                <a:solidFill>
                  <a:schemeClr val="dk2"/>
                </a:solidFill>
              </a:defRPr>
            </a:lvl2pPr>
            <a:lvl3pPr>
              <a:spcBef>
                <a:spcPts val="0"/>
              </a:spcBef>
              <a:buClr>
                <a:schemeClr val="dk2"/>
              </a:buClr>
              <a:buSzPct val="100000"/>
              <a:defRPr sz="5400" b="0">
                <a:solidFill>
                  <a:schemeClr val="dk2"/>
                </a:solidFill>
              </a:defRPr>
            </a:lvl3pPr>
            <a:lvl4pPr>
              <a:spcBef>
                <a:spcPts val="0"/>
              </a:spcBef>
              <a:buClr>
                <a:schemeClr val="dk2"/>
              </a:buClr>
              <a:buSzPct val="100000"/>
              <a:defRPr sz="5400" b="0">
                <a:solidFill>
                  <a:schemeClr val="dk2"/>
                </a:solidFill>
              </a:defRPr>
            </a:lvl4pPr>
            <a:lvl5pPr>
              <a:spcBef>
                <a:spcPts val="0"/>
              </a:spcBef>
              <a:buClr>
                <a:schemeClr val="dk2"/>
              </a:buClr>
              <a:buSzPct val="100000"/>
              <a:defRPr sz="5400" b="0">
                <a:solidFill>
                  <a:schemeClr val="dk2"/>
                </a:solidFill>
              </a:defRPr>
            </a:lvl5pPr>
            <a:lvl6pPr>
              <a:spcBef>
                <a:spcPts val="0"/>
              </a:spcBef>
              <a:buClr>
                <a:schemeClr val="dk2"/>
              </a:buClr>
              <a:buSzPct val="100000"/>
              <a:defRPr sz="5400" b="0">
                <a:solidFill>
                  <a:schemeClr val="dk2"/>
                </a:solidFill>
              </a:defRPr>
            </a:lvl6pPr>
            <a:lvl7pPr>
              <a:spcBef>
                <a:spcPts val="0"/>
              </a:spcBef>
              <a:buClr>
                <a:schemeClr val="dk2"/>
              </a:buClr>
              <a:buSzPct val="100000"/>
              <a:defRPr sz="5400" b="0">
                <a:solidFill>
                  <a:schemeClr val="dk2"/>
                </a:solidFill>
              </a:defRPr>
            </a:lvl7pPr>
            <a:lvl8pPr>
              <a:spcBef>
                <a:spcPts val="0"/>
              </a:spcBef>
              <a:buClr>
                <a:schemeClr val="dk2"/>
              </a:buClr>
              <a:buSzPct val="100000"/>
              <a:defRPr sz="5400" b="0">
                <a:solidFill>
                  <a:schemeClr val="dk2"/>
                </a:solidFill>
              </a:defRPr>
            </a:lvl8pPr>
            <a:lvl9pPr>
              <a:spcBef>
                <a:spcPts val="0"/>
              </a:spcBef>
              <a:buClr>
                <a:schemeClr val="dk2"/>
              </a:buClr>
              <a:buSzPct val="100000"/>
              <a:defRPr sz="5400" b="0">
                <a:solidFill>
                  <a:schemeClr val="dk2"/>
                </a:solidFill>
              </a:defRPr>
            </a:lvl9pPr>
          </a:lstStyle>
          <a:p>
            <a:endParaRPr/>
          </a:p>
        </p:txBody>
      </p:sp>
      <p:sp>
        <p:nvSpPr>
          <p:cNvPr id="47" name="Shape 47"/>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0"/>
            <a:ext cx="4572000" cy="6858000"/>
          </a:xfrm>
          <a:prstGeom prst="rect">
            <a:avLst/>
          </a:prstGeom>
          <a:solidFill>
            <a:schemeClr val="accent3"/>
          </a:solidFill>
          <a:ln>
            <a:noFill/>
          </a:ln>
        </p:spPr>
        <p:txBody>
          <a:bodyPr lIns="91425" tIns="91425" rIns="91425" bIns="91425" anchor="ctr" anchorCtr="0">
            <a:noAutofit/>
          </a:bodyPr>
          <a:lstStyle/>
          <a:p>
            <a:pPr>
              <a:spcBef>
                <a:spcPts val="0"/>
              </a:spcBef>
              <a:buNone/>
            </a:pPr>
            <a:endParaRPr/>
          </a:p>
        </p:txBody>
      </p:sp>
      <p:cxnSp>
        <p:nvCxnSpPr>
          <p:cNvPr id="50" name="Shape 50"/>
          <p:cNvCxnSpPr/>
          <p:nvPr/>
        </p:nvCxnSpPr>
        <p:spPr>
          <a:xfrm>
            <a:off x="5029675" y="59940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86233"/>
            <a:ext cx="4045199" cy="2234399"/>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52" name="Shape 52"/>
          <p:cNvSpPr txBox="1">
            <a:spLocks noGrp="1"/>
          </p:cNvSpPr>
          <p:nvPr>
            <p:ph type="subTitle" idx="1"/>
          </p:nvPr>
        </p:nvSpPr>
        <p:spPr>
          <a:xfrm>
            <a:off x="265500" y="3635833"/>
            <a:ext cx="4045199" cy="16467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311700" y="5640966"/>
            <a:ext cx="5998800" cy="798299"/>
          </a:xfrm>
          <a:prstGeom prst="rect">
            <a:avLst/>
          </a:prstGeom>
        </p:spPr>
        <p:txBody>
          <a:bodyPr lIns="91425" tIns="91425" rIns="91425" bIns="91425" anchor="ctr" anchorCtr="0"/>
          <a:lstStyle>
            <a:lvl1pPr>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7" name="Shape 57"/>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311700" y="593366"/>
            <a:ext cx="8520599" cy="943199"/>
          </a:xfrm>
          <a:prstGeom prst="rect">
            <a:avLst/>
          </a:prstGeom>
          <a:noFill/>
          <a:ln>
            <a:noFill/>
          </a:ln>
        </p:spPr>
        <p:txBody>
          <a:bodyPr lIns="91425" tIns="91425" rIns="91425" bIns="91425" anchor="t" anchorCtr="0"/>
          <a:lstStyle>
            <a:lvl1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10" name="Shape 10"/>
          <p:cNvSpPr txBox="1">
            <a:spLocks noGrp="1"/>
          </p:cNvSpPr>
          <p:nvPr>
            <p:ph type="body" idx="1"/>
          </p:nvPr>
        </p:nvSpPr>
        <p:spPr>
          <a:xfrm>
            <a:off x="311700" y="1688433"/>
            <a:ext cx="8520599" cy="44037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11" name="Shape 11"/>
          <p:cNvSpPr txBox="1">
            <a:spLocks noGrp="1"/>
          </p:cNvSpPr>
          <p:nvPr>
            <p:ph type="sldNum" idx="12"/>
          </p:nvPr>
        </p:nvSpPr>
        <p:spPr>
          <a:xfrm>
            <a:off x="8472457" y="6217622"/>
            <a:ext cx="548699" cy="524699"/>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US" sz="1000">
                <a:solidFill>
                  <a:schemeClr val="dk2"/>
                </a:solidFill>
                <a:latin typeface="Open Sans"/>
                <a:ea typeface="Open Sans"/>
                <a:cs typeface="Open Sans"/>
                <a:sym typeface="Open Sans"/>
              </a:rPr>
              <a:t>‹#›</a:t>
            </a:fld>
            <a:endParaRPr lang="en-US"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subTitle" idx="1"/>
          </p:nvPr>
        </p:nvSpPr>
        <p:spPr>
          <a:xfrm>
            <a:off x="2137250" y="5670401"/>
            <a:ext cx="4870499" cy="10568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lt1"/>
              </a:buClr>
              <a:buSzPct val="25000"/>
              <a:buFont typeface="Noto Sans Symbols"/>
              <a:buNone/>
            </a:pPr>
            <a:r>
              <a:rPr lang="en-US" sz="1800">
                <a:solidFill>
                  <a:srgbClr val="000000"/>
                </a:solidFill>
                <a:latin typeface="Trebuchet MS"/>
                <a:ea typeface="Trebuchet MS"/>
                <a:cs typeface="Trebuchet MS"/>
                <a:sym typeface="Trebuchet MS"/>
              </a:rPr>
              <a:t>December 11, 2015</a:t>
            </a:r>
          </a:p>
        </p:txBody>
      </p:sp>
      <p:sp>
        <p:nvSpPr>
          <p:cNvPr id="78" name="Shape 78"/>
          <p:cNvSpPr txBox="1"/>
          <p:nvPr/>
        </p:nvSpPr>
        <p:spPr>
          <a:xfrm>
            <a:off x="228600" y="72750"/>
            <a:ext cx="8686800" cy="1219199"/>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3600" b="0" i="0" u="none" strike="noStrike" cap="none" baseline="0">
                <a:solidFill>
                  <a:schemeClr val="accent1"/>
                </a:solidFill>
                <a:latin typeface="Trebuchet MS"/>
                <a:ea typeface="Trebuchet MS"/>
                <a:cs typeface="Trebuchet MS"/>
                <a:sym typeface="Trebuchet MS"/>
              </a:rPr>
              <a:t>Senior Project Final Presentation</a:t>
            </a:r>
            <a:r>
              <a:rPr lang="en-US" sz="4400" b="0" i="0" u="none" strike="noStrike" cap="none" baseline="0">
                <a:latin typeface="Trebuchet MS"/>
                <a:ea typeface="Trebuchet MS"/>
                <a:cs typeface="Trebuchet MS"/>
                <a:sym typeface="Trebuchet MS"/>
              </a:rPr>
              <a:t/>
            </a:r>
            <a:br>
              <a:rPr lang="en-US" sz="4400" b="0" i="0" u="none" strike="noStrike" cap="none" baseline="0">
                <a:latin typeface="Trebuchet MS"/>
                <a:ea typeface="Trebuchet MS"/>
                <a:cs typeface="Trebuchet MS"/>
                <a:sym typeface="Trebuchet MS"/>
              </a:rPr>
            </a:br>
            <a:r>
              <a:rPr lang="en-US" sz="2800">
                <a:latin typeface="Trebuchet MS"/>
                <a:ea typeface="Trebuchet MS"/>
                <a:cs typeface="Trebuchet MS"/>
                <a:sym typeface="Trebuchet MS"/>
              </a:rPr>
              <a:t>Fall 2015</a:t>
            </a:r>
          </a:p>
        </p:txBody>
      </p:sp>
      <p:sp>
        <p:nvSpPr>
          <p:cNvPr id="79" name="Shape 79"/>
          <p:cNvSpPr txBox="1">
            <a:spLocks noGrp="1"/>
          </p:cNvSpPr>
          <p:nvPr>
            <p:ph type="ctrTitle"/>
          </p:nvPr>
        </p:nvSpPr>
        <p:spPr>
          <a:xfrm>
            <a:off x="1003650" y="1937825"/>
            <a:ext cx="7136700" cy="3197999"/>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4400" b="0" dirty="0" err="1">
                <a:latin typeface="Trebuchet MS"/>
                <a:ea typeface="Trebuchet MS"/>
                <a:cs typeface="Trebuchet MS"/>
                <a:sym typeface="Trebuchet MS"/>
              </a:rPr>
              <a:t>RMCuff</a:t>
            </a:r>
            <a:r>
              <a:rPr lang="en-US" sz="4400" b="0" i="0" u="none" strike="noStrike" cap="none" baseline="0" dirty="0">
                <a:latin typeface="Trebuchet MS"/>
                <a:ea typeface="Trebuchet MS"/>
                <a:cs typeface="Trebuchet MS"/>
                <a:sym typeface="Trebuchet MS"/>
              </a:rPr>
              <a:t/>
            </a:r>
            <a:br>
              <a:rPr lang="en-US" sz="4400" b="0" i="0" u="none" strike="noStrike" cap="none" baseline="0" dirty="0">
                <a:latin typeface="Trebuchet MS"/>
                <a:ea typeface="Trebuchet MS"/>
                <a:cs typeface="Trebuchet MS"/>
                <a:sym typeface="Trebuchet MS"/>
              </a:rPr>
            </a:br>
            <a:r>
              <a:rPr lang="en-US" sz="2800" b="0" i="0" u="none" strike="noStrike" cap="none" baseline="0" dirty="0">
                <a:solidFill>
                  <a:srgbClr val="000000"/>
                </a:solidFill>
                <a:latin typeface="Trebuchet MS"/>
                <a:ea typeface="Trebuchet MS"/>
                <a:cs typeface="Trebuchet MS"/>
                <a:sym typeface="Trebuchet MS"/>
              </a:rPr>
              <a:t>Team </a:t>
            </a:r>
            <a:r>
              <a:rPr lang="en-US" sz="2800" b="0" i="0" u="none" strike="noStrike" cap="none" baseline="0" dirty="0" smtClean="0">
                <a:solidFill>
                  <a:srgbClr val="000000"/>
                </a:solidFill>
                <a:latin typeface="Trebuchet MS"/>
                <a:ea typeface="Trebuchet MS"/>
                <a:cs typeface="Trebuchet MS"/>
                <a:sym typeface="Trebuchet MS"/>
              </a:rPr>
              <a:t>Members: </a:t>
            </a:r>
            <a:r>
              <a:rPr lang="en-US" sz="2800" b="0" dirty="0">
                <a:solidFill>
                  <a:srgbClr val="000000"/>
                </a:solidFill>
                <a:latin typeface="Trebuchet MS"/>
                <a:ea typeface="Trebuchet MS"/>
                <a:cs typeface="Trebuchet MS"/>
                <a:sym typeface="Trebuchet MS"/>
              </a:rPr>
              <a:t>David Baez, Marc Roger</a:t>
            </a:r>
            <a:r>
              <a:rPr lang="en-US" sz="2800" b="0" i="0" u="none" strike="noStrike" cap="none" baseline="0" dirty="0">
                <a:solidFill>
                  <a:srgbClr val="000000"/>
                </a:solidFill>
                <a:latin typeface="Trebuchet MS"/>
                <a:ea typeface="Trebuchet MS"/>
                <a:cs typeface="Trebuchet MS"/>
                <a:sym typeface="Trebuchet MS"/>
              </a:rPr>
              <a:t/>
            </a:r>
            <a:br>
              <a:rPr lang="en-US" sz="2800" b="0" i="0" u="none" strike="noStrike" cap="none" baseline="0" dirty="0">
                <a:solidFill>
                  <a:srgbClr val="000000"/>
                </a:solidFill>
                <a:latin typeface="Trebuchet MS"/>
                <a:ea typeface="Trebuchet MS"/>
                <a:cs typeface="Trebuchet MS"/>
                <a:sym typeface="Trebuchet MS"/>
              </a:rPr>
            </a:br>
            <a:r>
              <a:rPr lang="en-US" sz="2800" b="0" i="0" u="none" strike="noStrike" cap="none" baseline="0" dirty="0">
                <a:solidFill>
                  <a:srgbClr val="000000"/>
                </a:solidFill>
                <a:latin typeface="Trebuchet MS"/>
                <a:ea typeface="Trebuchet MS"/>
                <a:cs typeface="Trebuchet MS"/>
                <a:sym typeface="Trebuchet MS"/>
              </a:rPr>
              <a:t>Product </a:t>
            </a:r>
            <a:r>
              <a:rPr lang="en-US" sz="2800" b="0" i="0" u="none" strike="noStrike" cap="none" baseline="0" dirty="0" smtClean="0">
                <a:solidFill>
                  <a:srgbClr val="000000"/>
                </a:solidFill>
                <a:latin typeface="Trebuchet MS"/>
                <a:ea typeface="Trebuchet MS"/>
                <a:cs typeface="Trebuchet MS"/>
                <a:sym typeface="Trebuchet MS"/>
              </a:rPr>
              <a:t>Owner: </a:t>
            </a:r>
            <a:r>
              <a:rPr lang="en-US" sz="2800" b="0" dirty="0">
                <a:solidFill>
                  <a:srgbClr val="000000"/>
                </a:solidFill>
                <a:latin typeface="Trebuchet MS"/>
                <a:ea typeface="Trebuchet MS"/>
                <a:cs typeface="Trebuchet MS"/>
                <a:sym typeface="Trebuchet MS"/>
              </a:rPr>
              <a:t>Peter Dickson</a:t>
            </a:r>
            <a:r>
              <a:rPr lang="en-US" sz="2800" b="0" i="0" u="none" strike="noStrike" cap="none" baseline="0" dirty="0">
                <a:solidFill>
                  <a:srgbClr val="000000"/>
                </a:solidFill>
                <a:latin typeface="Trebuchet MS"/>
                <a:ea typeface="Trebuchet MS"/>
                <a:cs typeface="Trebuchet MS"/>
                <a:sym typeface="Trebuchet MS"/>
              </a:rPr>
              <a:t/>
            </a:r>
            <a:br>
              <a:rPr lang="en-US" sz="2800" b="0" i="0" u="none" strike="noStrike" cap="none" baseline="0" dirty="0">
                <a:solidFill>
                  <a:srgbClr val="000000"/>
                </a:solidFill>
                <a:latin typeface="Trebuchet MS"/>
                <a:ea typeface="Trebuchet MS"/>
                <a:cs typeface="Trebuchet MS"/>
                <a:sym typeface="Trebuchet MS"/>
              </a:rPr>
            </a:br>
            <a:r>
              <a:rPr lang="en-US" sz="2800" b="0" i="0" u="none" strike="noStrike" cap="none" baseline="0" dirty="0">
                <a:solidFill>
                  <a:srgbClr val="000000"/>
                </a:solidFill>
                <a:latin typeface="Trebuchet MS"/>
                <a:ea typeface="Trebuchet MS"/>
                <a:cs typeface="Trebuchet MS"/>
                <a:sym typeface="Trebuchet MS"/>
              </a:rPr>
              <a:t>Instructor: </a:t>
            </a:r>
            <a:r>
              <a:rPr lang="en-US" sz="2800" b="0" i="0" u="none" strike="noStrike" cap="none" baseline="0" dirty="0" err="1">
                <a:solidFill>
                  <a:srgbClr val="000000"/>
                </a:solidFill>
                <a:latin typeface="Trebuchet MS"/>
                <a:ea typeface="Trebuchet MS"/>
                <a:cs typeface="Trebuchet MS"/>
                <a:sym typeface="Trebuchet MS"/>
              </a:rPr>
              <a:t>Masoud</a:t>
            </a:r>
            <a:r>
              <a:rPr lang="en-US" sz="2800" b="0" i="0" u="none" strike="noStrike" cap="none" baseline="0" dirty="0">
                <a:solidFill>
                  <a:srgbClr val="000000"/>
                </a:solidFill>
                <a:latin typeface="Trebuchet MS"/>
                <a:ea typeface="Trebuchet MS"/>
                <a:cs typeface="Trebuchet MS"/>
                <a:sym typeface="Trebuchet MS"/>
              </a:rPr>
              <a:t> </a:t>
            </a:r>
            <a:r>
              <a:rPr lang="en-US" sz="2800" b="0" i="0" u="none" strike="noStrike" cap="none" baseline="0" dirty="0" err="1">
                <a:solidFill>
                  <a:srgbClr val="000000"/>
                </a:solidFill>
                <a:latin typeface="Trebuchet MS"/>
                <a:ea typeface="Trebuchet MS"/>
                <a:cs typeface="Trebuchet MS"/>
                <a:sym typeface="Trebuchet MS"/>
              </a:rPr>
              <a:t>Sadjadi</a:t>
            </a:r>
            <a:endParaRPr lang="en-US" sz="2800" b="0" i="0" u="none" strike="noStrike" cap="none" baseline="0" dirty="0">
              <a:solidFill>
                <a:srgbClr val="000000"/>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4400" b="0" i="0" u="none" strike="noStrike" cap="none" baseline="0" dirty="0">
                <a:solidFill>
                  <a:srgbClr val="001D4D"/>
                </a:solidFill>
                <a:latin typeface="Trebuchet MS"/>
                <a:ea typeface="Trebuchet MS"/>
                <a:cs typeface="Trebuchet MS"/>
                <a:sym typeface="Trebuchet MS"/>
              </a:rPr>
              <a:t/>
            </a:r>
            <a:br>
              <a:rPr lang="en-US" sz="4400" b="0" i="0" u="none" strike="noStrike" cap="none" baseline="0" dirty="0">
                <a:solidFill>
                  <a:srgbClr val="001D4D"/>
                </a:solidFill>
                <a:latin typeface="Trebuchet MS"/>
                <a:ea typeface="Trebuchet MS"/>
                <a:cs typeface="Trebuchet MS"/>
                <a:sym typeface="Trebuchet MS"/>
              </a:rPr>
            </a:br>
            <a:r>
              <a:rPr lang="en-US" sz="1800" b="0" i="0" u="none" strike="noStrike" cap="none" baseline="0" dirty="0">
                <a:solidFill>
                  <a:srgbClr val="001D4D"/>
                </a:solidFill>
                <a:latin typeface="Trebuchet MS"/>
                <a:ea typeface="Trebuchet MS"/>
                <a:cs typeface="Trebuchet MS"/>
                <a:sym typeface="Trebuchet MS"/>
              </a:rPr>
              <a:t>School of Computing and Information Sciences</a:t>
            </a:r>
            <a:br>
              <a:rPr lang="en-US" sz="1800" b="0" i="0" u="none" strike="noStrike" cap="none" baseline="0" dirty="0">
                <a:solidFill>
                  <a:srgbClr val="001D4D"/>
                </a:solidFill>
                <a:latin typeface="Trebuchet MS"/>
                <a:ea typeface="Trebuchet MS"/>
                <a:cs typeface="Trebuchet MS"/>
                <a:sym typeface="Trebuchet MS"/>
              </a:rPr>
            </a:br>
            <a:r>
              <a:rPr lang="en-US" sz="1800" b="0" i="0" u="none" strike="noStrike" cap="none" baseline="0" dirty="0">
                <a:solidFill>
                  <a:srgbClr val="001D4D"/>
                </a:solidFill>
                <a:latin typeface="Trebuchet MS"/>
                <a:ea typeface="Trebuchet MS"/>
                <a:cs typeface="Trebuchet MS"/>
                <a:sym typeface="Trebuchet MS"/>
              </a:rPr>
              <a:t>Florida International University</a:t>
            </a:r>
          </a:p>
        </p:txBody>
      </p:sp>
      <p:sp>
        <p:nvSpPr>
          <p:cNvPr id="80" name="Shape 80"/>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1</a:t>
            </a:fld>
            <a:endParaRPr lang="en-US"/>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593366"/>
            <a:ext cx="8520599" cy="9431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baseline="0">
                <a:solidFill>
                  <a:srgbClr val="001D4D"/>
                </a:solidFill>
                <a:latin typeface="Trebuchet MS"/>
                <a:ea typeface="Trebuchet MS"/>
                <a:cs typeface="Trebuchet MS"/>
                <a:sym typeface="Trebuchet MS"/>
              </a:rPr>
              <a:t>System Design</a:t>
            </a:r>
          </a:p>
        </p:txBody>
      </p:sp>
      <p:sp>
        <p:nvSpPr>
          <p:cNvPr id="166" name="Shape 166"/>
          <p:cNvSpPr txBox="1">
            <a:spLocks noGrp="1"/>
          </p:cNvSpPr>
          <p:nvPr>
            <p:ph type="body" idx="1"/>
          </p:nvPr>
        </p:nvSpPr>
        <p:spPr>
          <a:xfrm>
            <a:off x="311700" y="1688424"/>
            <a:ext cx="8520599" cy="4849500"/>
          </a:xfrm>
          <a:prstGeom prst="rect">
            <a:avLst/>
          </a:prstGeom>
          <a:noFill/>
          <a:ln>
            <a:noFill/>
          </a:ln>
        </p:spPr>
        <p:txBody>
          <a:bodyPr lIns="91425" tIns="45700" rIns="91425" bIns="45700" anchor="t" anchorCtr="0">
            <a:noAutofit/>
          </a:bodyPr>
          <a:lstStyle/>
          <a:p>
            <a:pPr rtl="0">
              <a:spcBef>
                <a:spcPts val="0"/>
              </a:spcBef>
              <a:buNone/>
            </a:pPr>
            <a:r>
              <a:rPr lang="en-US" b="1">
                <a:solidFill>
                  <a:srgbClr val="001D4D"/>
                </a:solidFill>
              </a:rPr>
              <a:t>Persistent Data Design</a:t>
            </a:r>
          </a:p>
          <a:p>
            <a:pPr rtl="0">
              <a:spcBef>
                <a:spcPts val="0"/>
              </a:spcBef>
              <a:buNone/>
            </a:pPr>
            <a:r>
              <a:rPr lang="en-US">
                <a:solidFill>
                  <a:srgbClr val="001D4D"/>
                </a:solidFill>
              </a:rPr>
              <a:t>All persistent data is stored locally in phone data using a modified model of the Android Shared Preferences in a dictionary Key:Value style.</a:t>
            </a:r>
          </a:p>
          <a:p>
            <a:pPr lvl="0" rtl="0">
              <a:spcBef>
                <a:spcPts val="0"/>
              </a:spcBef>
              <a:buNone/>
            </a:pPr>
            <a:r>
              <a:rPr lang="en-US">
                <a:solidFill>
                  <a:srgbClr val="001D4D"/>
                </a:solidFill>
              </a:rPr>
              <a:t>We were able to grow upon this by serializing entire objects and classes into value objects using a modified JSON called GSON.  </a:t>
            </a:r>
          </a:p>
          <a:p>
            <a:pPr marR="0" algn="l" rtl="0">
              <a:spcBef>
                <a:spcPts val="2000"/>
              </a:spcBef>
              <a:spcAft>
                <a:spcPts val="1000"/>
              </a:spcAft>
              <a:buNone/>
            </a:pPr>
            <a:r>
              <a:rPr lang="en-US" b="1" i="0" u="none" strike="noStrike" cap="none" baseline="0">
                <a:solidFill>
                  <a:srgbClr val="001D4D"/>
                </a:solidFill>
                <a:latin typeface="Trebuchet MS"/>
                <a:ea typeface="Trebuchet MS"/>
                <a:cs typeface="Trebuchet MS"/>
                <a:sym typeface="Trebuchet MS"/>
              </a:rPr>
              <a:t>Security/Privacy</a:t>
            </a:r>
          </a:p>
          <a:p>
            <a:pPr rtl="0">
              <a:spcBef>
                <a:spcPts val="0"/>
              </a:spcBef>
              <a:buNone/>
            </a:pPr>
            <a:r>
              <a:rPr lang="en-US">
                <a:solidFill>
                  <a:srgbClr val="000000"/>
                </a:solidFill>
              </a:rPr>
              <a:t>Security was considered a non issue by the Product Owner for Version 1 of the application. </a:t>
            </a:r>
          </a:p>
          <a:p>
            <a:pPr rtl="0">
              <a:spcBef>
                <a:spcPts val="0"/>
              </a:spcBef>
              <a:buNone/>
            </a:pPr>
            <a:r>
              <a:rPr lang="en-US">
                <a:solidFill>
                  <a:srgbClr val="000000"/>
                </a:solidFill>
              </a:rPr>
              <a:t>Most of the development process was focused on prototyping user functionality, however, obvious steps such as serialization locally stored user data were taken for security reasons. </a:t>
            </a:r>
          </a:p>
          <a:p>
            <a:pPr marR="0" lvl="0" algn="l" rtl="0">
              <a:spcBef>
                <a:spcPts val="2000"/>
              </a:spcBef>
              <a:spcAft>
                <a:spcPts val="0"/>
              </a:spcAft>
              <a:buNone/>
            </a:pPr>
            <a:endParaRPr b="1">
              <a:solidFill>
                <a:srgbClr val="001D4D"/>
              </a:solidFill>
              <a:latin typeface="Trebuchet MS"/>
              <a:ea typeface="Trebuchet MS"/>
              <a:cs typeface="Trebuchet MS"/>
              <a:sym typeface="Trebuchet MS"/>
            </a:endParaRPr>
          </a:p>
        </p:txBody>
      </p:sp>
      <p:sp>
        <p:nvSpPr>
          <p:cNvPr id="167" name="Shape 167"/>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10</a:t>
            </a:fld>
            <a:endParaRPr lang="en-US"/>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262450" y="332450"/>
            <a:ext cx="2458500" cy="18443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baseline="0">
                <a:solidFill>
                  <a:srgbClr val="001D4D"/>
                </a:solidFill>
                <a:latin typeface="Trebuchet MS"/>
                <a:ea typeface="Trebuchet MS"/>
                <a:cs typeface="Trebuchet MS"/>
                <a:sym typeface="Trebuchet MS"/>
              </a:rPr>
              <a:t>Minimal Class Diagram</a:t>
            </a:r>
          </a:p>
        </p:txBody>
      </p:sp>
      <p:sp>
        <p:nvSpPr>
          <p:cNvPr id="174" name="Shape 174"/>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11</a:t>
            </a:fld>
            <a:endParaRPr lang="en-US"/>
          </a:p>
        </p:txBody>
      </p:sp>
      <p:pic>
        <p:nvPicPr>
          <p:cNvPr id="175" name="Shape 175"/>
          <p:cNvPicPr preferRelativeResize="0"/>
          <p:nvPr/>
        </p:nvPicPr>
        <p:blipFill>
          <a:blip r:embed="rId3">
            <a:alphaModFix/>
          </a:blip>
          <a:stretch>
            <a:fillRect/>
          </a:stretch>
        </p:blipFill>
        <p:spPr>
          <a:xfrm>
            <a:off x="2970499" y="207424"/>
            <a:ext cx="5985646" cy="6344649"/>
          </a:xfrm>
          <a:prstGeom prst="rect">
            <a:avLst/>
          </a:prstGeom>
          <a:noFill/>
          <a:ln>
            <a:noFill/>
          </a:ln>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235500" y="593366"/>
            <a:ext cx="8520599" cy="9431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baseline="0">
                <a:solidFill>
                  <a:srgbClr val="001D4D"/>
                </a:solidFill>
                <a:latin typeface="Trebuchet MS"/>
                <a:ea typeface="Trebuchet MS"/>
                <a:cs typeface="Trebuchet MS"/>
                <a:sym typeface="Trebuchet MS"/>
              </a:rPr>
              <a:t>Test Suites and Test Cases</a:t>
            </a:r>
          </a:p>
        </p:txBody>
      </p:sp>
      <p:sp>
        <p:nvSpPr>
          <p:cNvPr id="182" name="Shape 182"/>
          <p:cNvSpPr txBox="1">
            <a:spLocks noGrp="1"/>
          </p:cNvSpPr>
          <p:nvPr>
            <p:ph type="body" idx="1"/>
          </p:nvPr>
        </p:nvSpPr>
        <p:spPr>
          <a:xfrm>
            <a:off x="311700" y="1993233"/>
            <a:ext cx="8520599" cy="4403700"/>
          </a:xfrm>
          <a:prstGeom prst="rect">
            <a:avLst/>
          </a:prstGeom>
          <a:noFill/>
          <a:ln>
            <a:noFill/>
          </a:ln>
        </p:spPr>
        <p:txBody>
          <a:bodyPr lIns="91425" tIns="45700" rIns="91425" bIns="45700" anchor="t" anchorCtr="0">
            <a:noAutofit/>
          </a:bodyPr>
          <a:lstStyle/>
          <a:p>
            <a:pPr rtl="0">
              <a:spcBef>
                <a:spcPts val="0"/>
              </a:spcBef>
              <a:buNone/>
            </a:pPr>
            <a:r>
              <a:rPr lang="en-US" b="1">
                <a:solidFill>
                  <a:srgbClr val="001D4D"/>
                </a:solidFill>
              </a:rPr>
              <a:t>Automated test scripts</a:t>
            </a:r>
          </a:p>
          <a:p>
            <a:pPr rtl="0">
              <a:spcBef>
                <a:spcPts val="0"/>
              </a:spcBef>
              <a:buNone/>
            </a:pPr>
            <a:r>
              <a:rPr lang="en-US">
                <a:solidFill>
                  <a:srgbClr val="001D4D"/>
                </a:solidFill>
              </a:rPr>
              <a:t>Our automated test scripts involved the usage of an Android Emulator as well as using the </a:t>
            </a:r>
            <a:r>
              <a:rPr lang="en-US" b="1">
                <a:solidFill>
                  <a:srgbClr val="001D4D"/>
                </a:solidFill>
              </a:rPr>
              <a:t>JUnit</a:t>
            </a:r>
            <a:r>
              <a:rPr lang="en-US">
                <a:solidFill>
                  <a:srgbClr val="001D4D"/>
                </a:solidFill>
              </a:rPr>
              <a:t> functionality built into android studio.</a:t>
            </a:r>
          </a:p>
          <a:p>
            <a:pPr rtl="0">
              <a:spcBef>
                <a:spcPts val="0"/>
              </a:spcBef>
              <a:buNone/>
            </a:pPr>
            <a:r>
              <a:rPr lang="en-US">
                <a:solidFill>
                  <a:srgbClr val="001D4D"/>
                </a:solidFill>
              </a:rPr>
              <a:t>This allowed us to use testing driven development to make sure that all changes that were made to project passed all previous test cases and that each user story had a test case tied to it. </a:t>
            </a:r>
          </a:p>
          <a:p>
            <a:pPr rtl="0">
              <a:spcBef>
                <a:spcPts val="0"/>
              </a:spcBef>
              <a:buNone/>
            </a:pPr>
            <a:r>
              <a:rPr lang="en-US">
                <a:solidFill>
                  <a:srgbClr val="001D4D"/>
                </a:solidFill>
              </a:rPr>
              <a:t>This way if any new code was to be added and one test did not pass then we would know that the code needed to be changed so that all test cases passed.</a:t>
            </a:r>
          </a:p>
          <a:p>
            <a:pPr marR="0" lvl="0" algn="l" rtl="0">
              <a:spcBef>
                <a:spcPts val="2000"/>
              </a:spcBef>
              <a:spcAft>
                <a:spcPts val="0"/>
              </a:spcAft>
              <a:buNone/>
            </a:pPr>
            <a:endParaRPr sz="2200">
              <a:solidFill>
                <a:srgbClr val="001D4D"/>
              </a:solidFill>
            </a:endParaRPr>
          </a:p>
        </p:txBody>
      </p:sp>
      <p:sp>
        <p:nvSpPr>
          <p:cNvPr id="183" name="Shape 183"/>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12</a:t>
            </a:fld>
            <a:endParaRPr lang="en-US"/>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593366"/>
            <a:ext cx="8520599" cy="9431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baseline="0">
                <a:solidFill>
                  <a:srgbClr val="001D4D"/>
                </a:solidFill>
                <a:latin typeface="Trebuchet MS"/>
                <a:ea typeface="Trebuchet MS"/>
                <a:cs typeface="Trebuchet MS"/>
                <a:sym typeface="Trebuchet MS"/>
              </a:rPr>
              <a:t>Summary</a:t>
            </a:r>
          </a:p>
        </p:txBody>
      </p:sp>
      <p:sp>
        <p:nvSpPr>
          <p:cNvPr id="190" name="Shape 190"/>
          <p:cNvSpPr txBox="1">
            <a:spLocks noGrp="1"/>
          </p:cNvSpPr>
          <p:nvPr>
            <p:ph type="body" idx="1"/>
          </p:nvPr>
        </p:nvSpPr>
        <p:spPr>
          <a:xfrm>
            <a:off x="311700" y="1688425"/>
            <a:ext cx="8520599" cy="4968000"/>
          </a:xfrm>
          <a:prstGeom prst="rect">
            <a:avLst/>
          </a:prstGeom>
          <a:noFill/>
          <a:ln>
            <a:noFill/>
          </a:ln>
        </p:spPr>
        <p:txBody>
          <a:bodyPr lIns="91425" tIns="45700" rIns="91425" bIns="45700" anchor="t" anchorCtr="0">
            <a:noAutofit/>
          </a:bodyPr>
          <a:lstStyle/>
          <a:p>
            <a:pPr marR="0" algn="l" rtl="0">
              <a:spcBef>
                <a:spcPts val="0"/>
              </a:spcBef>
              <a:spcAft>
                <a:spcPts val="0"/>
              </a:spcAft>
              <a:buNone/>
            </a:pPr>
            <a:r>
              <a:rPr lang="en-US" sz="2200">
                <a:solidFill>
                  <a:srgbClr val="001D4D"/>
                </a:solidFill>
                <a:latin typeface="Trebuchet MS"/>
                <a:ea typeface="Trebuchet MS"/>
                <a:cs typeface="Trebuchet MS"/>
                <a:sym typeface="Trebuchet MS"/>
              </a:rPr>
              <a:t>My major contributions to the project include building the:</a:t>
            </a:r>
          </a:p>
          <a:p>
            <a:pPr marL="577850" lvl="1" indent="-311150" rtl="0">
              <a:spcBef>
                <a:spcPts val="600"/>
              </a:spcBef>
              <a:spcAft>
                <a:spcPts val="0"/>
              </a:spcAft>
              <a:buClr>
                <a:srgbClr val="001D4D"/>
              </a:buClr>
              <a:buSzPct val="100000"/>
              <a:buFont typeface="Open Sans"/>
              <a:buChar char="●"/>
            </a:pPr>
            <a:r>
              <a:rPr lang="en-US" sz="1800">
                <a:solidFill>
                  <a:srgbClr val="001D4D"/>
                </a:solidFill>
              </a:rPr>
              <a:t>RMCuff Patient/Caregiver Communication (Push Notification) API</a:t>
            </a:r>
          </a:p>
          <a:p>
            <a:pPr marL="577850" lvl="1" indent="-311150" rtl="0">
              <a:spcBef>
                <a:spcPts val="600"/>
              </a:spcBef>
              <a:spcAft>
                <a:spcPts val="0"/>
              </a:spcAft>
              <a:buClr>
                <a:srgbClr val="001D4D"/>
              </a:buClr>
              <a:buSzPct val="100000"/>
              <a:buFont typeface="Open Sans"/>
              <a:buChar char="●"/>
            </a:pPr>
            <a:r>
              <a:rPr lang="en-US" sz="1800">
                <a:solidFill>
                  <a:srgbClr val="001D4D"/>
                </a:solidFill>
              </a:rPr>
              <a:t>RMCuff UI</a:t>
            </a:r>
          </a:p>
          <a:p>
            <a:pPr marL="577850" lvl="1" indent="-311150" rtl="0">
              <a:spcBef>
                <a:spcPts val="600"/>
              </a:spcBef>
              <a:spcAft>
                <a:spcPts val="0"/>
              </a:spcAft>
              <a:buClr>
                <a:srgbClr val="001D4D"/>
              </a:buClr>
              <a:buSzPct val="100000"/>
              <a:buFont typeface="Noto Sans Symbols"/>
              <a:buChar char="●"/>
            </a:pPr>
            <a:r>
              <a:rPr lang="en-US" sz="1800">
                <a:solidFill>
                  <a:srgbClr val="001D4D"/>
                </a:solidFill>
              </a:rPr>
              <a:t>Caregiver Schedule setting system</a:t>
            </a:r>
          </a:p>
          <a:p>
            <a:pPr marL="577850" lvl="1" indent="-311150" rtl="0">
              <a:spcBef>
                <a:spcPts val="600"/>
              </a:spcBef>
              <a:spcAft>
                <a:spcPts val="0"/>
              </a:spcAft>
              <a:buClr>
                <a:srgbClr val="001D4D"/>
              </a:buClr>
              <a:buSzPct val="100000"/>
              <a:buFont typeface="Noto Sans Symbols"/>
              <a:buChar char="●"/>
            </a:pPr>
            <a:r>
              <a:rPr lang="en-US" sz="1800">
                <a:solidFill>
                  <a:srgbClr val="001D4D"/>
                </a:solidFill>
              </a:rPr>
              <a:t>Blood Pressure Text Report system for secondary caregivers</a:t>
            </a:r>
          </a:p>
          <a:p>
            <a:pPr marL="0" indent="0" rtl="0">
              <a:spcBef>
                <a:spcPts val="600"/>
              </a:spcBef>
              <a:spcAft>
                <a:spcPts val="0"/>
              </a:spcAft>
              <a:buNone/>
            </a:pPr>
            <a:endParaRPr>
              <a:solidFill>
                <a:srgbClr val="001D4D"/>
              </a:solidFill>
            </a:endParaRPr>
          </a:p>
          <a:p>
            <a:pPr marL="0" lvl="0" indent="0" rtl="0">
              <a:spcBef>
                <a:spcPts val="600"/>
              </a:spcBef>
              <a:spcAft>
                <a:spcPts val="0"/>
              </a:spcAft>
              <a:buNone/>
            </a:pPr>
            <a:r>
              <a:rPr lang="en-US">
                <a:solidFill>
                  <a:srgbClr val="001D4D"/>
                </a:solidFill>
              </a:rPr>
              <a:t>Our software applications continue to make progress, and we have agreed to continue working together with our Product Owner, Peter Dickson, to get the product past Version 1, and ready for production within a year’s time.</a:t>
            </a:r>
          </a:p>
          <a:p>
            <a:pPr marR="0" algn="ctr" rtl="0">
              <a:spcBef>
                <a:spcPts val="2000"/>
              </a:spcBef>
              <a:spcAft>
                <a:spcPts val="0"/>
              </a:spcAft>
              <a:buNone/>
            </a:pPr>
            <a:r>
              <a:rPr lang="en-US">
                <a:solidFill>
                  <a:schemeClr val="accent1"/>
                </a:solidFill>
                <a:latin typeface="Trebuchet MS"/>
                <a:ea typeface="Trebuchet MS"/>
                <a:cs typeface="Trebuchet MS"/>
                <a:sym typeface="Trebuchet MS"/>
              </a:rPr>
              <a:t>Contact Info</a:t>
            </a:r>
          </a:p>
          <a:p>
            <a:pPr marR="0" algn="ctr" rtl="0">
              <a:spcBef>
                <a:spcPts val="0"/>
              </a:spcBef>
              <a:spcAft>
                <a:spcPts val="0"/>
              </a:spcAft>
              <a:buNone/>
            </a:pPr>
            <a:r>
              <a:rPr lang="en-US">
                <a:solidFill>
                  <a:srgbClr val="000000"/>
                </a:solidFill>
                <a:latin typeface="Trebuchet MS"/>
                <a:ea typeface="Trebuchet MS"/>
                <a:cs typeface="Trebuchet MS"/>
                <a:sym typeface="Trebuchet MS"/>
              </a:rPr>
              <a:t>David Baez</a:t>
            </a:r>
          </a:p>
          <a:p>
            <a:pPr marR="0" algn="ctr" rtl="0">
              <a:spcBef>
                <a:spcPts val="0"/>
              </a:spcBef>
              <a:spcAft>
                <a:spcPts val="0"/>
              </a:spcAft>
              <a:buNone/>
            </a:pPr>
            <a:r>
              <a:rPr lang="en-US">
                <a:solidFill>
                  <a:srgbClr val="000000"/>
                </a:solidFill>
                <a:latin typeface="Trebuchet MS"/>
                <a:ea typeface="Trebuchet MS"/>
                <a:cs typeface="Trebuchet MS"/>
                <a:sym typeface="Trebuchet MS"/>
              </a:rPr>
              <a:t>dbaez011@fiu.edu </a:t>
            </a:r>
          </a:p>
          <a:p>
            <a:pPr marR="0" algn="ctr" rtl="0">
              <a:spcBef>
                <a:spcPts val="0"/>
              </a:spcBef>
              <a:spcAft>
                <a:spcPts val="0"/>
              </a:spcAft>
              <a:buNone/>
            </a:pPr>
            <a:r>
              <a:rPr lang="en-US">
                <a:solidFill>
                  <a:srgbClr val="000000"/>
                </a:solidFill>
                <a:latin typeface="Trebuchet MS"/>
                <a:ea typeface="Trebuchet MS"/>
                <a:cs typeface="Trebuchet MS"/>
                <a:sym typeface="Trebuchet MS"/>
              </a:rPr>
              <a:t>(786) 315 - 8886</a:t>
            </a:r>
          </a:p>
          <a:p>
            <a:pPr marR="0" lvl="0" algn="l" rtl="0">
              <a:spcBef>
                <a:spcPts val="2000"/>
              </a:spcBef>
              <a:spcAft>
                <a:spcPts val="0"/>
              </a:spcAft>
              <a:buNone/>
            </a:pPr>
            <a:endParaRPr b="0" i="0" u="none" strike="noStrike" cap="none" baseline="0">
              <a:solidFill>
                <a:srgbClr val="001D4D"/>
              </a:solidFill>
              <a:latin typeface="Trebuchet MS"/>
              <a:ea typeface="Trebuchet MS"/>
              <a:cs typeface="Trebuchet MS"/>
              <a:sym typeface="Trebuchet MS"/>
            </a:endParaRPr>
          </a:p>
        </p:txBody>
      </p:sp>
      <p:sp>
        <p:nvSpPr>
          <p:cNvPr id="191" name="Shape 191"/>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13</a:t>
            </a:fld>
            <a:endParaRPr lang="en-US"/>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593366"/>
            <a:ext cx="8520599" cy="9431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baseline="0">
                <a:solidFill>
                  <a:srgbClr val="001D4D"/>
                </a:solidFill>
                <a:latin typeface="Trebuchet MS"/>
                <a:ea typeface="Trebuchet MS"/>
                <a:cs typeface="Trebuchet MS"/>
                <a:sym typeface="Trebuchet MS"/>
              </a:rPr>
              <a:t>Problem definition</a:t>
            </a:r>
          </a:p>
        </p:txBody>
      </p:sp>
      <p:sp>
        <p:nvSpPr>
          <p:cNvPr id="87" name="Shape 87"/>
          <p:cNvSpPr txBox="1">
            <a:spLocks noGrp="1"/>
          </p:cNvSpPr>
          <p:nvPr>
            <p:ph type="body" idx="1"/>
          </p:nvPr>
        </p:nvSpPr>
        <p:spPr>
          <a:xfrm>
            <a:off x="311700" y="1688424"/>
            <a:ext cx="8520599" cy="4666500"/>
          </a:xfrm>
          <a:prstGeom prst="rect">
            <a:avLst/>
          </a:prstGeom>
          <a:noFill/>
          <a:ln>
            <a:noFill/>
          </a:ln>
        </p:spPr>
        <p:txBody>
          <a:bodyPr lIns="91425" tIns="45700" rIns="91425" bIns="45700" anchor="t" anchorCtr="0">
            <a:noAutofit/>
          </a:bodyPr>
          <a:lstStyle/>
          <a:p>
            <a:pPr marL="282575" marR="0" lvl="0" indent="-282575" algn="l" rtl="0">
              <a:spcBef>
                <a:spcPts val="0"/>
              </a:spcBef>
              <a:spcAft>
                <a:spcPts val="0"/>
              </a:spcAft>
              <a:buClr>
                <a:srgbClr val="001D4D"/>
              </a:buClr>
              <a:buSzPct val="100000"/>
              <a:buFont typeface="Open Sans"/>
              <a:buChar char="●"/>
            </a:pPr>
            <a:r>
              <a:rPr lang="en-US" sz="1800" b="0" i="0" u="none" strike="noStrike" cap="none" baseline="0">
                <a:solidFill>
                  <a:srgbClr val="001D4D"/>
                </a:solidFill>
              </a:rPr>
              <a:t>Whole Project:</a:t>
            </a:r>
          </a:p>
          <a:p>
            <a:pPr marL="577850" lvl="1" indent="-298450" rtl="0">
              <a:lnSpc>
                <a:spcPct val="115000"/>
              </a:lnSpc>
              <a:spcBef>
                <a:spcPts val="0"/>
              </a:spcBef>
              <a:spcAft>
                <a:spcPts val="0"/>
              </a:spcAft>
              <a:buClr>
                <a:srgbClr val="001D4D"/>
              </a:buClr>
              <a:buSzPct val="100000"/>
              <a:buFont typeface="Open Sans"/>
              <a:buChar char="●"/>
            </a:pPr>
            <a:r>
              <a:rPr lang="en-US" sz="1600">
                <a:solidFill>
                  <a:srgbClr val="001D4D"/>
                </a:solidFill>
              </a:rPr>
              <a:t>Elderly blood pressure patients face a problem, they lack a way to effectively leverage technology and the help of loved ones (caregivers) to stay on top of their blood pressure monitoring and reporting.</a:t>
            </a:r>
          </a:p>
          <a:p>
            <a:pPr marL="577850" marR="0" lvl="1" indent="-298450" algn="l" rtl="0">
              <a:spcBef>
                <a:spcPts val="600"/>
              </a:spcBef>
              <a:spcAft>
                <a:spcPts val="0"/>
              </a:spcAft>
              <a:buClr>
                <a:srgbClr val="001D4D"/>
              </a:buClr>
              <a:buSzPct val="100000"/>
              <a:buFont typeface="Open Sans"/>
              <a:buChar char="●"/>
            </a:pPr>
            <a:r>
              <a:rPr lang="en-US" sz="1600">
                <a:solidFill>
                  <a:srgbClr val="001D4D"/>
                </a:solidFill>
              </a:rPr>
              <a:t>Emerging fitness technology products provide over-functionality, vast UIs, and over-complication.</a:t>
            </a:r>
          </a:p>
          <a:p>
            <a:pPr marL="577850" marR="0" lvl="1" indent="-298450" algn="l" rtl="0">
              <a:spcBef>
                <a:spcPts val="600"/>
              </a:spcBef>
              <a:spcAft>
                <a:spcPts val="0"/>
              </a:spcAft>
              <a:buClr>
                <a:srgbClr val="001D4D"/>
              </a:buClr>
              <a:buSzPct val="100000"/>
              <a:buFont typeface="Open Sans"/>
              <a:buChar char="●"/>
            </a:pPr>
            <a:r>
              <a:rPr lang="en-US" sz="1600">
                <a:solidFill>
                  <a:srgbClr val="001D4D"/>
                </a:solidFill>
              </a:rPr>
              <a:t>The old way of tracking results on paper requires a lot of tedious data tracking and communication.  </a:t>
            </a:r>
          </a:p>
          <a:p>
            <a:pPr marL="282575" marR="0" lvl="0" indent="-282575" algn="l" rtl="0">
              <a:spcBef>
                <a:spcPts val="2000"/>
              </a:spcBef>
              <a:spcAft>
                <a:spcPts val="0"/>
              </a:spcAft>
              <a:buClr>
                <a:srgbClr val="001D4D"/>
              </a:buClr>
              <a:buSzPct val="100000"/>
              <a:buFont typeface="Open Sans"/>
              <a:buChar char="●"/>
            </a:pPr>
            <a:r>
              <a:rPr lang="en-US" sz="1800" b="0" i="0" u="none" strike="noStrike" cap="none" baseline="0">
                <a:solidFill>
                  <a:srgbClr val="001D4D"/>
                </a:solidFill>
              </a:rPr>
              <a:t>My Part:</a:t>
            </a:r>
          </a:p>
          <a:p>
            <a:pPr marL="577850" marR="0" lvl="1" indent="-311150" algn="l" rtl="0">
              <a:spcBef>
                <a:spcPts val="600"/>
              </a:spcBef>
              <a:spcAft>
                <a:spcPts val="0"/>
              </a:spcAft>
              <a:buClr>
                <a:srgbClr val="001D4D"/>
              </a:buClr>
              <a:buSzPct val="100000"/>
              <a:buFont typeface="Open Sans"/>
              <a:buChar char="●"/>
            </a:pPr>
            <a:r>
              <a:rPr lang="en-US" sz="1800">
                <a:solidFill>
                  <a:srgbClr val="001D4D"/>
                </a:solidFill>
              </a:rPr>
              <a:t>RMCuff Patient/Caregiver Communication (Push Notification) API</a:t>
            </a:r>
          </a:p>
          <a:p>
            <a:pPr marL="577850" marR="0" lvl="1" indent="-311150" algn="l" rtl="0">
              <a:spcBef>
                <a:spcPts val="600"/>
              </a:spcBef>
              <a:spcAft>
                <a:spcPts val="0"/>
              </a:spcAft>
              <a:buClr>
                <a:srgbClr val="001D4D"/>
              </a:buClr>
              <a:buSzPct val="100000"/>
              <a:buFont typeface="Open Sans"/>
              <a:buChar char="●"/>
            </a:pPr>
            <a:r>
              <a:rPr lang="en-US" sz="1800">
                <a:solidFill>
                  <a:srgbClr val="001D4D"/>
                </a:solidFill>
              </a:rPr>
              <a:t>RMCuff UI</a:t>
            </a:r>
          </a:p>
          <a:p>
            <a:pPr marL="577850" marR="0" lvl="1" indent="-311150" algn="l" rtl="0">
              <a:spcBef>
                <a:spcPts val="600"/>
              </a:spcBef>
              <a:spcAft>
                <a:spcPts val="0"/>
              </a:spcAft>
              <a:buClr>
                <a:srgbClr val="001D4D"/>
              </a:buClr>
              <a:buSzPct val="100000"/>
              <a:buFont typeface="Noto Sans Symbols"/>
              <a:buChar char="●"/>
            </a:pPr>
            <a:r>
              <a:rPr lang="en-US" sz="1800">
                <a:solidFill>
                  <a:srgbClr val="001D4D"/>
                </a:solidFill>
              </a:rPr>
              <a:t>Caregiver Schedule setting system</a:t>
            </a:r>
          </a:p>
          <a:p>
            <a:pPr marL="577850" marR="0" lvl="1" indent="-311150" algn="l" rtl="0">
              <a:spcBef>
                <a:spcPts val="600"/>
              </a:spcBef>
              <a:spcAft>
                <a:spcPts val="0"/>
              </a:spcAft>
              <a:buClr>
                <a:srgbClr val="001D4D"/>
              </a:buClr>
              <a:buSzPct val="100000"/>
              <a:buFont typeface="Noto Sans Symbols"/>
              <a:buChar char="●"/>
            </a:pPr>
            <a:r>
              <a:rPr lang="en-US" sz="1800">
                <a:solidFill>
                  <a:srgbClr val="001D4D"/>
                </a:solidFill>
              </a:rPr>
              <a:t>Blood Pressure text reports for secondary caregivers</a:t>
            </a:r>
          </a:p>
        </p:txBody>
      </p:sp>
      <p:sp>
        <p:nvSpPr>
          <p:cNvPr id="88" name="Shape 88"/>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2</a:t>
            </a:fld>
            <a:endParaRPr lang="en-US"/>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593366"/>
            <a:ext cx="8520599" cy="9431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baseline="0">
                <a:solidFill>
                  <a:srgbClr val="001D4D"/>
                </a:solidFill>
                <a:latin typeface="Trebuchet MS"/>
                <a:ea typeface="Trebuchet MS"/>
                <a:cs typeface="Trebuchet MS"/>
                <a:sym typeface="Trebuchet MS"/>
              </a:rPr>
              <a:t>Project Management</a:t>
            </a:r>
          </a:p>
        </p:txBody>
      </p:sp>
      <p:sp>
        <p:nvSpPr>
          <p:cNvPr id="95" name="Shape 95"/>
          <p:cNvSpPr txBox="1">
            <a:spLocks noGrp="1"/>
          </p:cNvSpPr>
          <p:nvPr>
            <p:ph type="body" idx="1"/>
          </p:nvPr>
        </p:nvSpPr>
        <p:spPr>
          <a:xfrm>
            <a:off x="311700" y="1536032"/>
            <a:ext cx="8520599" cy="459600"/>
          </a:xfrm>
          <a:prstGeom prst="rect">
            <a:avLst/>
          </a:prstGeom>
          <a:noFill/>
          <a:ln>
            <a:noFill/>
          </a:ln>
        </p:spPr>
        <p:txBody>
          <a:bodyPr lIns="91425" tIns="45700" rIns="91425" bIns="45700" anchor="t" anchorCtr="0">
            <a:noAutofit/>
          </a:bodyPr>
          <a:lstStyle/>
          <a:p>
            <a:pPr marR="0" lvl="0" algn="l" rtl="0">
              <a:spcBef>
                <a:spcPts val="0"/>
              </a:spcBef>
              <a:spcAft>
                <a:spcPts val="0"/>
              </a:spcAft>
              <a:buNone/>
            </a:pPr>
            <a:r>
              <a:rPr lang="en-US" sz="2200">
                <a:solidFill>
                  <a:srgbClr val="001D4D"/>
                </a:solidFill>
                <a:latin typeface="Trebuchet MS"/>
                <a:ea typeface="Trebuchet MS"/>
                <a:cs typeface="Trebuchet MS"/>
                <a:sym typeface="Trebuchet MS"/>
              </a:rPr>
              <a:t>Gantt Chart (Minimized to fit)</a:t>
            </a:r>
          </a:p>
        </p:txBody>
      </p:sp>
      <p:pic>
        <p:nvPicPr>
          <p:cNvPr id="96" name="Shape 96"/>
          <p:cNvPicPr preferRelativeResize="0"/>
          <p:nvPr/>
        </p:nvPicPr>
        <p:blipFill rotWithShape="1">
          <a:blip r:embed="rId3">
            <a:alphaModFix/>
          </a:blip>
          <a:srcRect r="5276"/>
          <a:stretch/>
        </p:blipFill>
        <p:spPr>
          <a:xfrm>
            <a:off x="120900" y="2062775"/>
            <a:ext cx="8897499" cy="4539025"/>
          </a:xfrm>
          <a:prstGeom prst="rect">
            <a:avLst/>
          </a:prstGeom>
          <a:noFill/>
          <a:ln>
            <a:noFill/>
          </a:ln>
        </p:spPr>
      </p:pic>
      <p:sp>
        <p:nvSpPr>
          <p:cNvPr id="97" name="Shape 97"/>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3</a:t>
            </a:fld>
            <a:endParaRPr lang="en-US"/>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593366"/>
            <a:ext cx="8520599" cy="9431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baseline="0">
                <a:solidFill>
                  <a:srgbClr val="001D4D"/>
                </a:solidFill>
                <a:latin typeface="Trebuchet MS"/>
                <a:ea typeface="Trebuchet MS"/>
                <a:cs typeface="Trebuchet MS"/>
                <a:sym typeface="Trebuchet MS"/>
              </a:rPr>
              <a:t>Requirements: User Stories </a:t>
            </a:r>
          </a:p>
        </p:txBody>
      </p:sp>
      <p:sp>
        <p:nvSpPr>
          <p:cNvPr id="104" name="Shape 104"/>
          <p:cNvSpPr txBox="1">
            <a:spLocks noGrp="1"/>
          </p:cNvSpPr>
          <p:nvPr>
            <p:ph type="body" idx="1"/>
          </p:nvPr>
        </p:nvSpPr>
        <p:spPr>
          <a:xfrm>
            <a:off x="311700" y="1688433"/>
            <a:ext cx="8520599" cy="4403700"/>
          </a:xfrm>
          <a:prstGeom prst="rect">
            <a:avLst/>
          </a:prstGeom>
          <a:noFill/>
          <a:ln>
            <a:noFill/>
          </a:ln>
        </p:spPr>
        <p:txBody>
          <a:bodyPr lIns="91425" tIns="45700" rIns="91425" bIns="45700" anchor="t" anchorCtr="0">
            <a:noAutofit/>
          </a:bodyPr>
          <a:lstStyle/>
          <a:p>
            <a:pPr rtl="0">
              <a:lnSpc>
                <a:spcPct val="100000"/>
              </a:lnSpc>
              <a:spcBef>
                <a:spcPts val="0"/>
              </a:spcBef>
              <a:spcAft>
                <a:spcPts val="0"/>
              </a:spcAft>
              <a:buNone/>
            </a:pPr>
            <a:r>
              <a:rPr lang="en-US" b="1">
                <a:solidFill>
                  <a:srgbClr val="001D4D"/>
                </a:solidFill>
              </a:rPr>
              <a:t>User Story # 675 - Push schedule to Patient (Required)</a:t>
            </a:r>
          </a:p>
          <a:p>
            <a:pPr rtl="0">
              <a:lnSpc>
                <a:spcPct val="100000"/>
              </a:lnSpc>
              <a:spcBef>
                <a:spcPts val="0"/>
              </a:spcBef>
              <a:spcAft>
                <a:spcPts val="0"/>
              </a:spcAft>
              <a:buNone/>
            </a:pPr>
            <a:r>
              <a:rPr lang="en-US">
                <a:solidFill>
                  <a:srgbClr val="001D4D"/>
                </a:solidFill>
              </a:rPr>
              <a:t>As a Primary Caregiver, I want to be able to alert the patient (via push notification) when I create a new scheduled reading. So that they receive a push notification and take their blood pressure reading on time.</a:t>
            </a:r>
          </a:p>
          <a:p>
            <a:pPr rtl="0">
              <a:lnSpc>
                <a:spcPct val="100000"/>
              </a:lnSpc>
              <a:spcBef>
                <a:spcPts val="0"/>
              </a:spcBef>
              <a:spcAft>
                <a:spcPts val="0"/>
              </a:spcAft>
              <a:buNone/>
            </a:pPr>
            <a:endParaRPr>
              <a:solidFill>
                <a:srgbClr val="001D4D"/>
              </a:solidFill>
            </a:endParaRPr>
          </a:p>
          <a:p>
            <a:pPr rtl="0">
              <a:lnSpc>
                <a:spcPct val="100000"/>
              </a:lnSpc>
              <a:spcBef>
                <a:spcPts val="0"/>
              </a:spcBef>
              <a:spcAft>
                <a:spcPts val="0"/>
              </a:spcAft>
              <a:buNone/>
            </a:pPr>
            <a:r>
              <a:rPr lang="en-US" b="1">
                <a:solidFill>
                  <a:srgbClr val="001D4D"/>
                </a:solidFill>
              </a:rPr>
              <a:t>User Story # 676 - Push new reading data to Primary Caregiver (Required)</a:t>
            </a:r>
          </a:p>
          <a:p>
            <a:pPr rtl="0">
              <a:lnSpc>
                <a:spcPct val="100000"/>
              </a:lnSpc>
              <a:spcBef>
                <a:spcPts val="0"/>
              </a:spcBef>
              <a:spcAft>
                <a:spcPts val="0"/>
              </a:spcAft>
              <a:buNone/>
            </a:pPr>
            <a:r>
              <a:rPr lang="en-US">
                <a:solidFill>
                  <a:srgbClr val="001D4D"/>
                </a:solidFill>
              </a:rPr>
              <a:t>As a Patient, I want to notify a Primary Caregiver (via push notification) when I take a blood pressure reading. So that they know I’ve taken my reading.</a:t>
            </a:r>
          </a:p>
          <a:p>
            <a:pPr rtl="0">
              <a:lnSpc>
                <a:spcPct val="100000"/>
              </a:lnSpc>
              <a:spcBef>
                <a:spcPts val="0"/>
              </a:spcBef>
              <a:spcAft>
                <a:spcPts val="0"/>
              </a:spcAft>
              <a:buNone/>
            </a:pPr>
            <a:endParaRPr b="1">
              <a:solidFill>
                <a:srgbClr val="001D4D"/>
              </a:solidFill>
            </a:endParaRPr>
          </a:p>
          <a:p>
            <a:pPr rtl="0">
              <a:lnSpc>
                <a:spcPct val="100000"/>
              </a:lnSpc>
              <a:spcBef>
                <a:spcPts val="0"/>
              </a:spcBef>
              <a:spcAft>
                <a:spcPts val="0"/>
              </a:spcAft>
              <a:buNone/>
            </a:pPr>
            <a:r>
              <a:rPr lang="en-US" b="1">
                <a:solidFill>
                  <a:srgbClr val="001D4D"/>
                </a:solidFill>
              </a:rPr>
              <a:t>User Story # 666 - Text Notifications to Secondary Caregivers (Required)</a:t>
            </a:r>
          </a:p>
          <a:p>
            <a:pPr lvl="0" rtl="0">
              <a:lnSpc>
                <a:spcPct val="100000"/>
              </a:lnSpc>
              <a:spcBef>
                <a:spcPts val="0"/>
              </a:spcBef>
              <a:spcAft>
                <a:spcPts val="0"/>
              </a:spcAft>
              <a:buNone/>
            </a:pPr>
            <a:endParaRPr b="1">
              <a:solidFill>
                <a:srgbClr val="001D4D"/>
              </a:solidFill>
            </a:endParaRPr>
          </a:p>
          <a:p>
            <a:pPr rtl="0">
              <a:lnSpc>
                <a:spcPct val="100000"/>
              </a:lnSpc>
              <a:spcBef>
                <a:spcPts val="0"/>
              </a:spcBef>
              <a:spcAft>
                <a:spcPts val="0"/>
              </a:spcAft>
              <a:buNone/>
            </a:pPr>
            <a:r>
              <a:rPr lang="en-US" b="1">
                <a:solidFill>
                  <a:srgbClr val="001D4D"/>
                </a:solidFill>
              </a:rPr>
              <a:t>User Story # 678 - Alert patient of reading time (Required)</a:t>
            </a:r>
          </a:p>
          <a:p>
            <a:pPr rtl="0">
              <a:lnSpc>
                <a:spcPct val="100000"/>
              </a:lnSpc>
              <a:spcBef>
                <a:spcPts val="0"/>
              </a:spcBef>
              <a:spcAft>
                <a:spcPts val="0"/>
              </a:spcAft>
              <a:buNone/>
            </a:pPr>
            <a:endParaRPr b="1">
              <a:solidFill>
                <a:srgbClr val="001D4D"/>
              </a:solidFill>
            </a:endParaRPr>
          </a:p>
          <a:p>
            <a:pPr rtl="0">
              <a:lnSpc>
                <a:spcPct val="100000"/>
              </a:lnSpc>
              <a:spcBef>
                <a:spcPts val="0"/>
              </a:spcBef>
              <a:spcAft>
                <a:spcPts val="0"/>
              </a:spcAft>
              <a:buNone/>
            </a:pPr>
            <a:r>
              <a:rPr lang="en-US" b="1">
                <a:solidFill>
                  <a:srgbClr val="001D4D"/>
                </a:solidFill>
              </a:rPr>
              <a:t>User Story # 697 - Register as a user (Required)</a:t>
            </a:r>
          </a:p>
          <a:p>
            <a:pPr rtl="0">
              <a:lnSpc>
                <a:spcPct val="100000"/>
              </a:lnSpc>
              <a:spcBef>
                <a:spcPts val="0"/>
              </a:spcBef>
              <a:spcAft>
                <a:spcPts val="0"/>
              </a:spcAft>
              <a:buNone/>
            </a:pPr>
            <a:endParaRPr sz="1600" b="1">
              <a:solidFill>
                <a:srgbClr val="001D4D"/>
              </a:solidFill>
            </a:endParaRPr>
          </a:p>
          <a:p>
            <a:pPr lvl="0" rtl="0">
              <a:lnSpc>
                <a:spcPct val="100000"/>
              </a:lnSpc>
              <a:spcBef>
                <a:spcPts val="0"/>
              </a:spcBef>
              <a:spcAft>
                <a:spcPts val="0"/>
              </a:spcAft>
              <a:buNone/>
            </a:pPr>
            <a:endParaRPr sz="1600" b="1">
              <a:solidFill>
                <a:srgbClr val="001D4D"/>
              </a:solidFill>
            </a:endParaRPr>
          </a:p>
        </p:txBody>
      </p:sp>
      <p:sp>
        <p:nvSpPr>
          <p:cNvPr id="105" name="Shape 105"/>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4</a:t>
            </a:fld>
            <a:endParaRPr lang="en-US"/>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177741"/>
            <a:ext cx="8520599" cy="9431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baseline="0">
                <a:solidFill>
                  <a:srgbClr val="001D4D"/>
                </a:solidFill>
                <a:latin typeface="Trebuchet MS"/>
                <a:ea typeface="Trebuchet MS"/>
                <a:cs typeface="Trebuchet MS"/>
                <a:sym typeface="Trebuchet MS"/>
              </a:rPr>
              <a:t>Requirements: Use Cases (Patient)</a:t>
            </a:r>
          </a:p>
        </p:txBody>
      </p:sp>
      <p:sp>
        <p:nvSpPr>
          <p:cNvPr id="112" name="Shape 112"/>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5</a:t>
            </a:fld>
            <a:endParaRPr lang="en-US"/>
          </a:p>
        </p:txBody>
      </p:sp>
      <p:pic>
        <p:nvPicPr>
          <p:cNvPr id="113" name="Shape 113"/>
          <p:cNvPicPr preferRelativeResize="0"/>
          <p:nvPr/>
        </p:nvPicPr>
        <p:blipFill>
          <a:blip r:embed="rId3">
            <a:alphaModFix/>
          </a:blip>
          <a:stretch>
            <a:fillRect/>
          </a:stretch>
        </p:blipFill>
        <p:spPr>
          <a:xfrm>
            <a:off x="1330000" y="1361124"/>
            <a:ext cx="6303674" cy="4988299"/>
          </a:xfrm>
          <a:prstGeom prst="rect">
            <a:avLst/>
          </a:prstGeom>
          <a:noFill/>
          <a:ln>
            <a:noFill/>
          </a:ln>
        </p:spPr>
      </p:pic>
      <p:cxnSp>
        <p:nvCxnSpPr>
          <p:cNvPr id="114" name="Shape 114"/>
          <p:cNvCxnSpPr/>
          <p:nvPr/>
        </p:nvCxnSpPr>
        <p:spPr>
          <a:xfrm rot="10800000" flipH="1">
            <a:off x="2807225" y="2093124"/>
            <a:ext cx="566400" cy="12300"/>
          </a:xfrm>
          <a:prstGeom prst="straightConnector1">
            <a:avLst/>
          </a:prstGeom>
          <a:noFill/>
          <a:ln w="38100" cap="flat" cmpd="sng">
            <a:solidFill>
              <a:schemeClr val="accent1"/>
            </a:solidFill>
            <a:prstDash val="solid"/>
            <a:round/>
            <a:headEnd type="none" w="lg" len="lg"/>
            <a:tailEnd type="none" w="lg" len="lg"/>
          </a:ln>
        </p:spPr>
      </p:cxnSp>
      <p:cxnSp>
        <p:nvCxnSpPr>
          <p:cNvPr id="115" name="Shape 115"/>
          <p:cNvCxnSpPr/>
          <p:nvPr/>
        </p:nvCxnSpPr>
        <p:spPr>
          <a:xfrm rot="10800000" flipH="1">
            <a:off x="6673325" y="3619849"/>
            <a:ext cx="578700" cy="12300"/>
          </a:xfrm>
          <a:prstGeom prst="straightConnector1">
            <a:avLst/>
          </a:prstGeom>
          <a:noFill/>
          <a:ln w="38100" cap="flat" cmpd="sng">
            <a:solidFill>
              <a:schemeClr val="accent1"/>
            </a:solidFill>
            <a:prstDash val="solid"/>
            <a:round/>
            <a:headEnd type="none" w="lg" len="lg"/>
            <a:tailEnd type="none" w="lg" len="lg"/>
          </a:ln>
        </p:spPr>
      </p:cxnSp>
      <p:cxnSp>
        <p:nvCxnSpPr>
          <p:cNvPr id="116" name="Shape 116"/>
          <p:cNvCxnSpPr/>
          <p:nvPr/>
        </p:nvCxnSpPr>
        <p:spPr>
          <a:xfrm rot="10800000" flipH="1">
            <a:off x="3127350" y="6205449"/>
            <a:ext cx="800399" cy="12300"/>
          </a:xfrm>
          <a:prstGeom prst="straightConnector1">
            <a:avLst/>
          </a:prstGeom>
          <a:noFill/>
          <a:ln w="38100" cap="flat" cmpd="sng">
            <a:solidFill>
              <a:schemeClr val="accent1"/>
            </a:solidFill>
            <a:prstDash val="solid"/>
            <a:round/>
            <a:headEnd type="none" w="lg" len="lg"/>
            <a:tailEnd type="none" w="lg" len="lg"/>
          </a:ln>
        </p:spPr>
      </p:cxnSp>
      <p:cxnSp>
        <p:nvCxnSpPr>
          <p:cNvPr id="117" name="Shape 117"/>
          <p:cNvCxnSpPr/>
          <p:nvPr/>
        </p:nvCxnSpPr>
        <p:spPr>
          <a:xfrm>
            <a:off x="4543275" y="2130050"/>
            <a:ext cx="861899" cy="12300"/>
          </a:xfrm>
          <a:prstGeom prst="straightConnector1">
            <a:avLst/>
          </a:prstGeom>
          <a:noFill/>
          <a:ln w="38100" cap="flat" cmpd="sng">
            <a:solidFill>
              <a:schemeClr val="accent1"/>
            </a:solidFill>
            <a:prstDash val="solid"/>
            <a:round/>
            <a:headEnd type="none" w="lg" len="lg"/>
            <a:tailEnd type="none" w="lg" len="lg"/>
          </a:ln>
        </p:spPr>
      </p:cxnSp>
      <p:cxnSp>
        <p:nvCxnSpPr>
          <p:cNvPr id="118" name="Shape 118"/>
          <p:cNvCxnSpPr/>
          <p:nvPr/>
        </p:nvCxnSpPr>
        <p:spPr>
          <a:xfrm>
            <a:off x="6267000" y="2511725"/>
            <a:ext cx="689400" cy="12300"/>
          </a:xfrm>
          <a:prstGeom prst="straightConnector1">
            <a:avLst/>
          </a:prstGeom>
          <a:noFill/>
          <a:ln w="38100" cap="flat" cmpd="sng">
            <a:solidFill>
              <a:schemeClr val="accent1"/>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177741"/>
            <a:ext cx="8520599" cy="9431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baseline="0">
                <a:solidFill>
                  <a:srgbClr val="001D4D"/>
                </a:solidFill>
                <a:latin typeface="Trebuchet MS"/>
                <a:ea typeface="Trebuchet MS"/>
                <a:cs typeface="Trebuchet MS"/>
                <a:sym typeface="Trebuchet MS"/>
              </a:rPr>
              <a:t>Requirements: Use Cases (</a:t>
            </a:r>
            <a:r>
              <a:rPr lang="en-US" sz="3800" b="0">
                <a:solidFill>
                  <a:srgbClr val="001D4D"/>
                </a:solidFill>
                <a:latin typeface="Trebuchet MS"/>
                <a:ea typeface="Trebuchet MS"/>
                <a:cs typeface="Trebuchet MS"/>
                <a:sym typeface="Trebuchet MS"/>
              </a:rPr>
              <a:t>Caregiver</a:t>
            </a:r>
            <a:r>
              <a:rPr lang="en-US" sz="3800" b="0" i="0" u="none" strike="noStrike" cap="none" baseline="0">
                <a:solidFill>
                  <a:srgbClr val="001D4D"/>
                </a:solidFill>
                <a:latin typeface="Trebuchet MS"/>
                <a:ea typeface="Trebuchet MS"/>
                <a:cs typeface="Trebuchet MS"/>
                <a:sym typeface="Trebuchet MS"/>
              </a:rPr>
              <a:t>)</a:t>
            </a:r>
          </a:p>
        </p:txBody>
      </p:sp>
      <p:sp>
        <p:nvSpPr>
          <p:cNvPr id="125" name="Shape 125"/>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6</a:t>
            </a:fld>
            <a:endParaRPr lang="en-US"/>
          </a:p>
        </p:txBody>
      </p:sp>
      <p:pic>
        <p:nvPicPr>
          <p:cNvPr id="126" name="Shape 126"/>
          <p:cNvPicPr preferRelativeResize="0"/>
          <p:nvPr/>
        </p:nvPicPr>
        <p:blipFill>
          <a:blip r:embed="rId3">
            <a:alphaModFix/>
          </a:blip>
          <a:stretch>
            <a:fillRect/>
          </a:stretch>
        </p:blipFill>
        <p:spPr>
          <a:xfrm>
            <a:off x="1276087" y="1247425"/>
            <a:ext cx="6238875" cy="5314950"/>
          </a:xfrm>
          <a:prstGeom prst="rect">
            <a:avLst/>
          </a:prstGeom>
          <a:noFill/>
          <a:ln>
            <a:noFill/>
          </a:ln>
        </p:spPr>
      </p:pic>
      <p:cxnSp>
        <p:nvCxnSpPr>
          <p:cNvPr id="127" name="Shape 127"/>
          <p:cNvCxnSpPr/>
          <p:nvPr/>
        </p:nvCxnSpPr>
        <p:spPr>
          <a:xfrm>
            <a:off x="2647150" y="1908425"/>
            <a:ext cx="590999" cy="0"/>
          </a:xfrm>
          <a:prstGeom prst="straightConnector1">
            <a:avLst/>
          </a:prstGeom>
          <a:noFill/>
          <a:ln w="38100" cap="flat" cmpd="sng">
            <a:solidFill>
              <a:schemeClr val="accent1"/>
            </a:solidFill>
            <a:prstDash val="solid"/>
            <a:round/>
            <a:headEnd type="none" w="lg" len="lg"/>
            <a:tailEnd type="none" w="lg" len="lg"/>
          </a:ln>
        </p:spPr>
      </p:cxnSp>
      <p:cxnSp>
        <p:nvCxnSpPr>
          <p:cNvPr id="128" name="Shape 128"/>
          <p:cNvCxnSpPr/>
          <p:nvPr/>
        </p:nvCxnSpPr>
        <p:spPr>
          <a:xfrm>
            <a:off x="5737575" y="3976900"/>
            <a:ext cx="886500" cy="12300"/>
          </a:xfrm>
          <a:prstGeom prst="straightConnector1">
            <a:avLst/>
          </a:prstGeom>
          <a:noFill/>
          <a:ln w="38100" cap="flat" cmpd="sng">
            <a:solidFill>
              <a:schemeClr val="accent1"/>
            </a:solidFill>
            <a:prstDash val="solid"/>
            <a:round/>
            <a:headEnd type="none" w="lg" len="lg"/>
            <a:tailEnd type="none" w="lg" len="lg"/>
          </a:ln>
        </p:spPr>
      </p:cxnSp>
      <p:cxnSp>
        <p:nvCxnSpPr>
          <p:cNvPr id="129" name="Shape 129"/>
          <p:cNvCxnSpPr/>
          <p:nvPr/>
        </p:nvCxnSpPr>
        <p:spPr>
          <a:xfrm>
            <a:off x="5269700" y="4838775"/>
            <a:ext cx="701699" cy="0"/>
          </a:xfrm>
          <a:prstGeom prst="straightConnector1">
            <a:avLst/>
          </a:prstGeom>
          <a:noFill/>
          <a:ln w="38100" cap="flat" cmpd="sng">
            <a:solidFill>
              <a:schemeClr val="accent1"/>
            </a:solidFill>
            <a:prstDash val="solid"/>
            <a:round/>
            <a:headEnd type="none" w="lg" len="lg"/>
            <a:tailEnd type="none" w="lg" len="lg"/>
          </a:ln>
        </p:spPr>
      </p:cxnSp>
      <p:cxnSp>
        <p:nvCxnSpPr>
          <p:cNvPr id="130" name="Shape 130"/>
          <p:cNvCxnSpPr/>
          <p:nvPr/>
        </p:nvCxnSpPr>
        <p:spPr>
          <a:xfrm rot="10800000" flipH="1">
            <a:off x="2536350" y="5565224"/>
            <a:ext cx="689400" cy="24600"/>
          </a:xfrm>
          <a:prstGeom prst="straightConnector1">
            <a:avLst/>
          </a:prstGeom>
          <a:noFill/>
          <a:ln w="38100" cap="flat" cmpd="sng">
            <a:solidFill>
              <a:schemeClr val="accent1"/>
            </a:solidFill>
            <a:prstDash val="solid"/>
            <a:round/>
            <a:headEnd type="none" w="lg" len="lg"/>
            <a:tailEnd type="none" w="lg" len="lg"/>
          </a:ln>
        </p:spPr>
      </p:cxnSp>
      <p:cxnSp>
        <p:nvCxnSpPr>
          <p:cNvPr id="131" name="Shape 131"/>
          <p:cNvCxnSpPr/>
          <p:nvPr/>
        </p:nvCxnSpPr>
        <p:spPr>
          <a:xfrm rot="10800000" flipH="1">
            <a:off x="3866100" y="6340924"/>
            <a:ext cx="652500" cy="49200"/>
          </a:xfrm>
          <a:prstGeom prst="straightConnector1">
            <a:avLst/>
          </a:prstGeom>
          <a:noFill/>
          <a:ln w="38100" cap="flat" cmpd="sng">
            <a:solidFill>
              <a:srgbClr val="FF9900"/>
            </a:solidFill>
            <a:prstDash val="solid"/>
            <a:round/>
            <a:headEnd type="none" w="lg" len="lg"/>
            <a:tailEnd type="none" w="lg" len="lg"/>
          </a:ln>
        </p:spPr>
      </p:cxnSp>
      <p:cxnSp>
        <p:nvCxnSpPr>
          <p:cNvPr id="132" name="Shape 132"/>
          <p:cNvCxnSpPr/>
          <p:nvPr/>
        </p:nvCxnSpPr>
        <p:spPr>
          <a:xfrm rot="10800000" flipH="1">
            <a:off x="4543275" y="5503649"/>
            <a:ext cx="775799" cy="12300"/>
          </a:xfrm>
          <a:prstGeom prst="straightConnector1">
            <a:avLst/>
          </a:prstGeom>
          <a:noFill/>
          <a:ln w="38100" cap="flat" cmpd="sng">
            <a:solidFill>
              <a:schemeClr val="accent1"/>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593366"/>
            <a:ext cx="8520599" cy="9431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baseline="0">
                <a:solidFill>
                  <a:srgbClr val="001D4D"/>
                </a:solidFill>
                <a:latin typeface="Trebuchet MS"/>
                <a:ea typeface="Trebuchet MS"/>
                <a:cs typeface="Trebuchet MS"/>
                <a:sym typeface="Trebuchet MS"/>
              </a:rPr>
              <a:t>System Design: Architecture</a:t>
            </a:r>
          </a:p>
        </p:txBody>
      </p:sp>
      <p:sp>
        <p:nvSpPr>
          <p:cNvPr id="139" name="Shape 139"/>
          <p:cNvSpPr txBox="1">
            <a:spLocks noGrp="1"/>
          </p:cNvSpPr>
          <p:nvPr>
            <p:ph type="body" idx="1"/>
          </p:nvPr>
        </p:nvSpPr>
        <p:spPr>
          <a:xfrm>
            <a:off x="311700" y="1917033"/>
            <a:ext cx="8520599" cy="4403700"/>
          </a:xfrm>
          <a:prstGeom prst="rect">
            <a:avLst/>
          </a:prstGeom>
          <a:noFill/>
          <a:ln>
            <a:noFill/>
          </a:ln>
        </p:spPr>
        <p:txBody>
          <a:bodyPr lIns="91425" tIns="45700" rIns="91425" bIns="45700" anchor="t" anchorCtr="0">
            <a:noAutofit/>
          </a:bodyPr>
          <a:lstStyle/>
          <a:p>
            <a:pPr rtl="0">
              <a:spcBef>
                <a:spcPts val="0"/>
              </a:spcBef>
              <a:buNone/>
            </a:pPr>
            <a:r>
              <a:rPr lang="en-US" sz="2000" b="1">
                <a:solidFill>
                  <a:srgbClr val="001D4D"/>
                </a:solidFill>
              </a:rPr>
              <a:t>Model View Controller (MVC) Architecture</a:t>
            </a:r>
            <a:r>
              <a:rPr lang="en-US" sz="2000">
                <a:solidFill>
                  <a:srgbClr val="001D4D"/>
                </a:solidFill>
              </a:rPr>
              <a:t> - We make use of this pattern to separate user interface code, data access code, and interaction code, making it easier to modify one without affecting the other.</a:t>
            </a:r>
          </a:p>
          <a:p>
            <a:pPr rtl="0">
              <a:spcBef>
                <a:spcPts val="0"/>
              </a:spcBef>
              <a:buNone/>
            </a:pPr>
            <a:r>
              <a:rPr lang="en-US" sz="2000" b="1">
                <a:solidFill>
                  <a:srgbClr val="001D4D"/>
                </a:solidFill>
              </a:rPr>
              <a:t>Client/Server Architecture</a:t>
            </a:r>
            <a:r>
              <a:rPr lang="en-US" sz="2000">
                <a:solidFill>
                  <a:srgbClr val="001D4D"/>
                </a:solidFill>
              </a:rPr>
              <a:t> - We implemented a custom php web service hosted on our web server which we communicate with via the app. This web service handles the sending of push notifications. One app sends data up to the server, the server takes that data and sends it to the specified user.</a:t>
            </a:r>
          </a:p>
          <a:p>
            <a:pPr marR="0" lvl="0" algn="l" rtl="0">
              <a:spcBef>
                <a:spcPts val="2000"/>
              </a:spcBef>
              <a:spcAft>
                <a:spcPts val="0"/>
              </a:spcAft>
              <a:buNone/>
            </a:pPr>
            <a:endParaRPr sz="2200">
              <a:solidFill>
                <a:srgbClr val="001D4D"/>
              </a:solidFill>
              <a:latin typeface="Trebuchet MS"/>
              <a:ea typeface="Trebuchet MS"/>
              <a:cs typeface="Trebuchet MS"/>
              <a:sym typeface="Trebuchet MS"/>
            </a:endParaRPr>
          </a:p>
        </p:txBody>
      </p:sp>
      <p:sp>
        <p:nvSpPr>
          <p:cNvPr id="140" name="Shape 140"/>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7</a:t>
            </a:fld>
            <a:endParaRPr lang="en-US"/>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235500" y="136175"/>
            <a:ext cx="2539499" cy="10142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2400" i="0" u="none" strike="noStrike" cap="none" baseline="0">
                <a:solidFill>
                  <a:srgbClr val="001D4D"/>
                </a:solidFill>
                <a:latin typeface="Trebuchet MS"/>
                <a:ea typeface="Trebuchet MS"/>
                <a:cs typeface="Trebuchet MS"/>
                <a:sym typeface="Trebuchet MS"/>
              </a:rPr>
              <a:t>System Design: Deployment</a:t>
            </a:r>
          </a:p>
        </p:txBody>
      </p:sp>
      <p:sp>
        <p:nvSpPr>
          <p:cNvPr id="147" name="Shape 147"/>
          <p:cNvSpPr txBox="1">
            <a:spLocks noGrp="1"/>
          </p:cNvSpPr>
          <p:nvPr>
            <p:ph type="body" idx="1"/>
          </p:nvPr>
        </p:nvSpPr>
        <p:spPr>
          <a:xfrm>
            <a:off x="235500" y="1231225"/>
            <a:ext cx="2377200" cy="943199"/>
          </a:xfrm>
          <a:prstGeom prst="rect">
            <a:avLst/>
          </a:prstGeom>
          <a:noFill/>
          <a:ln>
            <a:noFill/>
          </a:ln>
        </p:spPr>
        <p:txBody>
          <a:bodyPr lIns="91425" tIns="45700" rIns="91425" bIns="45700" anchor="t" anchorCtr="0">
            <a:noAutofit/>
          </a:bodyPr>
          <a:lstStyle/>
          <a:p>
            <a:pPr marR="0" algn="l" rtl="0">
              <a:spcBef>
                <a:spcPts val="0"/>
              </a:spcBef>
              <a:spcAft>
                <a:spcPts val="0"/>
              </a:spcAft>
              <a:buNone/>
            </a:pPr>
            <a:r>
              <a:rPr lang="en-US" sz="2200">
                <a:solidFill>
                  <a:srgbClr val="001D4D"/>
                </a:solidFill>
                <a:latin typeface="Trebuchet MS"/>
                <a:ea typeface="Trebuchet MS"/>
                <a:cs typeface="Trebuchet MS"/>
                <a:sym typeface="Trebuchet MS"/>
              </a:rPr>
              <a:t>UML </a:t>
            </a:r>
            <a:r>
              <a:rPr lang="en-US" sz="2200" b="0" i="0" u="none" strike="noStrike" cap="none" baseline="0">
                <a:solidFill>
                  <a:srgbClr val="001D4D"/>
                </a:solidFill>
                <a:latin typeface="Trebuchet MS"/>
                <a:ea typeface="Trebuchet MS"/>
                <a:cs typeface="Trebuchet MS"/>
                <a:sym typeface="Trebuchet MS"/>
              </a:rPr>
              <a:t>Deployment </a:t>
            </a:r>
          </a:p>
          <a:p>
            <a:pPr marR="0" lvl="0" algn="l" rtl="0">
              <a:spcBef>
                <a:spcPts val="0"/>
              </a:spcBef>
              <a:spcAft>
                <a:spcPts val="0"/>
              </a:spcAft>
              <a:buNone/>
            </a:pPr>
            <a:r>
              <a:rPr lang="en-US" sz="2200" b="0" i="0" u="none" strike="noStrike" cap="none" baseline="0">
                <a:solidFill>
                  <a:srgbClr val="001D4D"/>
                </a:solidFill>
                <a:latin typeface="Trebuchet MS"/>
                <a:ea typeface="Trebuchet MS"/>
                <a:cs typeface="Trebuchet MS"/>
                <a:sym typeface="Trebuchet MS"/>
              </a:rPr>
              <a:t>Diagram</a:t>
            </a:r>
          </a:p>
          <a:p>
            <a:pPr marR="0" lvl="0" algn="l" rtl="0">
              <a:spcBef>
                <a:spcPts val="2000"/>
              </a:spcBef>
              <a:spcAft>
                <a:spcPts val="0"/>
              </a:spcAft>
              <a:buNone/>
            </a:pPr>
            <a:endParaRPr sz="2200" b="0" i="0" u="none" strike="noStrike" cap="none" baseline="0">
              <a:solidFill>
                <a:srgbClr val="001D4D"/>
              </a:solidFill>
              <a:latin typeface="Trebuchet MS"/>
              <a:ea typeface="Trebuchet MS"/>
              <a:cs typeface="Trebuchet MS"/>
              <a:sym typeface="Trebuchet MS"/>
            </a:endParaRPr>
          </a:p>
        </p:txBody>
      </p:sp>
      <p:pic>
        <p:nvPicPr>
          <p:cNvPr id="148" name="Shape 148"/>
          <p:cNvPicPr preferRelativeResize="0"/>
          <p:nvPr/>
        </p:nvPicPr>
        <p:blipFill>
          <a:blip r:embed="rId3">
            <a:alphaModFix/>
          </a:blip>
          <a:stretch>
            <a:fillRect/>
          </a:stretch>
        </p:blipFill>
        <p:spPr>
          <a:xfrm>
            <a:off x="2982799" y="511575"/>
            <a:ext cx="5935125" cy="5355225"/>
          </a:xfrm>
          <a:prstGeom prst="rect">
            <a:avLst/>
          </a:prstGeom>
          <a:noFill/>
          <a:ln>
            <a:noFill/>
          </a:ln>
        </p:spPr>
      </p:pic>
      <p:sp>
        <p:nvSpPr>
          <p:cNvPr id="149" name="Shape 149"/>
          <p:cNvSpPr/>
          <p:nvPr/>
        </p:nvSpPr>
        <p:spPr>
          <a:xfrm>
            <a:off x="6255100" y="1431900"/>
            <a:ext cx="2801100" cy="2009700"/>
          </a:xfrm>
          <a:prstGeom prst="ellipse">
            <a:avLst/>
          </a:prstGeom>
          <a:noFill/>
          <a:ln w="9525" cap="flat" cmpd="sng">
            <a:solidFill>
              <a:schemeClr val="accen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0" name="Shape 150"/>
          <p:cNvSpPr txBox="1"/>
          <p:nvPr/>
        </p:nvSpPr>
        <p:spPr>
          <a:xfrm>
            <a:off x="7096650" y="854100"/>
            <a:ext cx="1268699" cy="502500"/>
          </a:xfrm>
          <a:prstGeom prst="rect">
            <a:avLst/>
          </a:prstGeom>
          <a:noFill/>
          <a:ln>
            <a:noFill/>
          </a:ln>
        </p:spPr>
        <p:txBody>
          <a:bodyPr lIns="91425" tIns="91425" rIns="91425" bIns="91425" anchor="t" anchorCtr="0">
            <a:noAutofit/>
          </a:bodyPr>
          <a:lstStyle/>
          <a:p>
            <a:pPr algn="ctr" rtl="0">
              <a:spcBef>
                <a:spcPts val="0"/>
              </a:spcBef>
              <a:buNone/>
            </a:pPr>
            <a:r>
              <a:rPr lang="en-US">
                <a:solidFill>
                  <a:schemeClr val="accent1"/>
                </a:solidFill>
              </a:rPr>
              <a:t>Top</a:t>
            </a:r>
          </a:p>
          <a:p>
            <a:pPr algn="ctr">
              <a:spcBef>
                <a:spcPts val="0"/>
              </a:spcBef>
              <a:buNone/>
            </a:pPr>
            <a:r>
              <a:rPr lang="en-US">
                <a:solidFill>
                  <a:schemeClr val="accent1"/>
                </a:solidFill>
              </a:rPr>
              <a:t>Contribution</a:t>
            </a:r>
          </a:p>
        </p:txBody>
      </p:sp>
      <p:sp>
        <p:nvSpPr>
          <p:cNvPr id="151" name="Shape 151"/>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8</a:t>
            </a:fld>
            <a:endParaRPr lang="en-US"/>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593366"/>
            <a:ext cx="8520599" cy="9431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200" b="0" i="0" u="none" strike="noStrike" cap="none" baseline="0">
                <a:solidFill>
                  <a:srgbClr val="001D4D"/>
                </a:solidFill>
                <a:latin typeface="Trebuchet MS"/>
                <a:ea typeface="Trebuchet MS"/>
                <a:cs typeface="Trebuchet MS"/>
                <a:sym typeface="Trebuchet MS"/>
              </a:rPr>
              <a:t>System Design: </a:t>
            </a:r>
            <a:r>
              <a:rPr lang="en-US" sz="3200" b="0">
                <a:solidFill>
                  <a:srgbClr val="001D4D"/>
                </a:solidFill>
                <a:latin typeface="Trebuchet MS"/>
                <a:ea typeface="Trebuchet MS"/>
                <a:cs typeface="Trebuchet MS"/>
                <a:sym typeface="Trebuchet MS"/>
              </a:rPr>
              <a:t>H/W &amp; S/W Requirements</a:t>
            </a:r>
          </a:p>
        </p:txBody>
      </p:sp>
      <p:sp>
        <p:nvSpPr>
          <p:cNvPr id="158" name="Shape 158"/>
          <p:cNvSpPr txBox="1">
            <a:spLocks noGrp="1"/>
          </p:cNvSpPr>
          <p:nvPr>
            <p:ph type="body" idx="1"/>
          </p:nvPr>
        </p:nvSpPr>
        <p:spPr>
          <a:xfrm>
            <a:off x="311700" y="1688433"/>
            <a:ext cx="8520599" cy="4403700"/>
          </a:xfrm>
          <a:prstGeom prst="rect">
            <a:avLst/>
          </a:prstGeom>
          <a:noFill/>
          <a:ln>
            <a:noFill/>
          </a:ln>
        </p:spPr>
        <p:txBody>
          <a:bodyPr lIns="91425" tIns="45700" rIns="91425" bIns="45700" anchor="t" anchorCtr="0">
            <a:noAutofit/>
          </a:bodyPr>
          <a:lstStyle/>
          <a:p>
            <a:pPr rtl="0">
              <a:lnSpc>
                <a:spcPct val="100000"/>
              </a:lnSpc>
              <a:spcBef>
                <a:spcPts val="0"/>
              </a:spcBef>
              <a:spcAft>
                <a:spcPts val="0"/>
              </a:spcAft>
              <a:buNone/>
            </a:pPr>
            <a:r>
              <a:rPr lang="en-US" sz="1500">
                <a:solidFill>
                  <a:srgbClr val="001D4D"/>
                </a:solidFill>
              </a:rPr>
              <a:t>The software resources that will be used to develop the system from beginning to end are:</a:t>
            </a:r>
          </a:p>
          <a:p>
            <a:pPr rtl="0">
              <a:lnSpc>
                <a:spcPct val="100000"/>
              </a:lnSpc>
              <a:spcBef>
                <a:spcPts val="0"/>
              </a:spcBef>
              <a:spcAft>
                <a:spcPts val="0"/>
              </a:spcAft>
              <a:buNone/>
            </a:pPr>
            <a:endParaRPr sz="1500">
              <a:solidFill>
                <a:srgbClr val="001D4D"/>
              </a:solidFill>
            </a:endParaRPr>
          </a:p>
          <a:p>
            <a:pPr marL="457200" lvl="0" indent="-323850" rtl="0">
              <a:lnSpc>
                <a:spcPct val="100000"/>
              </a:lnSpc>
              <a:spcBef>
                <a:spcPts val="0"/>
              </a:spcBef>
              <a:spcAft>
                <a:spcPts val="0"/>
              </a:spcAft>
              <a:buClr>
                <a:srgbClr val="001D4D"/>
              </a:buClr>
              <a:buSzPct val="100000"/>
              <a:buChar char="●"/>
            </a:pPr>
            <a:r>
              <a:rPr lang="en-US" sz="1500" b="1">
                <a:solidFill>
                  <a:srgbClr val="001D4D"/>
                </a:solidFill>
              </a:rPr>
              <a:t>Android Studio</a:t>
            </a:r>
            <a:r>
              <a:rPr lang="en-US" sz="1500">
                <a:solidFill>
                  <a:srgbClr val="001D4D"/>
                </a:solidFill>
              </a:rPr>
              <a:t> - Android’s official integrated development environment (IDE)</a:t>
            </a:r>
          </a:p>
          <a:p>
            <a:pPr marL="457200" lvl="0" indent="-323850" rtl="0">
              <a:lnSpc>
                <a:spcPct val="100000"/>
              </a:lnSpc>
              <a:spcBef>
                <a:spcPts val="0"/>
              </a:spcBef>
              <a:spcAft>
                <a:spcPts val="0"/>
              </a:spcAft>
              <a:buClr>
                <a:srgbClr val="001D4D"/>
              </a:buClr>
              <a:buSzPct val="100000"/>
              <a:buChar char="●"/>
            </a:pPr>
            <a:r>
              <a:rPr lang="en-US" sz="1500" b="1">
                <a:solidFill>
                  <a:srgbClr val="001D4D"/>
                </a:solidFill>
              </a:rPr>
              <a:t>Java JDK</a:t>
            </a:r>
            <a:r>
              <a:rPr lang="en-US" sz="1500">
                <a:solidFill>
                  <a:srgbClr val="001D4D"/>
                </a:solidFill>
              </a:rPr>
              <a:t> - Includes tools for developing, debugging, and monitoring Java applications </a:t>
            </a:r>
          </a:p>
          <a:p>
            <a:pPr marL="457200" lvl="0" indent="-323850" rtl="0">
              <a:lnSpc>
                <a:spcPct val="100000"/>
              </a:lnSpc>
              <a:spcBef>
                <a:spcPts val="0"/>
              </a:spcBef>
              <a:spcAft>
                <a:spcPts val="0"/>
              </a:spcAft>
              <a:buClr>
                <a:srgbClr val="001D4D"/>
              </a:buClr>
              <a:buSzPct val="100000"/>
              <a:buChar char="●"/>
            </a:pPr>
            <a:r>
              <a:rPr lang="en-US" sz="1500" b="1">
                <a:solidFill>
                  <a:srgbClr val="001D4D"/>
                </a:solidFill>
              </a:rPr>
              <a:t>Android SDK</a:t>
            </a:r>
            <a:r>
              <a:rPr lang="en-US" sz="1500">
                <a:solidFill>
                  <a:srgbClr val="001D4D"/>
                </a:solidFill>
              </a:rPr>
              <a:t> - Includes development tools, an emulator, and required libraries to build Android applications</a:t>
            </a:r>
          </a:p>
          <a:p>
            <a:pPr marL="457200" lvl="0" indent="-323850" rtl="0">
              <a:lnSpc>
                <a:spcPct val="100000"/>
              </a:lnSpc>
              <a:spcBef>
                <a:spcPts val="0"/>
              </a:spcBef>
              <a:spcAft>
                <a:spcPts val="0"/>
              </a:spcAft>
              <a:buClr>
                <a:srgbClr val="001D4D"/>
              </a:buClr>
              <a:buSzPct val="100000"/>
              <a:buChar char="●"/>
            </a:pPr>
            <a:r>
              <a:rPr lang="en-US" sz="1500" b="1">
                <a:solidFill>
                  <a:srgbClr val="001D4D"/>
                </a:solidFill>
              </a:rPr>
              <a:t>Java</a:t>
            </a:r>
            <a:r>
              <a:rPr lang="en-US" sz="1500">
                <a:solidFill>
                  <a:srgbClr val="001D4D"/>
                </a:solidFill>
              </a:rPr>
              <a:t> - Programming language used in native Android applications</a:t>
            </a:r>
          </a:p>
          <a:p>
            <a:pPr marL="457200" lvl="0" indent="-323850" rtl="0">
              <a:lnSpc>
                <a:spcPct val="100000"/>
              </a:lnSpc>
              <a:spcBef>
                <a:spcPts val="0"/>
              </a:spcBef>
              <a:spcAft>
                <a:spcPts val="0"/>
              </a:spcAft>
              <a:buClr>
                <a:srgbClr val="001D4D"/>
              </a:buClr>
              <a:buSzPct val="100000"/>
              <a:buChar char="●"/>
            </a:pPr>
            <a:r>
              <a:rPr lang="en-US" sz="1500" b="1">
                <a:solidFill>
                  <a:srgbClr val="001D4D"/>
                </a:solidFill>
              </a:rPr>
              <a:t>Arduino IDE</a:t>
            </a:r>
            <a:r>
              <a:rPr lang="en-US" sz="1500">
                <a:solidFill>
                  <a:srgbClr val="001D4D"/>
                </a:solidFill>
              </a:rPr>
              <a:t> - Used for programming the arduino bluetooth device</a:t>
            </a:r>
          </a:p>
          <a:p>
            <a:pPr marL="457200" lvl="0" indent="-323850" rtl="0">
              <a:lnSpc>
                <a:spcPct val="100000"/>
              </a:lnSpc>
              <a:spcBef>
                <a:spcPts val="0"/>
              </a:spcBef>
              <a:spcAft>
                <a:spcPts val="0"/>
              </a:spcAft>
              <a:buClr>
                <a:srgbClr val="001D4D"/>
              </a:buClr>
              <a:buSzPct val="100000"/>
              <a:buChar char="●"/>
            </a:pPr>
            <a:r>
              <a:rPr lang="en-US" sz="1500" b="1">
                <a:solidFill>
                  <a:srgbClr val="001D4D"/>
                </a:solidFill>
              </a:rPr>
              <a:t>PushBots</a:t>
            </a:r>
            <a:r>
              <a:rPr lang="en-US" sz="1500">
                <a:solidFill>
                  <a:srgbClr val="001D4D"/>
                </a:solidFill>
              </a:rPr>
              <a:t> - A push notification service used to send implemented to send push notifications between the 2 different apps and have them wake automatically.</a:t>
            </a:r>
          </a:p>
          <a:p>
            <a:pPr marL="457200" lvl="0" indent="-323850" rtl="0">
              <a:lnSpc>
                <a:spcPct val="100000"/>
              </a:lnSpc>
              <a:spcBef>
                <a:spcPts val="0"/>
              </a:spcBef>
              <a:spcAft>
                <a:spcPts val="0"/>
              </a:spcAft>
              <a:buClr>
                <a:srgbClr val="001D4D"/>
              </a:buClr>
              <a:buSzPct val="100000"/>
              <a:buChar char="●"/>
            </a:pPr>
            <a:r>
              <a:rPr lang="en-US" sz="1500" b="1">
                <a:solidFill>
                  <a:srgbClr val="001D4D"/>
                </a:solidFill>
              </a:rPr>
              <a:t>GitHub</a:t>
            </a:r>
            <a:r>
              <a:rPr lang="en-US" sz="1500">
                <a:solidFill>
                  <a:srgbClr val="001D4D"/>
                </a:solidFill>
              </a:rPr>
              <a:t> - Online repository that will store our project code</a:t>
            </a:r>
          </a:p>
          <a:p>
            <a:pPr marL="457200" lvl="0" indent="-323850" rtl="0">
              <a:lnSpc>
                <a:spcPct val="100000"/>
              </a:lnSpc>
              <a:spcBef>
                <a:spcPts val="0"/>
              </a:spcBef>
              <a:spcAft>
                <a:spcPts val="0"/>
              </a:spcAft>
              <a:buClr>
                <a:srgbClr val="001D4D"/>
              </a:buClr>
              <a:buSzPct val="100000"/>
              <a:buChar char="●"/>
            </a:pPr>
            <a:r>
              <a:rPr lang="en-US" sz="1500" b="1">
                <a:solidFill>
                  <a:srgbClr val="001D4D"/>
                </a:solidFill>
              </a:rPr>
              <a:t>Mingle</a:t>
            </a:r>
            <a:r>
              <a:rPr lang="en-US" sz="1500">
                <a:solidFill>
                  <a:srgbClr val="001D4D"/>
                </a:solidFill>
              </a:rPr>
              <a:t> - Used for planning scrum sprints</a:t>
            </a:r>
          </a:p>
          <a:p>
            <a:pPr rtl="0">
              <a:lnSpc>
                <a:spcPct val="100000"/>
              </a:lnSpc>
              <a:spcBef>
                <a:spcPts val="0"/>
              </a:spcBef>
              <a:spcAft>
                <a:spcPts val="0"/>
              </a:spcAft>
              <a:buNone/>
            </a:pPr>
            <a:endParaRPr sz="1500">
              <a:solidFill>
                <a:srgbClr val="001D4D"/>
              </a:solidFill>
            </a:endParaRPr>
          </a:p>
          <a:p>
            <a:pPr rtl="0">
              <a:lnSpc>
                <a:spcPct val="100000"/>
              </a:lnSpc>
              <a:spcBef>
                <a:spcPts val="0"/>
              </a:spcBef>
              <a:spcAft>
                <a:spcPts val="0"/>
              </a:spcAft>
              <a:buNone/>
            </a:pPr>
            <a:r>
              <a:rPr lang="en-US" sz="1500">
                <a:solidFill>
                  <a:srgbClr val="001D4D"/>
                </a:solidFill>
              </a:rPr>
              <a:t>The hardware resources that will be used to develop the system from beginning to end are:</a:t>
            </a:r>
          </a:p>
          <a:p>
            <a:pPr rtl="0">
              <a:lnSpc>
                <a:spcPct val="100000"/>
              </a:lnSpc>
              <a:spcBef>
                <a:spcPts val="0"/>
              </a:spcBef>
              <a:spcAft>
                <a:spcPts val="0"/>
              </a:spcAft>
              <a:buNone/>
            </a:pPr>
            <a:endParaRPr sz="1500">
              <a:solidFill>
                <a:srgbClr val="001D4D"/>
              </a:solidFill>
            </a:endParaRPr>
          </a:p>
          <a:p>
            <a:pPr marL="457200" lvl="0" indent="-323850" rtl="0">
              <a:lnSpc>
                <a:spcPct val="100000"/>
              </a:lnSpc>
              <a:spcBef>
                <a:spcPts val="0"/>
              </a:spcBef>
              <a:spcAft>
                <a:spcPts val="0"/>
              </a:spcAft>
              <a:buClr>
                <a:srgbClr val="001D4D"/>
              </a:buClr>
              <a:buSzPct val="100000"/>
              <a:buChar char="●"/>
            </a:pPr>
            <a:r>
              <a:rPr lang="en-US" sz="1500">
                <a:solidFill>
                  <a:srgbClr val="001D4D"/>
                </a:solidFill>
              </a:rPr>
              <a:t>Any computer that meets the specifications required by Android Studio</a:t>
            </a:r>
          </a:p>
          <a:p>
            <a:pPr marL="457200" lvl="0" indent="-323850" rtl="0">
              <a:lnSpc>
                <a:spcPct val="100000"/>
              </a:lnSpc>
              <a:spcBef>
                <a:spcPts val="0"/>
              </a:spcBef>
              <a:spcAft>
                <a:spcPts val="0"/>
              </a:spcAft>
              <a:buClr>
                <a:srgbClr val="001D4D"/>
              </a:buClr>
              <a:buSzPct val="100000"/>
              <a:buChar char="●"/>
            </a:pPr>
            <a:r>
              <a:rPr lang="en-US" sz="1500">
                <a:solidFill>
                  <a:srgbClr val="001D4D"/>
                </a:solidFill>
              </a:rPr>
              <a:t>Any Android device to test the application on</a:t>
            </a:r>
          </a:p>
          <a:p>
            <a:pPr marL="457200" lvl="0" indent="-323850" rtl="0">
              <a:lnSpc>
                <a:spcPct val="100000"/>
              </a:lnSpc>
              <a:spcBef>
                <a:spcPts val="0"/>
              </a:spcBef>
              <a:spcAft>
                <a:spcPts val="0"/>
              </a:spcAft>
              <a:buClr>
                <a:srgbClr val="001D4D"/>
              </a:buClr>
              <a:buSzPct val="100000"/>
              <a:buChar char="●"/>
            </a:pPr>
            <a:r>
              <a:rPr lang="en-US" sz="1500">
                <a:solidFill>
                  <a:srgbClr val="001D4D"/>
                </a:solidFill>
              </a:rPr>
              <a:t>A custom bluetooth blood pressure cuff to connect to</a:t>
            </a:r>
          </a:p>
          <a:p>
            <a:pPr marR="0" lvl="0" algn="l" rtl="0">
              <a:spcBef>
                <a:spcPts val="0"/>
              </a:spcBef>
              <a:spcAft>
                <a:spcPts val="0"/>
              </a:spcAft>
              <a:buNone/>
            </a:pPr>
            <a:endParaRPr sz="2200">
              <a:solidFill>
                <a:srgbClr val="001D4D"/>
              </a:solidFill>
              <a:latin typeface="Trebuchet MS"/>
              <a:ea typeface="Trebuchet MS"/>
              <a:cs typeface="Trebuchet MS"/>
              <a:sym typeface="Trebuchet MS"/>
            </a:endParaRPr>
          </a:p>
          <a:p>
            <a:pPr marR="0" lvl="0" algn="l" rtl="0">
              <a:spcBef>
                <a:spcPts val="2000"/>
              </a:spcBef>
              <a:spcAft>
                <a:spcPts val="0"/>
              </a:spcAft>
              <a:buNone/>
            </a:pPr>
            <a:endParaRPr sz="2200" b="0" i="0" u="none" strike="noStrike" cap="none" baseline="0">
              <a:solidFill>
                <a:srgbClr val="001D4D"/>
              </a:solidFill>
              <a:latin typeface="Trebuchet MS"/>
              <a:ea typeface="Trebuchet MS"/>
              <a:cs typeface="Trebuchet MS"/>
              <a:sym typeface="Trebuchet MS"/>
            </a:endParaRPr>
          </a:p>
        </p:txBody>
      </p:sp>
      <p:sp>
        <p:nvSpPr>
          <p:cNvPr id="159" name="Shape 159"/>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9</a:t>
            </a:fld>
            <a:endParaRPr lang="en-US"/>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1521</Words>
  <Application>Microsoft Macintosh PowerPoint</Application>
  <PresentationFormat>On-screen Show (4:3)</PresentationFormat>
  <Paragraphs>152</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PT Sans Narrow</vt:lpstr>
      <vt:lpstr>Open Sans</vt:lpstr>
      <vt:lpstr>tropic</vt:lpstr>
      <vt:lpstr>RMCuff Team Members: David Baez, Marc Roger Product Owner: Peter Dickson Instructor: Masoud Sadjadi  School of Computing and Information Sciences Florida International University</vt:lpstr>
      <vt:lpstr>Problem definition</vt:lpstr>
      <vt:lpstr>Project Management</vt:lpstr>
      <vt:lpstr>Requirements: User Stories </vt:lpstr>
      <vt:lpstr>Requirements: Use Cases (Patient)</vt:lpstr>
      <vt:lpstr>Requirements: Use Cases (Caregiver)</vt:lpstr>
      <vt:lpstr>System Design: Architecture</vt:lpstr>
      <vt:lpstr>System Design: Deployment</vt:lpstr>
      <vt:lpstr>System Design: H/W &amp; S/W Requirements</vt:lpstr>
      <vt:lpstr>System Design</vt:lpstr>
      <vt:lpstr>Minimal Class Diagram</vt:lpstr>
      <vt:lpstr>Test Suites and Test Cases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RMCuff Team Members: David Baez, Marc Roger Product Owner: Peter Dickson Instructor: Masoud Sadjadi  School of Computing and Information Sciences Florida International University</dc:title>
  <cp:lastModifiedBy>David</cp:lastModifiedBy>
  <cp:revision>1</cp:revision>
  <dcterms:modified xsi:type="dcterms:W3CDTF">2015-12-11T00:47:26Z</dcterms:modified>
</cp:coreProperties>
</file>