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1296" y="296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551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7" cy="36262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7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7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400"/>
            </a:lvl1pPr>
            <a:lvl2pPr marL="457200" indent="0" rtl="0">
              <a:spcBef>
                <a:spcPts val="0"/>
              </a:spcBef>
              <a:buFont typeface="Arial"/>
              <a:buNone/>
              <a:defRPr sz="1200"/>
            </a:lvl2pPr>
            <a:lvl3pPr marL="914400" indent="0" rtl="0">
              <a:spcBef>
                <a:spcPts val="0"/>
              </a:spcBef>
              <a:buFont typeface="Arial"/>
              <a:buNone/>
              <a:defRPr sz="1000"/>
            </a:lvl3pPr>
            <a:lvl4pPr marL="1371600" indent="0" rtl="0">
              <a:spcBef>
                <a:spcPts val="0"/>
              </a:spcBef>
              <a:buFont typeface="Arial"/>
              <a:buNone/>
              <a:defRPr sz="900"/>
            </a:lvl4pPr>
            <a:lvl5pPr marL="1828800" indent="0" rtl="0">
              <a:spcBef>
                <a:spcPts val="0"/>
              </a:spcBef>
              <a:buFont typeface="Arial"/>
              <a:buNone/>
              <a:defRPr sz="900"/>
            </a:lvl5pPr>
            <a:lvl6pPr marL="2286000" indent="0" rtl="0">
              <a:spcBef>
                <a:spcPts val="0"/>
              </a:spcBef>
              <a:buFont typeface="Arial"/>
              <a:buNone/>
              <a:defRPr sz="900"/>
            </a:lvl6pPr>
            <a:lvl7pPr marL="2743200" indent="0" rtl="0">
              <a:spcBef>
                <a:spcPts val="0"/>
              </a:spcBef>
              <a:buFont typeface="Arial"/>
              <a:buNone/>
              <a:defRPr sz="900"/>
            </a:lvl7pPr>
            <a:lvl8pPr marL="3200400" indent="0" rtl="0">
              <a:spcBef>
                <a:spcPts val="0"/>
              </a:spcBef>
              <a:buFont typeface="Arial"/>
              <a:buNone/>
              <a:defRPr sz="900"/>
            </a:lvl8pPr>
            <a:lvl9pPr marL="3657600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9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400"/>
            </a:lvl1pPr>
            <a:lvl2pPr marL="457200" indent="0" rtl="0">
              <a:spcBef>
                <a:spcPts val="0"/>
              </a:spcBef>
              <a:buFont typeface="Arial"/>
              <a:buNone/>
              <a:defRPr sz="1200"/>
            </a:lvl2pPr>
            <a:lvl3pPr marL="914400" indent="0" rtl="0">
              <a:spcBef>
                <a:spcPts val="0"/>
              </a:spcBef>
              <a:buFont typeface="Arial"/>
              <a:buNone/>
              <a:defRPr sz="1000"/>
            </a:lvl3pPr>
            <a:lvl4pPr marL="1371600" indent="0" rtl="0">
              <a:spcBef>
                <a:spcPts val="0"/>
              </a:spcBef>
              <a:buFont typeface="Arial"/>
              <a:buNone/>
              <a:defRPr sz="900"/>
            </a:lvl4pPr>
            <a:lvl5pPr marL="1828800" indent="0" rtl="0">
              <a:spcBef>
                <a:spcPts val="0"/>
              </a:spcBef>
              <a:buFont typeface="Arial"/>
              <a:buNone/>
              <a:defRPr sz="900"/>
            </a:lvl5pPr>
            <a:lvl6pPr marL="2286000" indent="0" rtl="0">
              <a:spcBef>
                <a:spcPts val="0"/>
              </a:spcBef>
              <a:buFont typeface="Arial"/>
              <a:buNone/>
              <a:defRPr sz="900"/>
            </a:lvl6pPr>
            <a:lvl7pPr marL="2743200" indent="0" rtl="0">
              <a:spcBef>
                <a:spcPts val="0"/>
              </a:spcBef>
              <a:buFont typeface="Arial"/>
              <a:buNone/>
              <a:defRPr sz="900"/>
            </a:lvl7pPr>
            <a:lvl8pPr marL="3200400" indent="0" rtl="0">
              <a:spcBef>
                <a:spcPts val="0"/>
              </a:spcBef>
              <a:buFont typeface="Arial"/>
              <a:buNone/>
              <a:defRPr sz="900"/>
            </a:lvl8pPr>
            <a:lvl9pPr marL="3657600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400" b="1"/>
            </a:lvl1pPr>
            <a:lvl2pPr marL="457200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400" b="1"/>
            </a:lvl1pPr>
            <a:lvl2pPr marL="457200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000"/>
            </a:lvl1pPr>
            <a:lvl2pPr marL="457200" indent="0" rtl="0">
              <a:spcBef>
                <a:spcPts val="0"/>
              </a:spcBef>
              <a:buFont typeface="Arial"/>
              <a:buNone/>
              <a:defRPr sz="1800"/>
            </a:lvl2pPr>
            <a:lvl3pPr marL="914400" indent="0" rtl="0">
              <a:spcBef>
                <a:spcPts val="0"/>
              </a:spcBef>
              <a:buFont typeface="Arial"/>
              <a:buNone/>
              <a:defRPr sz="1600"/>
            </a:lvl3pPr>
            <a:lvl4pPr marL="1371600" indent="0" rtl="0">
              <a:spcBef>
                <a:spcPts val="0"/>
              </a:spcBef>
              <a:buFont typeface="Arial"/>
              <a:buNone/>
              <a:defRPr sz="1400"/>
            </a:lvl4pPr>
            <a:lvl5pPr marL="1828800" indent="0" rtl="0">
              <a:spcBef>
                <a:spcPts val="0"/>
              </a:spcBef>
              <a:buFont typeface="Arial"/>
              <a:buNone/>
              <a:defRPr sz="1400"/>
            </a:lvl5pPr>
            <a:lvl6pPr marL="2286000" indent="0" rtl="0">
              <a:spcBef>
                <a:spcPts val="0"/>
              </a:spcBef>
              <a:buFont typeface="Arial"/>
              <a:buNone/>
              <a:defRPr sz="1400"/>
            </a:lvl6pPr>
            <a:lvl7pPr marL="2743200" indent="0" rtl="0">
              <a:spcBef>
                <a:spcPts val="0"/>
              </a:spcBef>
              <a:buFont typeface="Arial"/>
              <a:buNone/>
              <a:defRPr sz="1400"/>
            </a:lvl7pPr>
            <a:lvl8pPr marL="3200400" indent="0" rtl="0">
              <a:spcBef>
                <a:spcPts val="0"/>
              </a:spcBef>
              <a:buFont typeface="Arial"/>
              <a:buNone/>
              <a:defRPr sz="1400"/>
            </a:lvl8pPr>
            <a:lvl9pPr marL="3657600" indent="0" rtl="0">
              <a:spcBef>
                <a:spcPts val="0"/>
              </a:spcBef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20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indent="-65405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5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indent="-515937" algn="l" rtl="0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3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indent="-365125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indent="-4746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indent="-484188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5791200" y="2189975"/>
            <a:ext cx="21335999" cy="1077899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</a:t>
            </a:r>
            <a:r>
              <a:rPr lang="en-US" sz="7200" b="1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567486" y="2743200"/>
            <a:ext cx="19797712" cy="2452687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4800" b="1" i="0" u="none" strike="noStrike" cap="none" baseline="0" dirty="0" err="1">
                <a:latin typeface="Arial"/>
                <a:ea typeface="Arial"/>
                <a:cs typeface="Arial"/>
                <a:sym typeface="Arial"/>
              </a:rPr>
              <a:t>RMCuff</a:t>
            </a:r>
            <a:endParaRPr lang="en-US" sz="4800" b="1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/>
              <a:t>David Baez,</a:t>
            </a:r>
            <a:r>
              <a:rPr lang="en-US" sz="35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 dirty="0"/>
              <a:t>Peter Dickson</a:t>
            </a:r>
            <a:r>
              <a:rPr lang="en-US" sz="35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err="1"/>
              <a:t>RMCuff</a:t>
            </a:r>
            <a:r>
              <a:rPr lang="en-US" sz="35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baseline="0" dirty="0" err="1"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baseline="0" dirty="0" err="1"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50137" y="42404587"/>
            <a:ext cx="30632400" cy="561899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93712" marR="0" lvl="0" indent="-4937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domain knowledge a</a:t>
            </a:r>
            <a:r>
              <a:rPr lang="en-US" sz="3000">
                <a:solidFill>
                  <a:schemeClr val="dk1"/>
                </a:solidFill>
              </a:rPr>
              <a:t>nd creative problem solution ideas 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supported by</a:t>
            </a:r>
            <a:r>
              <a:rPr lang="en-US" sz="3000">
                <a:solidFill>
                  <a:schemeClr val="dk1"/>
                </a:solidFill>
              </a:rPr>
              <a:t> Peter Dickson.</a:t>
            </a: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am thankful to the help that I received from my group member</a:t>
            </a:r>
            <a:r>
              <a:rPr lang="en-US" sz="3000">
                <a:solidFill>
                  <a:schemeClr val="dk1"/>
                </a:solidFill>
              </a:rPr>
              <a:t>, Marc Roger.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14400" y="5486400"/>
            <a:ext cx="31089600" cy="35225998"/>
          </a:xfrm>
          <a:prstGeom prst="rect">
            <a:avLst/>
          </a:prstGeom>
          <a:noFill/>
          <a:ln w="63500" cap="flat" cmpd="sng">
            <a:solidFill>
              <a:srgbClr val="6AA8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966975" y="5789600"/>
            <a:ext cx="3945599" cy="7317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21550" y="42144650"/>
            <a:ext cx="31089600" cy="1514400"/>
          </a:xfrm>
          <a:prstGeom prst="rect">
            <a:avLst/>
          </a:prstGeom>
          <a:noFill/>
          <a:ln w="63500" cap="flat" cmpd="sng">
            <a:solidFill>
              <a:srgbClr val="6AA8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2893837" y="41008512"/>
            <a:ext cx="4979999" cy="730199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5925800" y="446087"/>
            <a:ext cx="4724400" cy="1077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87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966975" y="13306550"/>
            <a:ext cx="4298100" cy="7317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489925" y="26303650"/>
            <a:ext cx="3945599" cy="7317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0381200" y="5789600"/>
            <a:ext cx="4298100" cy="7317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1074450" y="26303650"/>
            <a:ext cx="4298100" cy="7317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6211375" y="31227550"/>
            <a:ext cx="3945599" cy="7317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544800" y="35901512"/>
            <a:ext cx="3945599" cy="7317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416775" y="14335625"/>
            <a:ext cx="11276400" cy="1037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Mobile Applications for tracking blood pressure in older adults such as iHealth exist, but they fail to remain minimal and simple enough for the elderly to use easily. 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They lack functionality for the caregivers of a blood pressure patient to track results and set blood pressure schedules. </a:t>
            </a:r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-US" sz="3000"/>
              <a:t>iHealth keeps track of blood pressure, weight, calories consumed and burned, sleep, and so on. </a:t>
            </a:r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-US" sz="3000"/>
              <a:t>It provides diary and goal tracking features. </a:t>
            </a:r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-US" sz="3000"/>
              <a:t>Excess of functionality leads to use complexity and user interface complexity. 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3000"/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In the current non-software system, a primary caregiver takes the responsibility of tracking the blood pressure of a patient, usually a loved one, over the phone with a few occasional personal visits. 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Typically they would tell the patient to take their blood pressure at a certain time, and just have to take their word for it. 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The patient and caregiver largely communicate over the phone, and a patient is able to lie about reading outcomes, to longer support negative habits. 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It requires a lot of responsibility on the patient side and a lot of trust on the primary caregiver side.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416775" y="6818675"/>
            <a:ext cx="11276400" cy="619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Since the advent of wearable technology, health applications have become extremely popular and have flooded mobile device application stores.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Most of these health applications are geared around tracking fitness statistics such as distance traveled and calories burned for young adults.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The feature complexity and user interfaces of many of these applications are geared towards a younger audience who grew up with and are savvy of, technology.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They are also meant for self tracking, which isn’t very ideal for elderly individuals who lack the technological skills and self motivation, and require the help of a related primary caregiver to stay on top of things.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87725" y="6818675"/>
            <a:ext cx="18641149" cy="189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344925" y="27274200"/>
            <a:ext cx="8077800" cy="83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The system will allow Patients to automatically send their Primary Caregiver blood pressure reading data, via push notification, once a reading is performed.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The system will allow the Primary Caregiver to send their Patient a scheduled reading time and date via push notification. 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The system will allow Patients to be automatically notified, via push notification, when it is time for a scheduled reading.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The system will allow both the Patient and Primary Caregiver to track the Patient’s blood pressure readings and schedule.</a:t>
            </a:r>
          </a:p>
          <a:p>
            <a:pPr marL="457200" lvl="0" indent="-419100">
              <a:spcBef>
                <a:spcPts val="0"/>
              </a:spcBef>
              <a:buSzPct val="100000"/>
              <a:buChar char="●"/>
            </a:pPr>
            <a:r>
              <a:rPr lang="en-US" sz="3000"/>
              <a:t>The system will allow Primary Caregivers to send out patient blood pressure text reports to Secondary Caregivers, which may include other family members, physicians, etc.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9944950" y="27415600"/>
            <a:ext cx="7745399" cy="793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3000"/>
              <a:t>The system follows a MVC primary architecture and Client/Server secondary architecture. </a:t>
            </a:r>
            <a:r>
              <a:rPr lang="en-US" sz="3000">
                <a:solidFill>
                  <a:schemeClr val="dk1"/>
                </a:solidFill>
              </a:rPr>
              <a:t>The technologies used to implement the system are: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Android Framework: Used to implement the software solution in mobile application form. Making use of the Java programming language, XML, and Android SDK.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Pushbots and Google Cloud Messaging: Used to implement push notification sending/receiving and automatic device waking.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Server-side PHP API: Implements Pushbots API to create our own custom push notifications delivery system.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374300" y="36717125"/>
            <a:ext cx="23856599" cy="34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Elderly blood pressure patients face a problem, they lack a way to effectively leverage technology and the help of loved ones (caregivers) to stay on top of their blood pressure monitoring and reporting.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The current system health tracking software solutions are very popular at the moment, but they are riddled with over-functionality and complicated user interfaces which are very difficult for the elderly to use. Elderly blood pressure patients require a minimal product that is intuitive, and helps them easily track their blood pressure.</a:t>
            </a:r>
          </a:p>
          <a:p>
            <a:pPr marL="457200" lvl="0" indent="-419100">
              <a:spcBef>
                <a:spcPts val="0"/>
              </a:spcBef>
              <a:buSzPct val="100000"/>
              <a:buChar char="●"/>
            </a:pPr>
            <a:r>
              <a:rPr lang="en-US" sz="3000"/>
              <a:t>The proposed solution, with the use of a custom push notification API, allows the Primary Caregiver and Patient to work in a collaborative manner to track, schedule, and report Patient blood pressure readings. It makes use of a minimal interface to make the process simpler for the elderly.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4687" y="571375"/>
            <a:ext cx="3305174" cy="188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41175" y="644975"/>
            <a:ext cx="4298099" cy="1734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4400" y="1396175"/>
            <a:ext cx="2630400" cy="26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5562" y="1396175"/>
            <a:ext cx="1581150" cy="24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414475" y="2728925"/>
            <a:ext cx="3945600" cy="26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761625" y="3359937"/>
            <a:ext cx="4257198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93212" y="442787"/>
            <a:ext cx="28575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93275" y="2793137"/>
            <a:ext cx="18573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28850" y="25003100"/>
            <a:ext cx="39433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24500" y="25003100"/>
            <a:ext cx="3943348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25596200" y="32564350"/>
            <a:ext cx="5522100" cy="75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Automated system tests were conducted through an android emulator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-US" sz="3000"/>
              <a:t>These tests tested:</a:t>
            </a:r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-US" sz="3000"/>
              <a:t>The registration of a caregiver and patient</a:t>
            </a:r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-US" sz="3000"/>
              <a:t>The ability to schedule a reading</a:t>
            </a:r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-US" sz="3000"/>
              <a:t>The push bot service for sending the information between apps</a:t>
            </a:r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-US" sz="3000"/>
              <a:t>Text Reports for secondary caregivers</a:t>
            </a:r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-US" sz="3000"/>
              <a:t>User Interface</a:t>
            </a:r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-US" sz="3000"/>
              <a:t>Phone call shortcut functionality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7901050" y="26303653"/>
            <a:ext cx="3482154" cy="6190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25596200" y="24705725"/>
            <a:ext cx="5919000" cy="55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Server-side PHP Push Notification API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Local Push Notification sending, handling, and automated waking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Application User Interface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Text Notification reports for secondary caregivers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User registration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3000">
                <a:solidFill>
                  <a:schemeClr val="dk1"/>
                </a:solidFill>
              </a:rPr>
              <a:t>Caregiver Schedule setting functionality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6067775" y="23142400"/>
            <a:ext cx="3945599" cy="1291799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>
                <a:solidFill>
                  <a:schemeClr val="lt1"/>
                </a:solidFill>
              </a:rPr>
              <a:t>Major Contributions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8446950" y="25003100"/>
            <a:ext cx="3945599" cy="731700"/>
          </a:xfrm>
          <a:prstGeom prst="rect">
            <a:avLst/>
          </a:prstGeom>
          <a:solidFill>
            <a:srgbClr val="6AA84F"/>
          </a:solidFill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>
                <a:solidFill>
                  <a:schemeClr val="lt1"/>
                </a:solidFill>
              </a:rPr>
              <a:t>Screenshots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9556062" y="28309737"/>
            <a:ext cx="3482154" cy="619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1748612" y="30023175"/>
            <a:ext cx="3482154" cy="6190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Macintosh PowerPoint</Application>
  <PresentationFormat>Custom</PresentationFormat>
  <Paragraphs>59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Diseño predeterminado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</cp:lastModifiedBy>
  <cp:revision>1</cp:revision>
  <dcterms:modified xsi:type="dcterms:W3CDTF">2015-12-10T04:36:46Z</dcterms:modified>
</cp:coreProperties>
</file>