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7" d="100"/>
          <a:sy n="37" d="100"/>
        </p:scale>
        <p:origin x="-472" y="-8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0269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7" cy="36262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7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7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9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000"/>
            </a:lvl1pPr>
            <a:lvl2pPr marL="457200" indent="0" rtl="0">
              <a:spcBef>
                <a:spcPts val="0"/>
              </a:spcBef>
              <a:buFont typeface="Arial"/>
              <a:buNone/>
              <a:defRPr sz="1800"/>
            </a:lvl2pPr>
            <a:lvl3pPr marL="914400" indent="0" rtl="0">
              <a:spcBef>
                <a:spcPts val="0"/>
              </a:spcBef>
              <a:buFont typeface="Arial"/>
              <a:buNone/>
              <a:defRPr sz="1600"/>
            </a:lvl3pPr>
            <a:lvl4pPr marL="1371600" indent="0" rtl="0">
              <a:spcBef>
                <a:spcPts val="0"/>
              </a:spcBef>
              <a:buFont typeface="Arial"/>
              <a:buNone/>
              <a:defRPr sz="1400"/>
            </a:lvl4pPr>
            <a:lvl5pPr marL="1828800" indent="0" rtl="0">
              <a:spcBef>
                <a:spcPts val="0"/>
              </a:spcBef>
              <a:buFont typeface="Arial"/>
              <a:buNone/>
              <a:defRPr sz="1400"/>
            </a:lvl5pPr>
            <a:lvl6pPr marL="2286000" indent="0" rtl="0">
              <a:spcBef>
                <a:spcPts val="0"/>
              </a:spcBef>
              <a:buFont typeface="Arial"/>
              <a:buNone/>
              <a:defRPr sz="1400"/>
            </a:lvl6pPr>
            <a:lvl7pPr marL="2743200" indent="0" rtl="0">
              <a:spcBef>
                <a:spcPts val="0"/>
              </a:spcBef>
              <a:buFont typeface="Arial"/>
              <a:buNone/>
              <a:defRPr sz="1400"/>
            </a:lvl7pPr>
            <a:lvl8pPr marL="3200400" indent="0" rtl="0">
              <a:spcBef>
                <a:spcPts val="0"/>
              </a:spcBef>
              <a:buFont typeface="Arial"/>
              <a:buNone/>
              <a:defRPr sz="1400"/>
            </a:lvl8pPr>
            <a:lvl9pPr marL="3657600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791200" y="2189975"/>
            <a:ext cx="21335999" cy="1077899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</a:t>
            </a:r>
            <a:r>
              <a:rPr lang="en-US" sz="72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567486" y="2743200"/>
            <a:ext cx="19797712" cy="2452687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RMCuff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Marc-Antoine Roger,</a:t>
            </a:r>
            <a:r>
              <a:rPr lang="en-US" sz="3500" b="0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>
                <a:solidFill>
                  <a:srgbClr val="3333CC"/>
                </a:solidFill>
              </a:rPr>
              <a:t>Peter Dickson</a:t>
            </a:r>
            <a:r>
              <a:rPr lang="en-US" sz="3500" b="0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RMCuff</a:t>
            </a:r>
            <a:r>
              <a:rPr lang="en-US" sz="3500" b="0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50137" y="42404587"/>
            <a:ext cx="30632400" cy="561899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domain knowledge a</a:t>
            </a:r>
            <a:r>
              <a:rPr lang="en-US" sz="3000">
                <a:solidFill>
                  <a:schemeClr val="dk1"/>
                </a:solidFill>
              </a:rPr>
              <a:t>nd creative problem solution ideas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by</a:t>
            </a:r>
            <a:r>
              <a:rPr lang="en-US" sz="3000">
                <a:solidFill>
                  <a:schemeClr val="dk1"/>
                </a:solidFill>
              </a:rPr>
              <a:t> Peter Dickson.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am thankful to the help that I received from my group member</a:t>
            </a:r>
            <a:r>
              <a:rPr lang="en-US" sz="3000">
                <a:solidFill>
                  <a:schemeClr val="dk1"/>
                </a:solidFill>
              </a:rPr>
              <a:t>, Marc Roger.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14400" y="5486400"/>
            <a:ext cx="31089600" cy="35164798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66975" y="5789600"/>
            <a:ext cx="3945599" cy="731700"/>
          </a:xfrm>
          <a:prstGeom prst="rect">
            <a:avLst/>
          </a:prstGeom>
          <a:solidFill>
            <a:srgbClr val="0033CC"/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21550" y="42144650"/>
            <a:ext cx="31089600" cy="15144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893837" y="41008512"/>
            <a:ext cx="4979999" cy="730199"/>
          </a:xfrm>
          <a:prstGeom prst="rect">
            <a:avLst/>
          </a:prstGeom>
          <a:solidFill>
            <a:srgbClr val="0033CC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925800" y="446087"/>
            <a:ext cx="4724400" cy="1077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87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966975" y="13306550"/>
            <a:ext cx="4298100" cy="731700"/>
          </a:xfrm>
          <a:prstGeom prst="rect">
            <a:avLst/>
          </a:prstGeom>
          <a:solidFill>
            <a:srgbClr val="0033CC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680150" y="26245150"/>
            <a:ext cx="3945599" cy="731700"/>
          </a:xfrm>
          <a:prstGeom prst="rect">
            <a:avLst/>
          </a:prstGeom>
          <a:solidFill>
            <a:srgbClr val="0033CC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0381200" y="5789600"/>
            <a:ext cx="4298100" cy="731700"/>
          </a:xfrm>
          <a:prstGeom prst="rect">
            <a:avLst/>
          </a:prstGeom>
          <a:solidFill>
            <a:srgbClr val="0033CC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668600" y="26245137"/>
            <a:ext cx="4298100" cy="731700"/>
          </a:xfrm>
          <a:prstGeom prst="rect">
            <a:avLst/>
          </a:prstGeom>
          <a:solidFill>
            <a:srgbClr val="0033CC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87725" y="6818675"/>
            <a:ext cx="18641149" cy="189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9000825" y="26245137"/>
            <a:ext cx="3945599" cy="731700"/>
          </a:xfrm>
          <a:prstGeom prst="rect">
            <a:avLst/>
          </a:prstGeom>
          <a:solidFill>
            <a:srgbClr val="0033CC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5867675" y="22137387"/>
            <a:ext cx="3945599" cy="731700"/>
          </a:xfrm>
          <a:prstGeom prst="rect">
            <a:avLst/>
          </a:prstGeom>
          <a:solidFill>
            <a:srgbClr val="0033CC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680150" y="36137825"/>
            <a:ext cx="3945599" cy="731700"/>
          </a:xfrm>
          <a:prstGeom prst="rect">
            <a:avLst/>
          </a:prstGeom>
          <a:solidFill>
            <a:srgbClr val="0033CC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416775" y="14335625"/>
            <a:ext cx="11276400" cy="1037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Mobile Applications for tracking blood pressure in older adults such as iHealth exist, but they fail to remain minimal and simple enough for the elderly to use easily 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They lack functionality for the caregivers of a blood pressure patient to track results and set blood pressure schedules 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iHealth keeps track of blood pressure, weight, calories consumed and burned, sleep, and so on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It provides diary and goal tracking features 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Excess of functionality leads to use complexity and user interface complexity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/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In the current non-software system, a primary caregiver takes the responsibility of tracking the blood pressure of a patient, usually a loved one, over the phone with a few occasional personal visits 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Typically they would tell the patient to take their blood pressure at a certain time, and just have to take their word for it 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patient and caregiver largely communicate over the phone, and a patient is able to lie about reading outcomes, to longer support negative habits 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It requires a lot of responsibility on the patient side and a lot of trust on the primary caregiver side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416775" y="6818675"/>
            <a:ext cx="11276400" cy="619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Since the advent of wearable technology, health applications have become extremely popular and have flooded mobile device application stores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Most of these health applications are geared around tracking fitness statistics such as distance traveled and calories burned for young adults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The feature complexity and user interfaces of many of these applications are geared towards a younger audience who grew up with and are savvy of, technology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They are also meant for self tracking, which isn’t very ideal for elderly individuals who lack the technological skills and self motivation, and require the help of a related primary caregiver to stay on top of things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344925" y="27415600"/>
            <a:ext cx="8077800" cy="79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system will allow Patients to communicate with a custom blood pressure cuff via Bluetooth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system will remember the bluetooth device to allow easier connections after first use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Once a bluetooth reading has been successfully performed, the reading will be pushed automatically to the caregivers app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system will allow the Primary Caregiver to send their Patient a scheduled reading time and date via push notification which will automatically notify the patient at the right time </a:t>
            </a:r>
          </a:p>
          <a:p>
            <a:pPr marL="457200" lvl="0" indent="-419100">
              <a:spcBef>
                <a:spcPts val="0"/>
              </a:spcBef>
              <a:buSzPct val="100000"/>
              <a:buChar char="●"/>
            </a:pPr>
            <a:r>
              <a:rPr lang="en-US" sz="3000"/>
              <a:t>The system will allow both the Patient and Primary Caregiver to track the Patient’s blood pressure readings and schedule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944950" y="27415600"/>
            <a:ext cx="7745399" cy="945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Implementation of the bluetooth functionality of the MVC is as follows: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An arduino was used as a bluetooth device to simulate readings from an actual device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app connects to the arduino by searching nearby devices for a predefined device name that is unique only to RMCuff devices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Once connected the app stores the unique device address for future connections to skip future  searching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When the user selects “Take Reading”, a message is sent to the arduino with the command to generate a random reading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reading is passed back to the app and displayed to the patient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389100" y="37202462"/>
            <a:ext cx="30154500" cy="34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Elderly blood pressure patients face a problem, they lack a way to effectively leverage technology and the help of loved ones (caregivers) to stay on top of their blood pressure monitoring and reporting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current system health tracking software solutions are very popular at the moment, but they are riddled with over-functionality and complicated user interfaces which are very difficult for the elderly to use. Elderly blood pressure patients require a minimal product that is intuitive, and helps them easily track their blood pressure</a:t>
            </a:r>
          </a:p>
          <a:p>
            <a:pPr marL="457200" lvl="0" indent="-419100">
              <a:spcBef>
                <a:spcPts val="0"/>
              </a:spcBef>
              <a:buSzPct val="100000"/>
              <a:buChar char="●"/>
            </a:pPr>
            <a:r>
              <a:rPr lang="en-US" sz="3000"/>
              <a:t>The proposed solution allows the Primary Caregiver and Patient to work in a collaborative manner to track, schedule, and report Patient blood pressure readings. It makes use of a minimal interface to make the process simpler for the elderly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4687" y="571375"/>
            <a:ext cx="3305174" cy="188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41175" y="644975"/>
            <a:ext cx="4298099" cy="173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4400" y="1396175"/>
            <a:ext cx="2630400" cy="26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5562" y="1396175"/>
            <a:ext cx="1581150" cy="24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414475" y="2728925"/>
            <a:ext cx="3945600" cy="26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61625" y="3359937"/>
            <a:ext cx="4257198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93212" y="442787"/>
            <a:ext cx="28575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93275" y="2793137"/>
            <a:ext cx="18573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49875" y="24742925"/>
            <a:ext cx="3943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73825" y="24534325"/>
            <a:ext cx="394334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8212575" y="27415600"/>
            <a:ext cx="5522100" cy="79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Testing of the bluetooth arduino code was done through an arduino simulator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Serial input of bluetooth commands were stubbed 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Serial output of blood pressure readings were verified against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Testing of the bluetooth app code was a mix of android test scripts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Scripts simulated install and user interaction with the installed APK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And with automated testing on an emulator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4200825" y="30469900"/>
            <a:ext cx="3482154" cy="619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149175" y="23574250"/>
            <a:ext cx="3482154" cy="619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4200837" y="23574253"/>
            <a:ext cx="3482154" cy="619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149125" y="30469900"/>
            <a:ext cx="3482154" cy="619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</cp:lastModifiedBy>
  <cp:revision>1</cp:revision>
  <dcterms:modified xsi:type="dcterms:W3CDTF">2015-12-10T04:37:10Z</dcterms:modified>
</cp:coreProperties>
</file>