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ansNarrow-regular.fntdata"/><Relationship Id="rId14" Type="http://schemas.openxmlformats.org/officeDocument/2006/relationships/slide" Target="slides/slide10.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cxnSp>
        <p:nvCxnSpPr>
          <p:cNvPr id="9" name="Shape 9"/>
          <p:cNvCxnSpPr/>
          <p:nvPr/>
        </p:nvCxnSpPr>
        <p:spPr>
          <a:xfrm>
            <a:off x="7007735" y="3176887"/>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0" name="Shape 10"/>
          <p:cNvCxnSpPr/>
          <p:nvPr/>
        </p:nvCxnSpPr>
        <p:spPr>
          <a:xfrm>
            <a:off x="1575034" y="3158251"/>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1" name="Shape 11"/>
          <p:cNvGrpSpPr/>
          <p:nvPr/>
        </p:nvGrpSpPr>
        <p:grpSpPr>
          <a:xfrm>
            <a:off x="1004143" y="1022025"/>
            <a:ext cx="7136667" cy="152400"/>
            <a:chOff x="1346428" y="1011300"/>
            <a:chExt cx="6452100" cy="152400"/>
          </a:xfrm>
        </p:grpSpPr>
        <p:cxnSp>
          <p:nvCxnSpPr>
            <p:cNvPr id="12" name="Shape 12"/>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3" name="Shape 13"/>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4" name="Shape 14"/>
          <p:cNvGrpSpPr/>
          <p:nvPr/>
        </p:nvGrpSpPr>
        <p:grpSpPr>
          <a:xfrm>
            <a:off x="1004150" y="3969100"/>
            <a:ext cx="7136667" cy="152400"/>
            <a:chOff x="1346435" y="3969087"/>
            <a:chExt cx="6452100" cy="152400"/>
          </a:xfrm>
        </p:grpSpPr>
        <p:cxnSp>
          <p:nvCxnSpPr>
            <p:cNvPr id="15" name="Shape 15"/>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6" name="Shape 16"/>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7" name="Shape 17"/>
          <p:cNvSpPr txBox="1"/>
          <p:nvPr>
            <p:ph type="ctrTitle"/>
          </p:nvPr>
        </p:nvSpPr>
        <p:spPr>
          <a:xfrm>
            <a:off x="1004150" y="1751764"/>
            <a:ext cx="7136700" cy="1022399"/>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18" name="Shape 18"/>
          <p:cNvSpPr txBox="1"/>
          <p:nvPr>
            <p:ph idx="1" type="subTitle"/>
          </p:nvPr>
        </p:nvSpPr>
        <p:spPr>
          <a:xfrm>
            <a:off x="2137225" y="2850039"/>
            <a:ext cx="48704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4" name="Shape 54"/>
        <p:cNvGrpSpPr/>
        <p:nvPr/>
      </p:nvGrpSpPr>
      <p:grpSpPr>
        <a:xfrm>
          <a:off x="0" y="0"/>
          <a:ext cx="0" cy="0"/>
          <a:chOff x="0" y="0"/>
          <a:chExt cx="0" cy="0"/>
        </a:xfrm>
      </p:grpSpPr>
      <p:sp>
        <p:nvSpPr>
          <p:cNvPr id="55" name="Shape 55"/>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56" name="Shape 56"/>
          <p:cNvSpPr txBox="1"/>
          <p:nvPr>
            <p:ph type="title"/>
          </p:nvPr>
        </p:nvSpPr>
        <p:spPr>
          <a:xfrm>
            <a:off x="311700" y="1304850"/>
            <a:ext cx="8520599" cy="1538399"/>
          </a:xfrm>
          <a:prstGeom prst="rect">
            <a:avLst/>
          </a:prstGeom>
        </p:spPr>
        <p:txBody>
          <a:bodyPr anchorCtr="0" anchor="ctr" bIns="91425" lIns="91425" rIns="91425" tIns="91425"/>
          <a:lstStyle>
            <a:lvl1pPr algn="ctr">
              <a:spcBef>
                <a:spcPts val="0"/>
              </a:spcBef>
              <a:buClr>
                <a:schemeClr val="accent3"/>
              </a:buClr>
              <a:buSzPct val="100000"/>
              <a:defRPr sz="13000">
                <a:solidFill>
                  <a:schemeClr val="accent3"/>
                </a:solidFill>
              </a:defRPr>
            </a:lvl1pPr>
            <a:lvl2pPr algn="ctr">
              <a:spcBef>
                <a:spcPts val="0"/>
              </a:spcBef>
              <a:buClr>
                <a:schemeClr val="accent3"/>
              </a:buClr>
              <a:buSzPct val="100000"/>
              <a:defRPr sz="13000">
                <a:solidFill>
                  <a:schemeClr val="accent3"/>
                </a:solidFill>
              </a:defRPr>
            </a:lvl2pPr>
            <a:lvl3pPr algn="ctr">
              <a:spcBef>
                <a:spcPts val="0"/>
              </a:spcBef>
              <a:buClr>
                <a:schemeClr val="accent3"/>
              </a:buClr>
              <a:buSzPct val="100000"/>
              <a:defRPr sz="13000">
                <a:solidFill>
                  <a:schemeClr val="accent3"/>
                </a:solidFill>
              </a:defRPr>
            </a:lvl3pPr>
            <a:lvl4pPr algn="ctr">
              <a:spcBef>
                <a:spcPts val="0"/>
              </a:spcBef>
              <a:buClr>
                <a:schemeClr val="accent3"/>
              </a:buClr>
              <a:buSzPct val="100000"/>
              <a:defRPr sz="13000">
                <a:solidFill>
                  <a:schemeClr val="accent3"/>
                </a:solidFill>
              </a:defRPr>
            </a:lvl4pPr>
            <a:lvl5pPr algn="ctr">
              <a:spcBef>
                <a:spcPts val="0"/>
              </a:spcBef>
              <a:buClr>
                <a:schemeClr val="accent3"/>
              </a:buClr>
              <a:buSzPct val="100000"/>
              <a:defRPr sz="13000">
                <a:solidFill>
                  <a:schemeClr val="accent3"/>
                </a:solidFill>
              </a:defRPr>
            </a:lvl5pPr>
            <a:lvl6pPr algn="ctr">
              <a:spcBef>
                <a:spcPts val="0"/>
              </a:spcBef>
              <a:buClr>
                <a:schemeClr val="accent3"/>
              </a:buClr>
              <a:buSzPct val="100000"/>
              <a:defRPr sz="13000">
                <a:solidFill>
                  <a:schemeClr val="accent3"/>
                </a:solidFill>
              </a:defRPr>
            </a:lvl6pPr>
            <a:lvl7pPr algn="ctr">
              <a:spcBef>
                <a:spcPts val="0"/>
              </a:spcBef>
              <a:buClr>
                <a:schemeClr val="accent3"/>
              </a:buClr>
              <a:buSzPct val="100000"/>
              <a:defRPr sz="13000">
                <a:solidFill>
                  <a:schemeClr val="accent3"/>
                </a:solidFill>
              </a:defRPr>
            </a:lvl7pPr>
            <a:lvl8pPr algn="ctr">
              <a:spcBef>
                <a:spcPts val="0"/>
              </a:spcBef>
              <a:buClr>
                <a:schemeClr val="accent3"/>
              </a:buClr>
              <a:buSzPct val="100000"/>
              <a:defRPr sz="13000">
                <a:solidFill>
                  <a:schemeClr val="accent3"/>
                </a:solidFill>
              </a:defRPr>
            </a:lvl8pPr>
            <a:lvl9pPr algn="ctr">
              <a:spcBef>
                <a:spcPts val="0"/>
              </a:spcBef>
              <a:buClr>
                <a:schemeClr val="accent3"/>
              </a:buClr>
              <a:buSzPct val="100000"/>
              <a:defRPr sz="13000">
                <a:solidFill>
                  <a:schemeClr val="accent3"/>
                </a:solidFill>
              </a:defRPr>
            </a:lvl9pPr>
          </a:lstStyle>
          <a:p/>
        </p:txBody>
      </p:sp>
      <p:sp>
        <p:nvSpPr>
          <p:cNvPr id="57" name="Shape 57"/>
          <p:cNvSpPr txBox="1"/>
          <p:nvPr>
            <p:ph idx="1" type="body"/>
          </p:nvPr>
        </p:nvSpPr>
        <p:spPr>
          <a:xfrm>
            <a:off x="311700" y="29956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20" name="Shape 20"/>
        <p:cNvGrpSpPr/>
        <p:nvPr/>
      </p:nvGrpSpPr>
      <p:grpSpPr>
        <a:xfrm>
          <a:off x="0" y="0"/>
          <a:ext cx="0" cy="0"/>
          <a:chOff x="0" y="0"/>
          <a:chExt cx="0" cy="0"/>
        </a:xfrm>
      </p:grpSpPr>
      <p:sp>
        <p:nvSpPr>
          <p:cNvPr id="21" name="Shape 21"/>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22" name="Shape 22"/>
          <p:cNvSpPr txBox="1"/>
          <p:nvPr>
            <p:ph type="title"/>
          </p:nvPr>
        </p:nvSpPr>
        <p:spPr>
          <a:xfrm>
            <a:off x="311700" y="814800"/>
            <a:ext cx="8571300" cy="942000"/>
          </a:xfrm>
          <a:prstGeom prst="rect">
            <a:avLst/>
          </a:prstGeom>
        </p:spPr>
        <p:txBody>
          <a:bodyPr anchorCtr="0" anchor="ctr"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4" name="Shape 24"/>
        <p:cNvGrpSpPr/>
        <p:nvPr/>
      </p:nvGrpSpPr>
      <p:grpSpPr>
        <a:xfrm>
          <a:off x="0" y="0"/>
          <a:ext cx="0" cy="0"/>
          <a:chOff x="0" y="0"/>
          <a:chExt cx="0" cy="0"/>
        </a:xfrm>
      </p:grpSpPr>
      <p:sp>
        <p:nvSpPr>
          <p:cNvPr id="25" name="Shape 25"/>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26" name="Shape 26"/>
          <p:cNvSpPr txBox="1"/>
          <p:nvPr>
            <p:ph type="title"/>
          </p:nvPr>
        </p:nvSpPr>
        <p:spPr>
          <a:xfrm>
            <a:off x="311700" y="445025"/>
            <a:ext cx="8520599" cy="7073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311700" y="1266325"/>
            <a:ext cx="8520599" cy="3302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7073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 type="body"/>
          </p:nvPr>
        </p:nvSpPr>
        <p:spPr>
          <a:xfrm>
            <a:off x="311700" y="1266175"/>
            <a:ext cx="3999899" cy="33027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2" name="Shape 32"/>
          <p:cNvSpPr txBox="1"/>
          <p:nvPr>
            <p:ph idx="2" type="body"/>
          </p:nvPr>
        </p:nvSpPr>
        <p:spPr>
          <a:xfrm>
            <a:off x="4832400" y="1266175"/>
            <a:ext cx="3999899" cy="33027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311700" y="445025"/>
            <a:ext cx="8520599" cy="7073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 name="Shape 3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9" name="Shape 3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490250" y="526350"/>
            <a:ext cx="5613599" cy="4090800"/>
          </a:xfrm>
          <a:prstGeom prst="rect">
            <a:avLst/>
          </a:prstGeom>
        </p:spPr>
        <p:txBody>
          <a:bodyPr anchorCtr="0" anchor="ctr" bIns="91425" lIns="91425" rIns="91425" tIns="91425"/>
          <a:lstStyle>
            <a:lvl1pPr>
              <a:spcBef>
                <a:spcPts val="0"/>
              </a:spcBef>
              <a:buClr>
                <a:schemeClr val="dk2"/>
              </a:buClr>
              <a:buSzPct val="100000"/>
              <a:defRPr b="0" sz="5400">
                <a:solidFill>
                  <a:schemeClr val="dk2"/>
                </a:solidFill>
              </a:defRPr>
            </a:lvl1pPr>
            <a:lvl2pPr>
              <a:spcBef>
                <a:spcPts val="0"/>
              </a:spcBef>
              <a:buClr>
                <a:schemeClr val="dk2"/>
              </a:buClr>
              <a:buSzPct val="100000"/>
              <a:defRPr b="0" sz="5400">
                <a:solidFill>
                  <a:schemeClr val="dk2"/>
                </a:solidFill>
              </a:defRPr>
            </a:lvl2pPr>
            <a:lvl3pPr>
              <a:spcBef>
                <a:spcPts val="0"/>
              </a:spcBef>
              <a:buClr>
                <a:schemeClr val="dk2"/>
              </a:buClr>
              <a:buSzPct val="100000"/>
              <a:defRPr b="0" sz="5400">
                <a:solidFill>
                  <a:schemeClr val="dk2"/>
                </a:solidFill>
              </a:defRPr>
            </a:lvl3pPr>
            <a:lvl4pPr>
              <a:spcBef>
                <a:spcPts val="0"/>
              </a:spcBef>
              <a:buClr>
                <a:schemeClr val="dk2"/>
              </a:buClr>
              <a:buSzPct val="100000"/>
              <a:defRPr b="0" sz="5400">
                <a:solidFill>
                  <a:schemeClr val="dk2"/>
                </a:solidFill>
              </a:defRPr>
            </a:lvl4pPr>
            <a:lvl5pPr>
              <a:spcBef>
                <a:spcPts val="0"/>
              </a:spcBef>
              <a:buClr>
                <a:schemeClr val="dk2"/>
              </a:buClr>
              <a:buSzPct val="100000"/>
              <a:defRPr b="0" sz="5400">
                <a:solidFill>
                  <a:schemeClr val="dk2"/>
                </a:solidFill>
              </a:defRPr>
            </a:lvl5pPr>
            <a:lvl6pPr>
              <a:spcBef>
                <a:spcPts val="0"/>
              </a:spcBef>
              <a:buClr>
                <a:schemeClr val="dk2"/>
              </a:buClr>
              <a:buSzPct val="100000"/>
              <a:defRPr b="0" sz="5400">
                <a:solidFill>
                  <a:schemeClr val="dk2"/>
                </a:solidFill>
              </a:defRPr>
            </a:lvl6pPr>
            <a:lvl7pPr>
              <a:spcBef>
                <a:spcPts val="0"/>
              </a:spcBef>
              <a:buClr>
                <a:schemeClr val="dk2"/>
              </a:buClr>
              <a:buSzPct val="100000"/>
              <a:defRPr b="0" sz="5400">
                <a:solidFill>
                  <a:schemeClr val="dk2"/>
                </a:solidFill>
              </a:defRPr>
            </a:lvl7pPr>
            <a:lvl8pPr>
              <a:spcBef>
                <a:spcPts val="0"/>
              </a:spcBef>
              <a:buClr>
                <a:schemeClr val="dk2"/>
              </a:buClr>
              <a:buSzPct val="100000"/>
              <a:defRPr b="0" sz="5400">
                <a:solidFill>
                  <a:schemeClr val="dk2"/>
                </a:solidFill>
              </a:defRPr>
            </a:lvl8pPr>
            <a:lvl9pPr>
              <a:spcBef>
                <a:spcPts val="0"/>
              </a:spcBef>
              <a:buClr>
                <a:schemeClr val="dk2"/>
              </a:buClr>
              <a:buSzPct val="100000"/>
              <a:defRPr b="0" sz="5400">
                <a:solidFill>
                  <a:schemeClr val="dk2"/>
                </a:solidFill>
              </a:defRPr>
            </a:lvl9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4" name="Shape 44"/>
        <p:cNvGrpSpPr/>
        <p:nvPr/>
      </p:nvGrpSpPr>
      <p:grpSpPr>
        <a:xfrm>
          <a:off x="0" y="0"/>
          <a:ext cx="0" cy="0"/>
          <a:chOff x="0" y="0"/>
          <a:chExt cx="0" cy="0"/>
        </a:xfrm>
      </p:grpSpPr>
      <p:sp>
        <p:nvSpPr>
          <p:cNvPr id="45" name="Shape 45"/>
          <p:cNvSpPr/>
          <p:nvPr/>
        </p:nvSpPr>
        <p:spPr>
          <a:xfrm>
            <a:off x="4572000" y="0"/>
            <a:ext cx="4572000" cy="5143499"/>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cxnSp>
        <p:nvCxnSpPr>
          <p:cNvPr id="46" name="Shape 46"/>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7" name="Shape 47"/>
          <p:cNvSpPr txBox="1"/>
          <p:nvPr>
            <p:ph type="title"/>
          </p:nvPr>
        </p:nvSpPr>
        <p:spPr>
          <a:xfrm>
            <a:off x="265500" y="1039675"/>
            <a:ext cx="4045199" cy="16758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8" name="Shape 48"/>
          <p:cNvSpPr txBox="1"/>
          <p:nvPr>
            <p:ph idx="1" type="subTitle"/>
          </p:nvPr>
        </p:nvSpPr>
        <p:spPr>
          <a:xfrm>
            <a:off x="265500" y="27268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311700" y="42307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3" name="Shape 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707399"/>
          </a:xfrm>
          <a:prstGeom prst="rect">
            <a:avLst/>
          </a:prstGeom>
          <a:noFill/>
          <a:ln>
            <a:noFill/>
          </a:ln>
        </p:spPr>
        <p:txBody>
          <a:bodyPr anchorCtr="0" anchor="t" bIns="91425" lIns="91425" rIns="91425" tIns="91425"/>
          <a:lstStyle>
            <a:lvl1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6" name="Shape 6"/>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1004150" y="1446964"/>
            <a:ext cx="7136700" cy="1022399"/>
          </a:xfrm>
          <a:prstGeom prst="rect">
            <a:avLst/>
          </a:prstGeom>
        </p:spPr>
        <p:txBody>
          <a:bodyPr anchorCtr="0" anchor="b" bIns="91425" lIns="91425" rIns="91425" tIns="91425">
            <a:noAutofit/>
          </a:bodyPr>
          <a:lstStyle/>
          <a:p>
            <a:pPr>
              <a:spcBef>
                <a:spcPts val="0"/>
              </a:spcBef>
              <a:buNone/>
            </a:pPr>
            <a:r>
              <a:rPr lang="en"/>
              <a:t>RMCuff</a:t>
            </a:r>
          </a:p>
        </p:txBody>
      </p:sp>
      <p:sp>
        <p:nvSpPr>
          <p:cNvPr id="66" name="Shape 66"/>
          <p:cNvSpPr txBox="1"/>
          <p:nvPr>
            <p:ph idx="1" type="subTitle"/>
          </p:nvPr>
        </p:nvSpPr>
        <p:spPr>
          <a:xfrm>
            <a:off x="2137225" y="2697652"/>
            <a:ext cx="4870499" cy="948300"/>
          </a:xfrm>
          <a:prstGeom prst="rect">
            <a:avLst/>
          </a:prstGeom>
        </p:spPr>
        <p:txBody>
          <a:bodyPr anchorCtr="0" anchor="t" bIns="91425" lIns="91425" rIns="91425" tIns="91425">
            <a:noAutofit/>
          </a:bodyPr>
          <a:lstStyle/>
          <a:p>
            <a:pPr rtl="0">
              <a:spcBef>
                <a:spcPts val="0"/>
              </a:spcBef>
              <a:buNone/>
            </a:pPr>
            <a:r>
              <a:rPr b="1" lang="en" sz="1800"/>
              <a:t>David Baez</a:t>
            </a:r>
            <a:r>
              <a:rPr lang="en" sz="1800"/>
              <a:t> - Team Member</a:t>
            </a:r>
          </a:p>
          <a:p>
            <a:pPr rtl="0">
              <a:spcBef>
                <a:spcPts val="0"/>
              </a:spcBef>
              <a:buNone/>
            </a:pPr>
            <a:r>
              <a:rPr b="1" lang="en" sz="1800"/>
              <a:t>Marc Roger</a:t>
            </a:r>
            <a:r>
              <a:rPr lang="en" sz="1800"/>
              <a:t> - Team Member</a:t>
            </a:r>
          </a:p>
          <a:p>
            <a:pPr>
              <a:spcBef>
                <a:spcPts val="0"/>
              </a:spcBef>
              <a:buNone/>
            </a:pPr>
            <a:r>
              <a:rPr b="1" lang="en" sz="1800"/>
              <a:t>Peter Dickson</a:t>
            </a:r>
            <a:r>
              <a:rPr lang="en" sz="1800"/>
              <a:t> - Product Owner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Shared Preferences</a:t>
            </a:r>
          </a:p>
        </p:txBody>
      </p:sp>
      <p:sp>
        <p:nvSpPr>
          <p:cNvPr id="124" name="Shape 124"/>
          <p:cNvSpPr txBox="1"/>
          <p:nvPr>
            <p:ph idx="1" type="body"/>
          </p:nvPr>
        </p:nvSpPr>
        <p:spPr>
          <a:xfrm>
            <a:off x="311700" y="1266325"/>
            <a:ext cx="3978600" cy="3302700"/>
          </a:xfrm>
          <a:prstGeom prst="rect">
            <a:avLst/>
          </a:prstGeom>
        </p:spPr>
        <p:txBody>
          <a:bodyPr anchorCtr="0" anchor="t" bIns="91425" lIns="91425" rIns="91425" tIns="91425">
            <a:noAutofit/>
          </a:bodyPr>
          <a:lstStyle/>
          <a:p>
            <a:pPr>
              <a:spcBef>
                <a:spcPts val="0"/>
              </a:spcBef>
              <a:buNone/>
            </a:pPr>
            <a:r>
              <a:rPr b="1" lang="en" sz="800">
                <a:solidFill>
                  <a:srgbClr val="800000"/>
                </a:solidFill>
                <a:highlight>
                  <a:srgbClr val="FFFFFF"/>
                </a:highlight>
                <a:latin typeface="Arial"/>
                <a:ea typeface="Arial"/>
                <a:cs typeface="Arial"/>
                <a:sym typeface="Arial"/>
              </a:rPr>
              <a:t>public</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void</a:t>
            </a:r>
            <a:r>
              <a:rPr lang="en" sz="800">
                <a:solidFill>
                  <a:srgbClr val="000000"/>
                </a:solidFill>
                <a:highlight>
                  <a:srgbClr val="FFFFFF"/>
                </a:highlight>
                <a:latin typeface="Arial"/>
                <a:ea typeface="Arial"/>
                <a:cs typeface="Arial"/>
                <a:sym typeface="Arial"/>
              </a:rPr>
              <a:t> putObject</a:t>
            </a:r>
            <a:r>
              <a:rPr lang="en" sz="800">
                <a:solidFill>
                  <a:srgbClr val="808030"/>
                </a:solidFill>
                <a:highlight>
                  <a:srgbClr val="FFFFFF"/>
                </a:highlight>
                <a:latin typeface="Arial"/>
                <a:ea typeface="Arial"/>
                <a:cs typeface="Arial"/>
                <a:sym typeface="Arial"/>
              </a:rPr>
              <a:t>(</a:t>
            </a:r>
            <a:r>
              <a:rPr lang="en" sz="800">
                <a:solidFill>
                  <a:srgbClr val="603000"/>
                </a:solidFill>
                <a:highlight>
                  <a:srgbClr val="FFFFFF"/>
                </a:highlight>
                <a:latin typeface="Arial"/>
                <a:ea typeface="Arial"/>
                <a:cs typeface="Arial"/>
                <a:sym typeface="Arial"/>
              </a:rPr>
              <a:t>String</a:t>
            </a:r>
            <a:r>
              <a:rPr lang="en" sz="800">
                <a:solidFill>
                  <a:srgbClr val="000000"/>
                </a:solidFill>
                <a:highlight>
                  <a:srgbClr val="FFFFFF"/>
                </a:highlight>
                <a:latin typeface="Arial"/>
                <a:ea typeface="Arial"/>
                <a:cs typeface="Arial"/>
                <a:sym typeface="Arial"/>
              </a:rPr>
              <a:t> key</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Object object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if</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object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null</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throw</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new</a:t>
            </a:r>
            <a:r>
              <a:rPr lang="en" sz="800">
                <a:solidFill>
                  <a:srgbClr val="000000"/>
                </a:solidFill>
                <a:highlight>
                  <a:srgbClr val="FFFFFF"/>
                </a:highlight>
                <a:latin typeface="Arial"/>
                <a:ea typeface="Arial"/>
                <a:cs typeface="Arial"/>
                <a:sym typeface="Arial"/>
              </a:rPr>
              <a:t> IllegalArgumentException</a:t>
            </a:r>
            <a:r>
              <a:rPr lang="en" sz="800">
                <a:solidFill>
                  <a:srgbClr val="808030"/>
                </a:solidFill>
                <a:highlight>
                  <a:srgbClr val="FFFFFF"/>
                </a:highlight>
                <a:latin typeface="Arial"/>
                <a:ea typeface="Arial"/>
                <a:cs typeface="Arial"/>
                <a:sym typeface="Arial"/>
              </a:rPr>
              <a:t>(</a:t>
            </a:r>
            <a:r>
              <a:rPr lang="en" sz="800">
                <a:solidFill>
                  <a:srgbClr val="800000"/>
                </a:solidFill>
                <a:highlight>
                  <a:srgbClr val="FFFFFF"/>
                </a:highlight>
                <a:latin typeface="Arial"/>
                <a:ea typeface="Arial"/>
                <a:cs typeface="Arial"/>
                <a:sym typeface="Arial"/>
              </a:rPr>
              <a:t>"</a:t>
            </a:r>
            <a:r>
              <a:rPr lang="en" sz="800">
                <a:solidFill>
                  <a:srgbClr val="0000E6"/>
                </a:solidFill>
                <a:highlight>
                  <a:srgbClr val="FFFFFF"/>
                </a:highlight>
                <a:latin typeface="Arial"/>
                <a:ea typeface="Arial"/>
                <a:cs typeface="Arial"/>
                <a:sym typeface="Arial"/>
              </a:rPr>
              <a:t>Object is null</a:t>
            </a:r>
            <a:r>
              <a:rPr lang="en" sz="800">
                <a:solidFill>
                  <a:srgbClr val="800000"/>
                </a:solidFill>
                <a:highlight>
                  <a:srgbClr val="FFFFFF"/>
                </a:highlight>
                <a:latin typeface="Arial"/>
                <a:ea typeface="Arial"/>
                <a:cs typeface="Arial"/>
                <a:sym typeface="Arial"/>
              </a:rPr>
              <a: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if</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key</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equals</a:t>
            </a:r>
            <a:r>
              <a:rPr lang="en" sz="800">
                <a:solidFill>
                  <a:srgbClr val="808030"/>
                </a:solidFill>
                <a:highlight>
                  <a:srgbClr val="FFFFFF"/>
                </a:highlight>
                <a:latin typeface="Arial"/>
                <a:ea typeface="Arial"/>
                <a:cs typeface="Arial"/>
                <a:sym typeface="Arial"/>
              </a:rPr>
              <a:t>(</a:t>
            </a:r>
            <a:r>
              <a:rPr lang="en" sz="800">
                <a:solidFill>
                  <a:srgbClr val="800000"/>
                </a:solidFill>
                <a:highlight>
                  <a:srgbClr val="FFFFFF"/>
                </a:highlight>
                <a:latin typeface="Arial"/>
                <a:ea typeface="Arial"/>
                <a:cs typeface="Arial"/>
                <a:sym typeface="Arial"/>
              </a:rPr>
              <a: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throw</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new</a:t>
            </a:r>
            <a:r>
              <a:rPr lang="en" sz="800">
                <a:solidFill>
                  <a:srgbClr val="000000"/>
                </a:solidFill>
                <a:highlight>
                  <a:srgbClr val="FFFFFF"/>
                </a:highlight>
                <a:latin typeface="Arial"/>
                <a:ea typeface="Arial"/>
                <a:cs typeface="Arial"/>
                <a:sym typeface="Arial"/>
              </a:rPr>
              <a:t> IllegalArgumentException</a:t>
            </a:r>
            <a:r>
              <a:rPr lang="en" sz="800">
                <a:solidFill>
                  <a:srgbClr val="808030"/>
                </a:solidFill>
                <a:highlight>
                  <a:srgbClr val="FFFFFF"/>
                </a:highlight>
                <a:latin typeface="Arial"/>
                <a:ea typeface="Arial"/>
                <a:cs typeface="Arial"/>
                <a:sym typeface="Arial"/>
              </a:rPr>
              <a:t>(</a:t>
            </a:r>
            <a:r>
              <a:rPr lang="en" sz="800">
                <a:solidFill>
                  <a:srgbClr val="800000"/>
                </a:solidFill>
                <a:highlight>
                  <a:srgbClr val="FFFFFF"/>
                </a:highlight>
                <a:latin typeface="Arial"/>
                <a:ea typeface="Arial"/>
                <a:cs typeface="Arial"/>
                <a:sym typeface="Arial"/>
              </a:rPr>
              <a:t>"</a:t>
            </a:r>
            <a:r>
              <a:rPr lang="en" sz="800">
                <a:solidFill>
                  <a:srgbClr val="0000E6"/>
                </a:solidFill>
                <a:highlight>
                  <a:srgbClr val="FFFFFF"/>
                </a:highlight>
                <a:latin typeface="Arial"/>
                <a:ea typeface="Arial"/>
                <a:cs typeface="Arial"/>
                <a:sym typeface="Arial"/>
              </a:rPr>
              <a:t>Key is empty or null</a:t>
            </a:r>
            <a:r>
              <a:rPr lang="en" sz="800">
                <a:solidFill>
                  <a:srgbClr val="800000"/>
                </a:solidFill>
                <a:highlight>
                  <a:srgbClr val="FFFFFF"/>
                </a:highlight>
                <a:latin typeface="Arial"/>
                <a:ea typeface="Arial"/>
                <a:cs typeface="Arial"/>
                <a:sym typeface="Arial"/>
              </a:rPr>
              <a: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editor</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putString</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key</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GSON</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toJson</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object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commit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Log</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d</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LOG_TAG</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0000"/>
                </a:solidFill>
                <a:highlight>
                  <a:srgbClr val="FFFFFF"/>
                </a:highlight>
                <a:latin typeface="Arial"/>
                <a:ea typeface="Arial"/>
                <a:cs typeface="Arial"/>
                <a:sym typeface="Arial"/>
              </a:rPr>
              <a:t>"</a:t>
            </a:r>
            <a:r>
              <a:rPr lang="en" sz="800">
                <a:solidFill>
                  <a:srgbClr val="0000E6"/>
                </a:solidFill>
                <a:highlight>
                  <a:srgbClr val="FFFFFF"/>
                </a:highlight>
                <a:latin typeface="Arial"/>
                <a:ea typeface="Arial"/>
                <a:cs typeface="Arial"/>
                <a:sym typeface="Arial"/>
              </a:rPr>
              <a:t>STORING: </a:t>
            </a:r>
            <a:r>
              <a:rPr lang="en" sz="800">
                <a:solidFill>
                  <a:srgbClr val="80000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GSON</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toJson</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object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public</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void</a:t>
            </a:r>
            <a:r>
              <a:rPr lang="en" sz="800">
                <a:solidFill>
                  <a:srgbClr val="000000"/>
                </a:solidFill>
                <a:highlight>
                  <a:srgbClr val="FFFFFF"/>
                </a:highlight>
                <a:latin typeface="Arial"/>
                <a:ea typeface="Arial"/>
                <a:cs typeface="Arial"/>
                <a:sym typeface="Arial"/>
              </a:rPr>
              <a:t> commit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editor</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commit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p>
        </p:txBody>
      </p:sp>
      <p:sp>
        <p:nvSpPr>
          <p:cNvPr id="125" name="Shape 125"/>
          <p:cNvSpPr txBox="1"/>
          <p:nvPr/>
        </p:nvSpPr>
        <p:spPr>
          <a:xfrm>
            <a:off x="4297650" y="1262125"/>
            <a:ext cx="4114800" cy="3306600"/>
          </a:xfrm>
          <a:prstGeom prst="rect">
            <a:avLst/>
          </a:prstGeom>
          <a:noFill/>
          <a:ln>
            <a:noFill/>
          </a:ln>
        </p:spPr>
        <p:txBody>
          <a:bodyPr anchorCtr="0" anchor="t" bIns="91425" lIns="91425" rIns="91425" tIns="91425">
            <a:noAutofit/>
          </a:bodyPr>
          <a:lstStyle/>
          <a:p>
            <a:pPr rtl="0">
              <a:lnSpc>
                <a:spcPct val="115000"/>
              </a:lnSpc>
              <a:spcBef>
                <a:spcPts val="0"/>
              </a:spcBef>
              <a:spcAft>
                <a:spcPts val="1600"/>
              </a:spcAft>
              <a:buNone/>
            </a:pPr>
            <a:r>
              <a:rPr lang="en" sz="800">
                <a:highlight>
                  <a:srgbClr val="FFFFFF"/>
                </a:highlight>
              </a:rPr>
              <a:t> </a:t>
            </a:r>
            <a:r>
              <a:rPr b="1" lang="en" sz="800">
                <a:solidFill>
                  <a:srgbClr val="800000"/>
                </a:solidFill>
                <a:highlight>
                  <a:srgbClr val="FFFFFF"/>
                </a:highlight>
              </a:rPr>
              <a:t>public</a:t>
            </a:r>
            <a:r>
              <a:rPr lang="en" sz="800">
                <a:highlight>
                  <a:srgbClr val="FFFFFF"/>
                </a:highlight>
              </a:rPr>
              <a:t> </a:t>
            </a:r>
            <a:r>
              <a:rPr lang="en" sz="800">
                <a:solidFill>
                  <a:srgbClr val="800080"/>
                </a:solidFill>
                <a:highlight>
                  <a:srgbClr val="FFFFFF"/>
                </a:highlight>
              </a:rPr>
              <a:t>&lt;</a:t>
            </a:r>
            <a:r>
              <a:rPr lang="en" sz="800">
                <a:highlight>
                  <a:srgbClr val="FFFFFF"/>
                </a:highlight>
              </a:rPr>
              <a:t>T</a:t>
            </a:r>
            <a:r>
              <a:rPr lang="en" sz="800">
                <a:solidFill>
                  <a:srgbClr val="800080"/>
                </a:solidFill>
                <a:highlight>
                  <a:srgbClr val="FFFFFF"/>
                </a:highlight>
              </a:rPr>
              <a:t>&gt;</a:t>
            </a:r>
            <a:r>
              <a:rPr lang="en" sz="800">
                <a:highlight>
                  <a:srgbClr val="FFFFFF"/>
                </a:highlight>
              </a:rPr>
              <a:t> T getObject</a:t>
            </a:r>
            <a:r>
              <a:rPr lang="en" sz="800">
                <a:solidFill>
                  <a:srgbClr val="808030"/>
                </a:solidFill>
                <a:highlight>
                  <a:srgbClr val="FFFFFF"/>
                </a:highlight>
              </a:rPr>
              <a:t>(</a:t>
            </a:r>
            <a:r>
              <a:rPr lang="en" sz="800">
                <a:solidFill>
                  <a:srgbClr val="603000"/>
                </a:solidFill>
                <a:highlight>
                  <a:srgbClr val="FFFFFF"/>
                </a:highlight>
              </a:rPr>
              <a:t>String</a:t>
            </a:r>
            <a:r>
              <a:rPr lang="en" sz="800">
                <a:highlight>
                  <a:srgbClr val="FFFFFF"/>
                </a:highlight>
              </a:rPr>
              <a:t> key</a:t>
            </a:r>
            <a:r>
              <a:rPr lang="en" sz="800">
                <a:solidFill>
                  <a:srgbClr val="808030"/>
                </a:solidFill>
                <a:highlight>
                  <a:srgbClr val="FFFFFF"/>
                </a:highlight>
              </a:rPr>
              <a:t>,</a:t>
            </a:r>
            <a:r>
              <a:rPr lang="en" sz="800">
                <a:highlight>
                  <a:srgbClr val="FFFFFF"/>
                </a:highlight>
              </a:rPr>
              <a:t> Class</a:t>
            </a:r>
            <a:r>
              <a:rPr lang="en" sz="800">
                <a:solidFill>
                  <a:srgbClr val="800080"/>
                </a:solidFill>
                <a:highlight>
                  <a:srgbClr val="FFFFFF"/>
                </a:highlight>
              </a:rPr>
              <a:t>&lt;</a:t>
            </a:r>
            <a:r>
              <a:rPr lang="en" sz="800">
                <a:highlight>
                  <a:srgbClr val="FFFFFF"/>
                </a:highlight>
              </a:rPr>
              <a:t>T</a:t>
            </a:r>
            <a:r>
              <a:rPr lang="en" sz="800">
                <a:solidFill>
                  <a:srgbClr val="800080"/>
                </a:solidFill>
                <a:highlight>
                  <a:srgbClr val="FFFFFF"/>
                </a:highlight>
              </a:rPr>
              <a:t>&gt;</a:t>
            </a:r>
            <a:r>
              <a:rPr lang="en" sz="800">
                <a:highlight>
                  <a:srgbClr val="FFFFFF"/>
                </a:highlight>
              </a:rPr>
              <a:t> a</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603000"/>
                </a:solidFill>
                <a:highlight>
                  <a:srgbClr val="FFFFFF"/>
                </a:highlight>
              </a:rPr>
              <a:t>String</a:t>
            </a:r>
            <a:r>
              <a:rPr lang="en" sz="800">
                <a:highlight>
                  <a:srgbClr val="FFFFFF"/>
                </a:highlight>
              </a:rPr>
              <a:t> gson </a:t>
            </a:r>
            <a:r>
              <a:rPr lang="en" sz="800">
                <a:solidFill>
                  <a:srgbClr val="808030"/>
                </a:solidFill>
                <a:highlight>
                  <a:srgbClr val="FFFFFF"/>
                </a:highlight>
              </a:rPr>
              <a:t>=</a:t>
            </a:r>
            <a:r>
              <a:rPr lang="en" sz="800">
                <a:highlight>
                  <a:srgbClr val="FFFFFF"/>
                </a:highlight>
              </a:rPr>
              <a:t> preferences</a:t>
            </a:r>
            <a:r>
              <a:rPr lang="en" sz="800">
                <a:solidFill>
                  <a:srgbClr val="808030"/>
                </a:solidFill>
                <a:highlight>
                  <a:srgbClr val="FFFFFF"/>
                </a:highlight>
              </a:rPr>
              <a:t>.</a:t>
            </a:r>
            <a:r>
              <a:rPr lang="en" sz="800">
                <a:highlight>
                  <a:srgbClr val="FFFFFF"/>
                </a:highlight>
              </a:rPr>
              <a:t>getString</a:t>
            </a:r>
            <a:r>
              <a:rPr lang="en" sz="800">
                <a:solidFill>
                  <a:srgbClr val="808030"/>
                </a:solidFill>
                <a:highlight>
                  <a:srgbClr val="FFFFFF"/>
                </a:highlight>
              </a:rPr>
              <a:t>(</a:t>
            </a:r>
            <a:r>
              <a:rPr lang="en" sz="800">
                <a:highlight>
                  <a:srgbClr val="FFFFFF"/>
                </a:highlight>
              </a:rPr>
              <a:t>key</a:t>
            </a:r>
            <a:r>
              <a:rPr lang="en" sz="800">
                <a:solidFill>
                  <a:srgbClr val="808030"/>
                </a:solidFill>
                <a:highlight>
                  <a:srgbClr val="FFFFFF"/>
                </a:highlight>
              </a:rPr>
              <a:t>,</a:t>
            </a:r>
            <a:r>
              <a:rPr lang="en" sz="800">
                <a:highlight>
                  <a:srgbClr val="FFFFFF"/>
                </a:highlight>
              </a:rPr>
              <a:t> null</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gson </a:t>
            </a:r>
            <a:r>
              <a:rPr lang="en" sz="800">
                <a:solidFill>
                  <a:srgbClr val="808030"/>
                </a:solidFill>
                <a:highlight>
                  <a:srgbClr val="FFFFFF"/>
                </a:highlight>
              </a:rPr>
              <a:t>==</a:t>
            </a:r>
            <a:r>
              <a:rPr lang="en" sz="800">
                <a:highlight>
                  <a:srgbClr val="FFFFFF"/>
                </a:highlight>
              </a:rPr>
              <a:t> null</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return</a:t>
            </a:r>
            <a:r>
              <a:rPr lang="en" sz="800">
                <a:highlight>
                  <a:srgbClr val="FFFFFF"/>
                </a:highlight>
              </a:rPr>
              <a:t> null</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r>
              <a:rPr lang="en" sz="800">
                <a:highlight>
                  <a:srgbClr val="FFFFFF"/>
                </a:highlight>
              </a:rPr>
              <a:t> </a:t>
            </a:r>
            <a:r>
              <a:rPr b="1" lang="en" sz="800">
                <a:solidFill>
                  <a:srgbClr val="800000"/>
                </a:solidFill>
                <a:highlight>
                  <a:srgbClr val="FFFFFF"/>
                </a:highlight>
              </a:rPr>
              <a:t>else</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try</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Log</a:t>
            </a:r>
            <a:r>
              <a:rPr lang="en" sz="800">
                <a:solidFill>
                  <a:srgbClr val="808030"/>
                </a:solidFill>
                <a:highlight>
                  <a:srgbClr val="FFFFFF"/>
                </a:highlight>
              </a:rPr>
              <a:t>.</a:t>
            </a:r>
            <a:r>
              <a:rPr lang="en" sz="800">
                <a:highlight>
                  <a:srgbClr val="FFFFFF"/>
                </a:highlight>
              </a:rPr>
              <a:t>d</a:t>
            </a:r>
            <a:r>
              <a:rPr lang="en" sz="800">
                <a:solidFill>
                  <a:srgbClr val="808030"/>
                </a:solidFill>
                <a:highlight>
                  <a:srgbClr val="FFFFFF"/>
                </a:highlight>
              </a:rPr>
              <a:t>(</a:t>
            </a:r>
            <a:r>
              <a:rPr lang="en" sz="800">
                <a:highlight>
                  <a:srgbClr val="FFFFFF"/>
                </a:highlight>
              </a:rPr>
              <a:t>LOG_TAG</a:t>
            </a:r>
            <a:r>
              <a:rPr lang="en" sz="800">
                <a:solidFill>
                  <a:srgbClr val="808030"/>
                </a:solidFill>
                <a:highlight>
                  <a:srgbClr val="FFFFFF"/>
                </a:highlight>
              </a:rPr>
              <a:t>,</a:t>
            </a:r>
            <a:r>
              <a:rPr lang="en" sz="800">
                <a:highlight>
                  <a:srgbClr val="FFFFFF"/>
                </a:highlight>
              </a:rPr>
              <a:t> </a:t>
            </a:r>
            <a:r>
              <a:rPr lang="en" sz="800">
                <a:solidFill>
                  <a:srgbClr val="800000"/>
                </a:solidFill>
                <a:highlight>
                  <a:srgbClr val="FFFFFF"/>
                </a:highlight>
              </a:rPr>
              <a:t>"</a:t>
            </a:r>
            <a:r>
              <a:rPr lang="en" sz="800">
                <a:solidFill>
                  <a:srgbClr val="0000E6"/>
                </a:solidFill>
                <a:highlight>
                  <a:srgbClr val="FFFFFF"/>
                </a:highlight>
              </a:rPr>
              <a:t>RETRIEVING: </a:t>
            </a:r>
            <a:r>
              <a:rPr lang="en" sz="800">
                <a:solidFill>
                  <a:srgbClr val="800000"/>
                </a:solidFill>
                <a:highlight>
                  <a:srgbClr val="FFFFFF"/>
                </a:highlight>
              </a:rPr>
              <a:t>"</a:t>
            </a:r>
            <a:r>
              <a:rPr lang="en" sz="800">
                <a:highlight>
                  <a:srgbClr val="FFFFFF"/>
                </a:highlight>
              </a:rPr>
              <a:t> </a:t>
            </a:r>
            <a:r>
              <a:rPr lang="en" sz="800">
                <a:solidFill>
                  <a:srgbClr val="808030"/>
                </a:solidFill>
                <a:highlight>
                  <a:srgbClr val="FFFFFF"/>
                </a:highlight>
              </a:rPr>
              <a:t>+</a:t>
            </a:r>
            <a:r>
              <a:rPr lang="en" sz="800">
                <a:highlight>
                  <a:srgbClr val="FFFFFF"/>
                </a:highlight>
              </a:rPr>
              <a:t> GSON</a:t>
            </a:r>
            <a:r>
              <a:rPr lang="en" sz="800">
                <a:solidFill>
                  <a:srgbClr val="808030"/>
                </a:solidFill>
                <a:highlight>
                  <a:srgbClr val="FFFFFF"/>
                </a:highlight>
              </a:rPr>
              <a:t>.</a:t>
            </a:r>
            <a:r>
              <a:rPr lang="en" sz="800">
                <a:highlight>
                  <a:srgbClr val="FFFFFF"/>
                </a:highlight>
              </a:rPr>
              <a:t>fromJson</a:t>
            </a:r>
            <a:r>
              <a:rPr lang="en" sz="800">
                <a:solidFill>
                  <a:srgbClr val="808030"/>
                </a:solidFill>
                <a:highlight>
                  <a:srgbClr val="FFFFFF"/>
                </a:highlight>
              </a:rPr>
              <a:t>(</a:t>
            </a:r>
            <a:r>
              <a:rPr lang="en" sz="800">
                <a:highlight>
                  <a:srgbClr val="FFFFFF"/>
                </a:highlight>
              </a:rPr>
              <a:t>gson</a:t>
            </a:r>
            <a:r>
              <a:rPr lang="en" sz="800">
                <a:solidFill>
                  <a:srgbClr val="808030"/>
                </a:solidFill>
                <a:highlight>
                  <a:srgbClr val="FFFFFF"/>
                </a:highlight>
              </a:rPr>
              <a:t>,</a:t>
            </a:r>
            <a:r>
              <a:rPr lang="en" sz="800">
                <a:highlight>
                  <a:srgbClr val="FFFFFF"/>
                </a:highlight>
              </a:rPr>
              <a:t> a</a:t>
            </a:r>
            <a:r>
              <a:rPr lang="en" sz="800">
                <a:solidFill>
                  <a:srgbClr val="808030"/>
                </a:solidFill>
                <a:highlight>
                  <a:srgbClr val="FFFFFF"/>
                </a:highlight>
              </a:rPr>
              <a:t>).</a:t>
            </a:r>
            <a:r>
              <a:rPr lang="en" sz="800">
                <a:highlight>
                  <a:srgbClr val="FFFFFF"/>
                </a:highlight>
              </a:rPr>
              <a:t>toString</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return</a:t>
            </a:r>
            <a:r>
              <a:rPr lang="en" sz="800">
                <a:highlight>
                  <a:srgbClr val="FFFFFF"/>
                </a:highlight>
              </a:rPr>
              <a:t> GSON</a:t>
            </a:r>
            <a:r>
              <a:rPr lang="en" sz="800">
                <a:solidFill>
                  <a:srgbClr val="808030"/>
                </a:solidFill>
                <a:highlight>
                  <a:srgbClr val="FFFFFF"/>
                </a:highlight>
              </a:rPr>
              <a:t>.</a:t>
            </a:r>
            <a:r>
              <a:rPr lang="en" sz="800">
                <a:highlight>
                  <a:srgbClr val="FFFFFF"/>
                </a:highlight>
              </a:rPr>
              <a:t>fromJson</a:t>
            </a:r>
            <a:r>
              <a:rPr lang="en" sz="800">
                <a:solidFill>
                  <a:srgbClr val="808030"/>
                </a:solidFill>
                <a:highlight>
                  <a:srgbClr val="FFFFFF"/>
                </a:highlight>
              </a:rPr>
              <a:t>(</a:t>
            </a:r>
            <a:r>
              <a:rPr lang="en" sz="800">
                <a:highlight>
                  <a:srgbClr val="FFFFFF"/>
                </a:highlight>
              </a:rPr>
              <a:t>gson</a:t>
            </a:r>
            <a:r>
              <a:rPr lang="en" sz="800">
                <a:solidFill>
                  <a:srgbClr val="808030"/>
                </a:solidFill>
                <a:highlight>
                  <a:srgbClr val="FFFFFF"/>
                </a:highlight>
              </a:rPr>
              <a:t>,</a:t>
            </a:r>
            <a:r>
              <a:rPr lang="en" sz="800">
                <a:highlight>
                  <a:srgbClr val="FFFFFF"/>
                </a:highlight>
              </a:rPr>
              <a:t> a</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r>
              <a:rPr lang="en" sz="800">
                <a:highlight>
                  <a:srgbClr val="FFFFFF"/>
                </a:highlight>
              </a:rPr>
              <a:t> </a:t>
            </a:r>
            <a:r>
              <a:rPr b="1" lang="en" sz="800">
                <a:solidFill>
                  <a:srgbClr val="800000"/>
                </a:solidFill>
                <a:highlight>
                  <a:srgbClr val="FFFFFF"/>
                </a:highlight>
              </a:rPr>
              <a:t>catch</a:t>
            </a:r>
            <a:r>
              <a:rPr lang="en" sz="800">
                <a:highlight>
                  <a:srgbClr val="FFFFFF"/>
                </a:highlight>
              </a:rPr>
              <a:t> </a:t>
            </a:r>
            <a:r>
              <a:rPr lang="en" sz="800">
                <a:solidFill>
                  <a:srgbClr val="808030"/>
                </a:solidFill>
                <a:highlight>
                  <a:srgbClr val="FFFFFF"/>
                </a:highlight>
              </a:rPr>
              <a:t>(</a:t>
            </a:r>
            <a:r>
              <a:rPr lang="en" sz="800">
                <a:highlight>
                  <a:srgbClr val="FFFFFF"/>
                </a:highlight>
              </a:rPr>
              <a:t>Exception e</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throw</a:t>
            </a:r>
            <a:r>
              <a:rPr lang="en" sz="800">
                <a:highlight>
                  <a:srgbClr val="FFFFFF"/>
                </a:highlight>
              </a:rPr>
              <a:t> </a:t>
            </a:r>
            <a:r>
              <a:rPr b="1" lang="en" sz="800">
                <a:solidFill>
                  <a:srgbClr val="800000"/>
                </a:solidFill>
                <a:highlight>
                  <a:srgbClr val="FFFFFF"/>
                </a:highlight>
              </a:rPr>
              <a:t>new</a:t>
            </a:r>
            <a:r>
              <a:rPr lang="en" sz="800">
                <a:highlight>
                  <a:srgbClr val="FFFFFF"/>
                </a:highlight>
              </a:rPr>
              <a:t> IllegalArgumentException</a:t>
            </a:r>
            <a:r>
              <a:rPr lang="en" sz="800">
                <a:solidFill>
                  <a:srgbClr val="808030"/>
                </a:solidFill>
                <a:highlight>
                  <a:srgbClr val="FFFFFF"/>
                </a:highlight>
              </a:rPr>
              <a:t>(</a:t>
            </a:r>
            <a:r>
              <a:rPr lang="en" sz="800">
                <a:solidFill>
                  <a:srgbClr val="800000"/>
                </a:solidFill>
                <a:highlight>
                  <a:srgbClr val="FFFFFF"/>
                </a:highlight>
              </a:rPr>
              <a:t>"</a:t>
            </a:r>
            <a:r>
              <a:rPr lang="en" sz="800">
                <a:solidFill>
                  <a:srgbClr val="0000E6"/>
                </a:solidFill>
                <a:highlight>
                  <a:srgbClr val="FFFFFF"/>
                </a:highlight>
              </a:rPr>
              <a:t>Object stored with key </a:t>
            </a:r>
            <a:r>
              <a:rPr lang="en" sz="800">
                <a:solidFill>
                  <a:srgbClr val="800000"/>
                </a:solidFill>
                <a:highlight>
                  <a:srgbClr val="FFFFFF"/>
                </a:highlight>
              </a:rPr>
              <a:t>"</a:t>
            </a:r>
            <a:br>
              <a:rPr lang="en" sz="800">
                <a:highlight>
                  <a:srgbClr val="FFFFFF"/>
                </a:highlight>
              </a:rPr>
            </a:br>
            <a:r>
              <a:rPr lang="en" sz="800">
                <a:highlight>
                  <a:srgbClr val="FFFFFF"/>
                </a:highlight>
              </a:rPr>
              <a:t>                        </a:t>
            </a:r>
            <a:r>
              <a:rPr lang="en" sz="800">
                <a:solidFill>
                  <a:srgbClr val="808030"/>
                </a:solidFill>
                <a:highlight>
                  <a:srgbClr val="FFFFFF"/>
                </a:highlight>
              </a:rPr>
              <a:t>+</a:t>
            </a:r>
            <a:r>
              <a:rPr lang="en" sz="800">
                <a:highlight>
                  <a:srgbClr val="FFFFFF"/>
                </a:highlight>
              </a:rPr>
              <a:t> key </a:t>
            </a:r>
            <a:r>
              <a:rPr lang="en" sz="800">
                <a:solidFill>
                  <a:srgbClr val="808030"/>
                </a:solidFill>
                <a:highlight>
                  <a:srgbClr val="FFFFFF"/>
                </a:highlight>
              </a:rPr>
              <a:t>+</a:t>
            </a:r>
            <a:r>
              <a:rPr lang="en" sz="800">
                <a:highlight>
                  <a:srgbClr val="FFFFFF"/>
                </a:highlight>
              </a:rPr>
              <a:t> </a:t>
            </a:r>
            <a:r>
              <a:rPr lang="en" sz="800">
                <a:solidFill>
                  <a:srgbClr val="800000"/>
                </a:solidFill>
                <a:highlight>
                  <a:srgbClr val="FFFFFF"/>
                </a:highlight>
              </a:rPr>
              <a:t>"</a:t>
            </a:r>
            <a:r>
              <a:rPr lang="en" sz="800">
                <a:solidFill>
                  <a:srgbClr val="0000E6"/>
                </a:solidFill>
                <a:highlight>
                  <a:srgbClr val="FFFFFF"/>
                </a:highlight>
              </a:rPr>
              <a:t> is instance of other class</a:t>
            </a:r>
            <a:r>
              <a:rPr lang="en" sz="800">
                <a:solidFill>
                  <a:srgbClr val="800000"/>
                </a:solidFill>
                <a:highlight>
                  <a:srgbClr val="FFFFFF"/>
                </a:highlight>
              </a:rPr>
              <a:t>"</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Problem Definition</a:t>
            </a:r>
          </a:p>
        </p:txBody>
      </p:sp>
      <p:sp>
        <p:nvSpPr>
          <p:cNvPr id="72" name="Shape 72"/>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spcBef>
                <a:spcPts val="0"/>
              </a:spcBef>
              <a:buNone/>
            </a:pPr>
            <a:r>
              <a:rPr lang="en" sz="1400"/>
              <a:t>Elderly blood pressure patients face a problem, they lack a way to effectively leverage technology and the help of loved ones (caregivers) to stay on top of their blood pressure monitoring and reporting.</a:t>
            </a:r>
          </a:p>
          <a:p>
            <a:pPr rtl="0">
              <a:spcBef>
                <a:spcPts val="0"/>
              </a:spcBef>
              <a:buNone/>
            </a:pPr>
            <a:r>
              <a:rPr lang="en" sz="1400"/>
              <a:t>Mobile Applications for tracking blood pressure in older adults such as iHealth exist, but:</a:t>
            </a:r>
          </a:p>
          <a:p>
            <a:pPr indent="-228600" lvl="0" marL="457200" rtl="0">
              <a:spcBef>
                <a:spcPts val="0"/>
              </a:spcBef>
              <a:buSzPct val="100000"/>
            </a:pPr>
            <a:r>
              <a:rPr lang="en" sz="1400"/>
              <a:t>They lack functionality for the caregivers of a blood pressure patient to track results and set blood pressure schedules.</a:t>
            </a:r>
          </a:p>
          <a:p>
            <a:pPr indent="-228600" lvl="0" marL="457200" rtl="0">
              <a:spcBef>
                <a:spcPts val="0"/>
              </a:spcBef>
              <a:buSzPct val="100000"/>
            </a:pPr>
            <a:r>
              <a:rPr lang="en" sz="1400"/>
              <a:t>they fail to remain minimal and simple enough for the elderly to use easily.</a:t>
            </a:r>
          </a:p>
          <a:p>
            <a:pPr indent="-228600" lvl="0" marL="457200" rtl="0">
              <a:spcBef>
                <a:spcPts val="0"/>
              </a:spcBef>
              <a:buSzPct val="100000"/>
            </a:pPr>
            <a:r>
              <a:rPr lang="en" sz="1400"/>
              <a:t>Excess of functionality leads to use complexity and user interface complexity. </a:t>
            </a:r>
          </a:p>
          <a:p>
            <a:pPr lvl="0">
              <a:lnSpc>
                <a:spcPct val="100000"/>
              </a:lnSpc>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Requirements</a:t>
            </a:r>
          </a:p>
        </p:txBody>
      </p:sp>
      <p:sp>
        <p:nvSpPr>
          <p:cNvPr id="78" name="Shape 78"/>
          <p:cNvSpPr txBox="1"/>
          <p:nvPr>
            <p:ph idx="1" type="body"/>
          </p:nvPr>
        </p:nvSpPr>
        <p:spPr>
          <a:xfrm>
            <a:off x="311700" y="1266325"/>
            <a:ext cx="8520599" cy="3645599"/>
          </a:xfrm>
          <a:prstGeom prst="rect">
            <a:avLst/>
          </a:prstGeom>
        </p:spPr>
        <p:txBody>
          <a:bodyPr anchorCtr="0" anchor="t" bIns="91425" lIns="91425" rIns="91425" tIns="91425">
            <a:noAutofit/>
          </a:bodyPr>
          <a:lstStyle/>
          <a:p>
            <a:pPr rtl="0">
              <a:spcBef>
                <a:spcPts val="0"/>
              </a:spcBef>
              <a:buNone/>
            </a:pPr>
            <a:r>
              <a:rPr lang="en"/>
              <a:t>User Stories Implemented:</a:t>
            </a:r>
          </a:p>
          <a:p>
            <a:pPr rtl="0">
              <a:lnSpc>
                <a:spcPct val="100000"/>
              </a:lnSpc>
              <a:spcBef>
                <a:spcPts val="0"/>
              </a:spcBef>
              <a:spcAft>
                <a:spcPts val="0"/>
              </a:spcAft>
              <a:buNone/>
            </a:pPr>
            <a:r>
              <a:rPr b="1" lang="en" sz="1200">
                <a:solidFill>
                  <a:srgbClr val="000000"/>
                </a:solidFill>
              </a:rPr>
              <a:t>User Story # 666 - Text Notifications to Secondary Caregivers (Required)</a:t>
            </a:r>
          </a:p>
          <a:p>
            <a:pPr rtl="0">
              <a:lnSpc>
                <a:spcPct val="100000"/>
              </a:lnSpc>
              <a:spcBef>
                <a:spcPts val="0"/>
              </a:spcBef>
              <a:spcAft>
                <a:spcPts val="0"/>
              </a:spcAft>
              <a:buNone/>
            </a:pPr>
            <a:r>
              <a:rPr lang="en" sz="1200">
                <a:solidFill>
                  <a:srgbClr val="000000"/>
                </a:solidFill>
              </a:rPr>
              <a:t>As a Primary Caregiver, I want to automatically or manually send text notifications to secondary caregivers. So that I can alert other family members or professionals about the patient’s status.</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669 - Store Editable Secondary Caregiver Data (Required)</a:t>
            </a:r>
          </a:p>
          <a:p>
            <a:pPr rtl="0">
              <a:lnSpc>
                <a:spcPct val="100000"/>
              </a:lnSpc>
              <a:spcBef>
                <a:spcPts val="0"/>
              </a:spcBef>
              <a:spcAft>
                <a:spcPts val="0"/>
              </a:spcAft>
              <a:buNone/>
            </a:pPr>
            <a:r>
              <a:rPr lang="en" sz="1200">
                <a:solidFill>
                  <a:srgbClr val="000000"/>
                </a:solidFill>
              </a:rPr>
              <a:t>As a Primary Caregiver, I want a stored database (I can edit) of secondary caregiver’s names, phone numbers, and a checkbox of whether I want to send them notifications. So that I can easily manage the people I am sending text notifications to.</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674 - Store past reading data on Primary Caregiver side (Required)</a:t>
            </a:r>
          </a:p>
          <a:p>
            <a:pPr rtl="0">
              <a:lnSpc>
                <a:spcPct val="100000"/>
              </a:lnSpc>
              <a:spcBef>
                <a:spcPts val="0"/>
              </a:spcBef>
              <a:spcAft>
                <a:spcPts val="0"/>
              </a:spcAft>
              <a:buNone/>
            </a:pPr>
            <a:r>
              <a:rPr lang="en" sz="1200">
                <a:solidFill>
                  <a:srgbClr val="000000"/>
                </a:solidFill>
              </a:rPr>
              <a:t>As a Primary Caregiver, I want to be able to see data from past readings so that I can track the Patient’s progress.</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670 - Schedule Future Reading (Required)</a:t>
            </a:r>
          </a:p>
          <a:p>
            <a:pPr rtl="0">
              <a:lnSpc>
                <a:spcPct val="100000"/>
              </a:lnSpc>
              <a:spcBef>
                <a:spcPts val="0"/>
              </a:spcBef>
              <a:spcAft>
                <a:spcPts val="0"/>
              </a:spcAft>
              <a:buNone/>
            </a:pPr>
            <a:r>
              <a:rPr lang="en" sz="1200">
                <a:solidFill>
                  <a:srgbClr val="000000"/>
                </a:solidFill>
              </a:rPr>
              <a:t>As a Primary Caregiver, I’d like to schedule readings for the patient and keep a list of upcoming scheduled readings. So that I have control over when the patient takes their reading.</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0"/>
            <a:ext cx="8520599" cy="707399"/>
          </a:xfrm>
          <a:prstGeom prst="rect">
            <a:avLst/>
          </a:prstGeom>
        </p:spPr>
        <p:txBody>
          <a:bodyPr anchorCtr="0" anchor="t" bIns="91425" lIns="91425" rIns="91425" tIns="91425">
            <a:noAutofit/>
          </a:bodyPr>
          <a:lstStyle/>
          <a:p>
            <a:pPr lvl="0" rtl="0">
              <a:spcBef>
                <a:spcPts val="0"/>
              </a:spcBef>
              <a:buNone/>
            </a:pPr>
            <a:r>
              <a:rPr lang="en"/>
              <a:t>Requirements</a:t>
            </a:r>
          </a:p>
        </p:txBody>
      </p:sp>
      <p:sp>
        <p:nvSpPr>
          <p:cNvPr id="84" name="Shape 84"/>
          <p:cNvSpPr txBox="1"/>
          <p:nvPr>
            <p:ph idx="1" type="body"/>
          </p:nvPr>
        </p:nvSpPr>
        <p:spPr>
          <a:xfrm>
            <a:off x="311700" y="573975"/>
            <a:ext cx="8520599" cy="4124699"/>
          </a:xfrm>
          <a:prstGeom prst="rect">
            <a:avLst/>
          </a:prstGeom>
        </p:spPr>
        <p:txBody>
          <a:bodyPr anchorCtr="0" anchor="t" bIns="91425" lIns="91425" rIns="91425" tIns="91425">
            <a:noAutofit/>
          </a:bodyPr>
          <a:lstStyle/>
          <a:p>
            <a:pPr lvl="0" rtl="0">
              <a:spcBef>
                <a:spcPts val="0"/>
              </a:spcBef>
              <a:buNone/>
            </a:pPr>
            <a:r>
              <a:rPr lang="en" sz="1400"/>
              <a:t>User Stories Implemented (Cont):</a:t>
            </a:r>
          </a:p>
          <a:p>
            <a:pPr rtl="0">
              <a:lnSpc>
                <a:spcPct val="100000"/>
              </a:lnSpc>
              <a:spcBef>
                <a:spcPts val="0"/>
              </a:spcBef>
              <a:spcAft>
                <a:spcPts val="0"/>
              </a:spcAft>
              <a:buNone/>
            </a:pPr>
            <a:r>
              <a:rPr b="1" lang="en" sz="1100">
                <a:solidFill>
                  <a:srgbClr val="000000"/>
                </a:solidFill>
              </a:rPr>
              <a:t>User Story # 668 - Receive Bluetooth Data (Required)</a:t>
            </a:r>
          </a:p>
          <a:p>
            <a:pPr rtl="0">
              <a:lnSpc>
                <a:spcPct val="100000"/>
              </a:lnSpc>
              <a:spcBef>
                <a:spcPts val="0"/>
              </a:spcBef>
              <a:spcAft>
                <a:spcPts val="0"/>
              </a:spcAft>
              <a:buNone/>
            </a:pPr>
            <a:r>
              <a:rPr lang="en" sz="1100">
                <a:solidFill>
                  <a:srgbClr val="000000"/>
                </a:solidFill>
              </a:rPr>
              <a:t>As a Patient, I want to be able to receive data (via bluetooth) from my blood pressure cuff to my smartphone app. So that I can receive my blood pressure reading.</a:t>
            </a:r>
          </a:p>
          <a:p>
            <a:pPr rtl="0">
              <a:lnSpc>
                <a:spcPct val="100000"/>
              </a:lnSpc>
              <a:spcBef>
                <a:spcPts val="0"/>
              </a:spcBef>
              <a:spcAft>
                <a:spcPts val="0"/>
              </a:spcAft>
              <a:buNone/>
            </a:pPr>
            <a:r>
              <a:t/>
            </a:r>
            <a:endParaRPr sz="1100">
              <a:solidFill>
                <a:srgbClr val="000000"/>
              </a:solidFill>
            </a:endParaRPr>
          </a:p>
          <a:p>
            <a:pPr rtl="0">
              <a:lnSpc>
                <a:spcPct val="100000"/>
              </a:lnSpc>
              <a:spcBef>
                <a:spcPts val="0"/>
              </a:spcBef>
              <a:spcAft>
                <a:spcPts val="0"/>
              </a:spcAft>
              <a:buNone/>
            </a:pPr>
            <a:r>
              <a:rPr b="1" lang="en" sz="1100">
                <a:solidFill>
                  <a:srgbClr val="000000"/>
                </a:solidFill>
              </a:rPr>
              <a:t>User Story # 706 - Start Bluetooth Reading (Required)</a:t>
            </a:r>
          </a:p>
          <a:p>
            <a:pPr rtl="0">
              <a:lnSpc>
                <a:spcPct val="100000"/>
              </a:lnSpc>
              <a:spcBef>
                <a:spcPts val="0"/>
              </a:spcBef>
              <a:spcAft>
                <a:spcPts val="0"/>
              </a:spcAft>
              <a:buNone/>
            </a:pPr>
            <a:r>
              <a:rPr lang="en" sz="1100">
                <a:solidFill>
                  <a:srgbClr val="000000"/>
                </a:solidFill>
              </a:rPr>
              <a:t>As a patient, we want our device to connect to the BT device and initiate a reading so that we can measure our blood pressure.</a:t>
            </a:r>
          </a:p>
          <a:p>
            <a:pPr rtl="0">
              <a:lnSpc>
                <a:spcPct val="100000"/>
              </a:lnSpc>
              <a:spcBef>
                <a:spcPts val="0"/>
              </a:spcBef>
              <a:spcAft>
                <a:spcPts val="0"/>
              </a:spcAft>
              <a:buNone/>
            </a:pPr>
            <a:r>
              <a:t/>
            </a:r>
            <a:endParaRPr sz="1100">
              <a:solidFill>
                <a:srgbClr val="000000"/>
              </a:solidFill>
            </a:endParaRPr>
          </a:p>
          <a:p>
            <a:pPr rtl="0">
              <a:lnSpc>
                <a:spcPct val="100000"/>
              </a:lnSpc>
              <a:spcBef>
                <a:spcPts val="0"/>
              </a:spcBef>
              <a:spcAft>
                <a:spcPts val="0"/>
              </a:spcAft>
              <a:buNone/>
            </a:pPr>
            <a:r>
              <a:rPr b="1" lang="en" sz="1100">
                <a:solidFill>
                  <a:srgbClr val="000000"/>
                </a:solidFill>
              </a:rPr>
              <a:t>User Story # 707 - Receive Reading Data via Bluetooth (Required)</a:t>
            </a:r>
          </a:p>
          <a:p>
            <a:pPr rtl="0">
              <a:lnSpc>
                <a:spcPct val="100000"/>
              </a:lnSpc>
              <a:spcBef>
                <a:spcPts val="0"/>
              </a:spcBef>
              <a:spcAft>
                <a:spcPts val="0"/>
              </a:spcAft>
              <a:buNone/>
            </a:pPr>
            <a:r>
              <a:rPr lang="en" sz="1100">
                <a:solidFill>
                  <a:srgbClr val="000000"/>
                </a:solidFill>
              </a:rPr>
              <a:t>As a patient, we would like to receive the reading data from the bluetooth device, once the reading is complete. So that we can have that information stored on our phone and sent to our caregiver.</a:t>
            </a:r>
          </a:p>
          <a:p>
            <a:pPr rtl="0">
              <a:lnSpc>
                <a:spcPct val="100000"/>
              </a:lnSpc>
              <a:spcBef>
                <a:spcPts val="0"/>
              </a:spcBef>
              <a:spcAft>
                <a:spcPts val="0"/>
              </a:spcAft>
              <a:buNone/>
            </a:pPr>
            <a:r>
              <a:t/>
            </a:r>
            <a:endParaRPr sz="1100">
              <a:solidFill>
                <a:srgbClr val="000000"/>
              </a:solidFill>
            </a:endParaRPr>
          </a:p>
          <a:p>
            <a:pPr rtl="0">
              <a:lnSpc>
                <a:spcPct val="100000"/>
              </a:lnSpc>
              <a:spcBef>
                <a:spcPts val="0"/>
              </a:spcBef>
              <a:spcAft>
                <a:spcPts val="0"/>
              </a:spcAft>
              <a:buNone/>
            </a:pPr>
            <a:r>
              <a:rPr b="1" lang="en" sz="1100">
                <a:solidFill>
                  <a:srgbClr val="000000"/>
                </a:solidFill>
              </a:rPr>
              <a:t>User Story # 679 - Store reading Schedule on Patient Side (Required)</a:t>
            </a:r>
          </a:p>
          <a:p>
            <a:pPr rtl="0">
              <a:lnSpc>
                <a:spcPct val="100000"/>
              </a:lnSpc>
              <a:spcBef>
                <a:spcPts val="0"/>
              </a:spcBef>
              <a:spcAft>
                <a:spcPts val="0"/>
              </a:spcAft>
              <a:buNone/>
            </a:pPr>
            <a:r>
              <a:rPr lang="en" sz="1100">
                <a:solidFill>
                  <a:srgbClr val="000000"/>
                </a:solidFill>
              </a:rPr>
              <a:t>As a Patient, I’d like to keep a list of upcoming scheduled readings. So that I know ahead of time when my readings will take place.</a:t>
            </a:r>
          </a:p>
          <a:p>
            <a:pPr rtl="0">
              <a:lnSpc>
                <a:spcPct val="100000"/>
              </a:lnSpc>
              <a:spcBef>
                <a:spcPts val="0"/>
              </a:spcBef>
              <a:spcAft>
                <a:spcPts val="0"/>
              </a:spcAft>
              <a:buNone/>
            </a:pPr>
            <a:r>
              <a:t/>
            </a:r>
            <a:endParaRPr sz="1100">
              <a:solidFill>
                <a:srgbClr val="000000"/>
              </a:solidFill>
            </a:endParaRPr>
          </a:p>
          <a:p>
            <a:pPr rtl="0">
              <a:lnSpc>
                <a:spcPct val="100000"/>
              </a:lnSpc>
              <a:spcBef>
                <a:spcPts val="0"/>
              </a:spcBef>
              <a:spcAft>
                <a:spcPts val="0"/>
              </a:spcAft>
              <a:buNone/>
            </a:pPr>
            <a:r>
              <a:rPr b="1" lang="en" sz="1100">
                <a:solidFill>
                  <a:srgbClr val="000000"/>
                </a:solidFill>
              </a:rPr>
              <a:t>User Story # 671 - Store Past Readings Data on Patient Side (Required)</a:t>
            </a:r>
          </a:p>
          <a:p>
            <a:pPr rtl="0">
              <a:lnSpc>
                <a:spcPct val="100000"/>
              </a:lnSpc>
              <a:spcBef>
                <a:spcPts val="0"/>
              </a:spcBef>
              <a:spcAft>
                <a:spcPts val="0"/>
              </a:spcAft>
              <a:buNone/>
            </a:pPr>
            <a:r>
              <a:rPr lang="en" sz="1100">
                <a:solidFill>
                  <a:srgbClr val="000000"/>
                </a:solidFill>
              </a:rPr>
              <a:t>As a Patient, I want to be able to see data from past readings so that I can track my progress.</a:t>
            </a:r>
          </a:p>
          <a:p>
            <a:pPr rtl="0">
              <a:lnSpc>
                <a:spcPct val="100000"/>
              </a:lnSpc>
              <a:spcBef>
                <a:spcPts val="0"/>
              </a:spcBef>
              <a:spcAft>
                <a:spcPts val="0"/>
              </a:spcAft>
              <a:buNone/>
            </a:pPr>
            <a:r>
              <a:t/>
            </a:r>
            <a:endParaRPr sz="1100">
              <a:solidFill>
                <a:srgbClr val="000000"/>
              </a:solidFill>
            </a:endParaRPr>
          </a:p>
          <a:p>
            <a:pPr rtl="0">
              <a:lnSpc>
                <a:spcPct val="100000"/>
              </a:lnSpc>
              <a:spcBef>
                <a:spcPts val="0"/>
              </a:spcBef>
              <a:spcAft>
                <a:spcPts val="0"/>
              </a:spcAft>
              <a:buNone/>
            </a:pPr>
            <a:r>
              <a:rPr b="1" lang="en" sz="1100">
                <a:solidFill>
                  <a:srgbClr val="000000"/>
                </a:solidFill>
              </a:rPr>
              <a:t>User Story # 667 - Send Bluetooth Data (Required)</a:t>
            </a:r>
          </a:p>
          <a:p>
            <a:pPr lvl="0" rtl="0">
              <a:lnSpc>
                <a:spcPct val="100000"/>
              </a:lnSpc>
              <a:spcBef>
                <a:spcPts val="0"/>
              </a:spcBef>
              <a:spcAft>
                <a:spcPts val="0"/>
              </a:spcAft>
              <a:buNone/>
            </a:pPr>
            <a:r>
              <a:rPr lang="en" sz="1100">
                <a:solidFill>
                  <a:srgbClr val="000000"/>
                </a:solidFill>
              </a:rPr>
              <a:t>As a Patient, I want to be able to activate my blood pressure cuff from my smartphone app (send bluetooth data) So that I can begin my blood pressure test.</a:t>
            </a: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16425"/>
            <a:ext cx="8520599" cy="707399"/>
          </a:xfrm>
          <a:prstGeom prst="rect">
            <a:avLst/>
          </a:prstGeom>
        </p:spPr>
        <p:txBody>
          <a:bodyPr anchorCtr="0" anchor="t" bIns="91425" lIns="91425" rIns="91425" tIns="91425">
            <a:noAutofit/>
          </a:bodyPr>
          <a:lstStyle/>
          <a:p>
            <a:pPr lvl="0" rtl="0">
              <a:spcBef>
                <a:spcPts val="0"/>
              </a:spcBef>
              <a:buNone/>
            </a:pPr>
            <a:r>
              <a:rPr lang="en"/>
              <a:t>System Design</a:t>
            </a:r>
          </a:p>
        </p:txBody>
      </p:sp>
      <p:sp>
        <p:nvSpPr>
          <p:cNvPr id="90" name="Shape 90"/>
          <p:cNvSpPr txBox="1"/>
          <p:nvPr>
            <p:ph idx="1" type="body"/>
          </p:nvPr>
        </p:nvSpPr>
        <p:spPr>
          <a:xfrm>
            <a:off x="311700" y="885325"/>
            <a:ext cx="8520599" cy="3867599"/>
          </a:xfrm>
          <a:prstGeom prst="rect">
            <a:avLst/>
          </a:prstGeom>
        </p:spPr>
        <p:txBody>
          <a:bodyPr anchorCtr="0" anchor="t" bIns="91425" lIns="91425" rIns="91425" tIns="91425">
            <a:noAutofit/>
          </a:bodyPr>
          <a:lstStyle/>
          <a:p>
            <a:pPr rtl="0">
              <a:spcBef>
                <a:spcPts val="0"/>
              </a:spcBef>
              <a:buNone/>
            </a:pPr>
            <a:r>
              <a:rPr lang="en"/>
              <a:t>System Deployment</a:t>
            </a:r>
          </a:p>
          <a:p>
            <a:pPr rtl="0">
              <a:lnSpc>
                <a:spcPct val="100000"/>
              </a:lnSpc>
              <a:spcBef>
                <a:spcPts val="0"/>
              </a:spcBef>
              <a:spcAft>
                <a:spcPts val="0"/>
              </a:spcAft>
              <a:buNone/>
            </a:pPr>
            <a:r>
              <a:rPr lang="en" sz="1200">
                <a:solidFill>
                  <a:srgbClr val="000000"/>
                </a:solidFill>
              </a:rPr>
              <a:t>The software resources that will be used to develop the system from beginning to end are:</a:t>
            </a:r>
          </a:p>
          <a:p>
            <a:pPr rtl="0">
              <a:lnSpc>
                <a:spcPct val="100000"/>
              </a:lnSpc>
              <a:spcBef>
                <a:spcPts val="0"/>
              </a:spcBef>
              <a:spcAft>
                <a:spcPts val="0"/>
              </a:spcAft>
              <a:buNone/>
            </a:pPr>
            <a:r>
              <a:t/>
            </a:r>
            <a:endParaRPr sz="1200">
              <a:solidFill>
                <a:srgbClr val="000000"/>
              </a:solidFill>
            </a:endParaRPr>
          </a:p>
          <a:p>
            <a:pPr indent="-304800" lvl="0" marL="457200" rtl="0">
              <a:lnSpc>
                <a:spcPct val="100000"/>
              </a:lnSpc>
              <a:spcBef>
                <a:spcPts val="0"/>
              </a:spcBef>
              <a:spcAft>
                <a:spcPts val="0"/>
              </a:spcAft>
              <a:buClr>
                <a:srgbClr val="000000"/>
              </a:buClr>
              <a:buSzPct val="100000"/>
              <a:buChar char="●"/>
            </a:pPr>
            <a:r>
              <a:rPr lang="en" sz="1200">
                <a:solidFill>
                  <a:srgbClr val="000000"/>
                </a:solidFill>
              </a:rPr>
              <a:t>Android Studio - Android’s official integrated development environment (IDE)</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Java JDK - Includes tools for developing, debugging, and monitoring Java applications </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Android SDK - Includes development tools, an emulator, and required libraries to build Android applications</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Java - Programming language used in native Android applications</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Arduino IDE - Used for programming the arduino bluetooth device</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PushBots - A push notification service used to send implemented to send push notifications between the 2 different apps and have them wake automatically.</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GitHub - Online repository that will store our project code</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Mingle - Used for planning scrum sprints</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lang="en" sz="1200">
                <a:solidFill>
                  <a:srgbClr val="000000"/>
                </a:solidFill>
              </a:rPr>
              <a:t>The hardware resources that will be used to develop the system from beginning to end are:</a:t>
            </a:r>
          </a:p>
          <a:p>
            <a:pPr rtl="0">
              <a:lnSpc>
                <a:spcPct val="100000"/>
              </a:lnSpc>
              <a:spcBef>
                <a:spcPts val="0"/>
              </a:spcBef>
              <a:spcAft>
                <a:spcPts val="0"/>
              </a:spcAft>
              <a:buNone/>
            </a:pPr>
            <a:r>
              <a:t/>
            </a:r>
            <a:endParaRPr sz="1200">
              <a:solidFill>
                <a:srgbClr val="000000"/>
              </a:solidFill>
            </a:endParaRPr>
          </a:p>
          <a:p>
            <a:pPr indent="-304800" lvl="0" marL="457200" rtl="0">
              <a:lnSpc>
                <a:spcPct val="100000"/>
              </a:lnSpc>
              <a:spcBef>
                <a:spcPts val="0"/>
              </a:spcBef>
              <a:spcAft>
                <a:spcPts val="0"/>
              </a:spcAft>
              <a:buClr>
                <a:srgbClr val="000000"/>
              </a:buClr>
              <a:buSzPct val="100000"/>
              <a:buChar char="●"/>
            </a:pPr>
            <a:r>
              <a:rPr lang="en" sz="1200">
                <a:solidFill>
                  <a:srgbClr val="000000"/>
                </a:solidFill>
              </a:rPr>
              <a:t>Any computer that meets the specifications required by Android Studio</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Any Android device to test the application on</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A custom bluetooth blood pressure cuff to connect to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System Design</a:t>
            </a:r>
          </a:p>
        </p:txBody>
      </p:sp>
      <p:sp>
        <p:nvSpPr>
          <p:cNvPr id="96" name="Shape 96"/>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spcBef>
                <a:spcPts val="0"/>
              </a:spcBef>
              <a:buNone/>
            </a:pPr>
            <a:r>
              <a:rPr lang="en"/>
              <a:t>Persistent Data Design</a:t>
            </a:r>
          </a:p>
          <a:p>
            <a:pPr rtl="0">
              <a:spcBef>
                <a:spcPts val="0"/>
              </a:spcBef>
              <a:buNone/>
            </a:pPr>
            <a:r>
              <a:rPr lang="en">
                <a:solidFill>
                  <a:srgbClr val="000000"/>
                </a:solidFill>
              </a:rPr>
              <a:t>All persistent data is stored locally in phone data using a modified model of the Android Shared Preferences in a dictionary Key:Value style.</a:t>
            </a:r>
          </a:p>
          <a:p>
            <a:pPr rtl="0">
              <a:spcBef>
                <a:spcPts val="0"/>
              </a:spcBef>
              <a:buNone/>
            </a:pPr>
            <a:r>
              <a:rPr lang="en">
                <a:solidFill>
                  <a:srgbClr val="000000"/>
                </a:solidFill>
              </a:rPr>
              <a:t>We were able to grow upon this by serializing entire objects and classes into value objects using a modified JSON called GSON.  </a:t>
            </a:r>
          </a:p>
          <a:p>
            <a:pPr>
              <a:spcBef>
                <a:spcPts val="0"/>
              </a:spcBef>
              <a:buNone/>
            </a:pPr>
            <a:r>
              <a:rPr lang="en">
                <a:solidFill>
                  <a:srgbClr val="000000"/>
                </a:solidFill>
              </a:rPr>
              <a:t>This allowed us to store caregivers, schedules, readings, etc as an entire class object rather than string values.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Bluetooth Connection Process</a:t>
            </a:r>
          </a:p>
        </p:txBody>
      </p:sp>
      <p:sp>
        <p:nvSpPr>
          <p:cNvPr id="102" name="Shape 102"/>
          <p:cNvSpPr txBox="1"/>
          <p:nvPr>
            <p:ph idx="1" type="body"/>
          </p:nvPr>
        </p:nvSpPr>
        <p:spPr>
          <a:xfrm>
            <a:off x="311700" y="1266325"/>
            <a:ext cx="8520599" cy="3302700"/>
          </a:xfrm>
          <a:prstGeom prst="rect">
            <a:avLst/>
          </a:prstGeom>
        </p:spPr>
        <p:txBody>
          <a:bodyPr anchorCtr="0" anchor="t" bIns="91425" lIns="91425" rIns="91425" tIns="91425">
            <a:noAutofit/>
          </a:bodyPr>
          <a:lstStyle/>
          <a:p>
            <a:pPr indent="0" rtl="0">
              <a:spcBef>
                <a:spcPts val="0"/>
              </a:spcBef>
              <a:buNone/>
            </a:pPr>
            <a:r>
              <a:rPr b="1" lang="en" sz="1100">
                <a:solidFill>
                  <a:srgbClr val="8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public</a:t>
            </a:r>
            <a:r>
              <a:rPr lang="en" sz="800">
                <a:solidFill>
                  <a:srgbClr val="000000"/>
                </a:solidFill>
                <a:highlight>
                  <a:srgbClr val="FFFFFF"/>
                </a:highlight>
                <a:latin typeface="Arial"/>
                <a:ea typeface="Arial"/>
                <a:cs typeface="Arial"/>
                <a:sym typeface="Arial"/>
              </a:rPr>
              <a:t> void takeReading(View view)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readingPostStart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private</a:t>
            </a:r>
            <a:r>
              <a:rPr lang="en" sz="800">
                <a:solidFill>
                  <a:srgbClr val="000000"/>
                </a:solidFill>
                <a:highlight>
                  <a:srgbClr val="FFFFFF"/>
                </a:highlight>
                <a:latin typeface="Arial"/>
                <a:ea typeface="Arial"/>
                <a:cs typeface="Arial"/>
                <a:sym typeface="Arial"/>
              </a:rPr>
              <a:t> void readingPostStart()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ConnectivityManager connMgr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ConnectivityManager</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getSystemService</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Context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CONNECTIVITY_SERVICE</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NetworkInfo networkInfo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connMgr</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getActiveNetworkInfo</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if</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networkInfo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null</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&amp;&amp;</a:t>
            </a:r>
            <a:r>
              <a:rPr lang="en" sz="800">
                <a:solidFill>
                  <a:srgbClr val="000000"/>
                </a:solidFill>
                <a:highlight>
                  <a:srgbClr val="FFFFFF"/>
                </a:highlight>
                <a:latin typeface="Arial"/>
                <a:ea typeface="Arial"/>
                <a:cs typeface="Arial"/>
                <a:sym typeface="Arial"/>
              </a:rPr>
              <a:t> networkInfo</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isConnected</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if</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connector</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getState</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2</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bluetoothReadingPost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else</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Toast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makeText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getApplicationContext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E6"/>
                </a:solidFill>
                <a:highlight>
                  <a:srgbClr val="FFFFFF"/>
                </a:highlight>
                <a:latin typeface="Arial"/>
                <a:ea typeface="Arial"/>
                <a:cs typeface="Arial"/>
                <a:sym typeface="Arial"/>
              </a:rPr>
              <a:t>"Could not connect to Bluetooth</a:t>
            </a:r>
            <a:r>
              <a:rPr lang="en" sz="800">
                <a:solidFill>
                  <a:srgbClr val="0F69FF"/>
                </a:solidFill>
                <a:highlight>
                  <a:srgbClr val="FFFFFF"/>
                </a:highlight>
                <a:latin typeface="Arial"/>
                <a:ea typeface="Arial"/>
                <a:cs typeface="Arial"/>
                <a:sym typeface="Arial"/>
              </a:rPr>
              <a:t>\n</a:t>
            </a:r>
            <a:r>
              <a:rPr lang="en" sz="800">
                <a:solidFill>
                  <a:srgbClr val="0000E6"/>
                </a:solidFill>
                <a:highlight>
                  <a:srgbClr val="FFFFFF"/>
                </a:highlight>
                <a:latin typeface="Arial"/>
                <a:ea typeface="Arial"/>
                <a:cs typeface="Arial"/>
                <a:sym typeface="Arial"/>
              </a:rPr>
              <a:t>Please try again."</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Toast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LENGTH_SHORT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show</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checkBT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connectBt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else</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BB7977"/>
                </a:solidFill>
                <a:highlight>
                  <a:srgbClr val="FFFFFF"/>
                </a:highlight>
                <a:latin typeface="Arial"/>
                <a:ea typeface="Arial"/>
                <a:cs typeface="Arial"/>
                <a:sym typeface="Arial"/>
              </a:rPr>
              <a:t>System</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out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println</a:t>
            </a:r>
            <a:r>
              <a:rPr lang="en" sz="800">
                <a:solidFill>
                  <a:srgbClr val="808030"/>
                </a:solidFill>
                <a:highlight>
                  <a:srgbClr val="FFFFFF"/>
                </a:highlight>
                <a:latin typeface="Arial"/>
                <a:ea typeface="Arial"/>
                <a:cs typeface="Arial"/>
                <a:sym typeface="Arial"/>
              </a:rPr>
              <a:t>(</a:t>
            </a:r>
            <a:r>
              <a:rPr lang="en" sz="800">
                <a:solidFill>
                  <a:srgbClr val="0000E6"/>
                </a:solidFill>
                <a:highlight>
                  <a:srgbClr val="FFFFFF"/>
                </a:highlight>
                <a:latin typeface="Arial"/>
                <a:ea typeface="Arial"/>
                <a:cs typeface="Arial"/>
                <a:sym typeface="Arial"/>
              </a:rPr>
              <a:t>"No Connection"</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Cont.</a:t>
            </a:r>
          </a:p>
        </p:txBody>
      </p:sp>
      <p:sp>
        <p:nvSpPr>
          <p:cNvPr id="108" name="Shape 108"/>
          <p:cNvSpPr txBox="1"/>
          <p:nvPr>
            <p:ph idx="1" type="body"/>
          </p:nvPr>
        </p:nvSpPr>
        <p:spPr>
          <a:xfrm>
            <a:off x="311700" y="1152425"/>
            <a:ext cx="3376199" cy="3302700"/>
          </a:xfrm>
          <a:prstGeom prst="rect">
            <a:avLst/>
          </a:prstGeom>
        </p:spPr>
        <p:txBody>
          <a:bodyPr anchorCtr="0" anchor="t" bIns="91425" lIns="91425" rIns="91425" tIns="91425">
            <a:noAutofit/>
          </a:bodyPr>
          <a:lstStyle/>
          <a:p>
            <a:pPr rtl="0">
              <a:spcBef>
                <a:spcPts val="0"/>
              </a:spcBef>
              <a:buNone/>
            </a:pPr>
            <a:r>
              <a:rPr b="1" lang="en" sz="800">
                <a:solidFill>
                  <a:srgbClr val="800000"/>
                </a:solidFill>
                <a:highlight>
                  <a:srgbClr val="FFFFFF"/>
                </a:highlight>
                <a:latin typeface="Arial"/>
                <a:ea typeface="Arial"/>
                <a:cs typeface="Arial"/>
                <a:sym typeface="Arial"/>
              </a:rPr>
              <a:t>public</a:t>
            </a:r>
            <a:r>
              <a:rPr lang="en" sz="800">
                <a:solidFill>
                  <a:srgbClr val="000000"/>
                </a:solidFill>
                <a:highlight>
                  <a:srgbClr val="FFFFFF"/>
                </a:highlight>
                <a:latin typeface="Arial"/>
                <a:ea typeface="Arial"/>
                <a:cs typeface="Arial"/>
                <a:sym typeface="Arial"/>
              </a:rPr>
              <a:t> ConnectedThread(BluetoothSocket socket)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if</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D</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Log</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d</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TAG</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E6"/>
                </a:solidFill>
                <a:highlight>
                  <a:srgbClr val="FFFFFF"/>
                </a:highlight>
                <a:latin typeface="Arial"/>
                <a:ea typeface="Arial"/>
                <a:cs typeface="Arial"/>
                <a:sym typeface="Arial"/>
              </a:rPr>
              <a:t>"create ConnectedThread"</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mmSocket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socket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BB7977"/>
                </a:solidFill>
                <a:highlight>
                  <a:srgbClr val="FFFFFF"/>
                </a:highlight>
                <a:latin typeface="Arial"/>
                <a:ea typeface="Arial"/>
                <a:cs typeface="Arial"/>
                <a:sym typeface="Arial"/>
              </a:rPr>
              <a:t>InputStream</a:t>
            </a:r>
            <a:r>
              <a:rPr lang="en" sz="800">
                <a:solidFill>
                  <a:srgbClr val="000000"/>
                </a:solidFill>
                <a:highlight>
                  <a:srgbClr val="FFFFFF"/>
                </a:highlight>
                <a:latin typeface="Arial"/>
                <a:ea typeface="Arial"/>
                <a:cs typeface="Arial"/>
                <a:sym typeface="Arial"/>
              </a:rPr>
              <a:t> tmpIn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null</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BB7977"/>
                </a:solidFill>
                <a:highlight>
                  <a:srgbClr val="FFFFFF"/>
                </a:highlight>
                <a:latin typeface="Arial"/>
                <a:ea typeface="Arial"/>
                <a:cs typeface="Arial"/>
                <a:sym typeface="Arial"/>
              </a:rPr>
              <a:t>OutputStream</a:t>
            </a:r>
            <a:r>
              <a:rPr lang="en" sz="800">
                <a:solidFill>
                  <a:srgbClr val="000000"/>
                </a:solidFill>
                <a:highlight>
                  <a:srgbClr val="FFFFFF"/>
                </a:highlight>
                <a:latin typeface="Arial"/>
                <a:ea typeface="Arial"/>
                <a:cs typeface="Arial"/>
                <a:sym typeface="Arial"/>
              </a:rPr>
              <a:t> tmpOut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null</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Get the BluetoothSocket input and output streams</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try</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tmpIn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socket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getInputStream</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tmpOut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socket</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getOutputStream</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catch</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b="1" lang="en" sz="800">
                <a:solidFill>
                  <a:srgbClr val="BB7977"/>
                </a:solidFill>
                <a:highlight>
                  <a:srgbClr val="FFFFFF"/>
                </a:highlight>
                <a:latin typeface="Arial"/>
                <a:ea typeface="Arial"/>
                <a:cs typeface="Arial"/>
                <a:sym typeface="Arial"/>
              </a:rPr>
              <a:t>IOException</a:t>
            </a:r>
            <a:r>
              <a:rPr lang="en" sz="800">
                <a:solidFill>
                  <a:srgbClr val="000000"/>
                </a:solidFill>
                <a:highlight>
                  <a:srgbClr val="FFFFFF"/>
                </a:highlight>
                <a:latin typeface="Arial"/>
                <a:ea typeface="Arial"/>
                <a:cs typeface="Arial"/>
                <a:sym typeface="Arial"/>
              </a:rPr>
              <a:t> e</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if</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D</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Log</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e</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TAG</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E6"/>
                </a:solidFill>
                <a:highlight>
                  <a:srgbClr val="FFFFFF"/>
                </a:highlight>
                <a:latin typeface="Arial"/>
                <a:ea typeface="Arial"/>
                <a:cs typeface="Arial"/>
                <a:sym typeface="Arial"/>
              </a:rPr>
              <a:t>"temp sockets not created"</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e</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mmInStream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tmpIn</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mmOutStream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tmpOut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p>
          <a:p>
            <a:pPr rtl="0">
              <a:spcBef>
                <a:spcPts val="0"/>
              </a:spcBef>
              <a:buNone/>
            </a:pPr>
            <a:r>
              <a:t/>
            </a:r>
            <a:endParaRPr b="1" sz="800">
              <a:solidFill>
                <a:srgbClr val="800000"/>
              </a:solidFill>
              <a:highlight>
                <a:srgbClr val="FFFFFF"/>
              </a:highlight>
              <a:latin typeface="Arial"/>
              <a:ea typeface="Arial"/>
              <a:cs typeface="Arial"/>
              <a:sym typeface="Arial"/>
            </a:endParaRPr>
          </a:p>
          <a:p>
            <a:pPr>
              <a:spcBef>
                <a:spcPts val="0"/>
              </a:spcBef>
              <a:buNone/>
            </a:pPr>
            <a:r>
              <a:t/>
            </a:r>
            <a:endParaRPr sz="800"/>
          </a:p>
        </p:txBody>
      </p:sp>
      <p:sp>
        <p:nvSpPr>
          <p:cNvPr id="109" name="Shape 109"/>
          <p:cNvSpPr txBox="1"/>
          <p:nvPr/>
        </p:nvSpPr>
        <p:spPr>
          <a:xfrm>
            <a:off x="3135450" y="1152425"/>
            <a:ext cx="2873100" cy="3291900"/>
          </a:xfrm>
          <a:prstGeom prst="rect">
            <a:avLst/>
          </a:prstGeom>
          <a:noFill/>
          <a:ln>
            <a:noFill/>
          </a:ln>
        </p:spPr>
        <p:txBody>
          <a:bodyPr anchorCtr="0" anchor="t" bIns="91425" lIns="91425" rIns="91425" tIns="91425">
            <a:noAutofit/>
          </a:bodyPr>
          <a:lstStyle/>
          <a:p>
            <a:pPr rtl="0">
              <a:spcBef>
                <a:spcPts val="0"/>
              </a:spcBef>
              <a:buNone/>
            </a:pPr>
            <a:r>
              <a:rPr b="1" lang="en" sz="800">
                <a:solidFill>
                  <a:srgbClr val="800000"/>
                </a:solidFill>
                <a:highlight>
                  <a:srgbClr val="FFFFFF"/>
                </a:highlight>
              </a:rPr>
              <a:t>public</a:t>
            </a:r>
            <a:r>
              <a:rPr lang="en" sz="800">
                <a:highlight>
                  <a:srgbClr val="FFFFFF"/>
                </a:highlight>
              </a:rPr>
              <a:t> void run()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D</a:t>
            </a:r>
            <a:r>
              <a:rPr lang="en" sz="800">
                <a:solidFill>
                  <a:srgbClr val="808030"/>
                </a:solidFill>
                <a:highlight>
                  <a:srgbClr val="FFFFFF"/>
                </a:highlight>
              </a:rPr>
              <a:t>)</a:t>
            </a:r>
            <a:r>
              <a:rPr lang="en" sz="800">
                <a:highlight>
                  <a:srgbClr val="FFFFFF"/>
                </a:highlight>
              </a:rPr>
              <a:t> Log</a:t>
            </a:r>
            <a:r>
              <a:rPr lang="en" sz="800">
                <a:solidFill>
                  <a:srgbClr val="808030"/>
                </a:solidFill>
                <a:highlight>
                  <a:srgbClr val="FFFFFF"/>
                </a:highlight>
              </a:rPr>
              <a:t>.</a:t>
            </a:r>
            <a:r>
              <a:rPr lang="en" sz="800">
                <a:highlight>
                  <a:srgbClr val="FFFFFF"/>
                </a:highlight>
              </a:rPr>
              <a:t>i</a:t>
            </a:r>
            <a:r>
              <a:rPr lang="en" sz="800">
                <a:solidFill>
                  <a:srgbClr val="808030"/>
                </a:solidFill>
                <a:highlight>
                  <a:srgbClr val="FFFFFF"/>
                </a:highlight>
              </a:rPr>
              <a:t>(</a:t>
            </a:r>
            <a:r>
              <a:rPr lang="en" sz="800">
                <a:highlight>
                  <a:srgbClr val="FFFFFF"/>
                </a:highlight>
              </a:rPr>
              <a:t>TAG</a:t>
            </a:r>
            <a:r>
              <a:rPr lang="en" sz="800">
                <a:solidFill>
                  <a:srgbClr val="808030"/>
                </a:solidFill>
                <a:highlight>
                  <a:srgbClr val="FFFFFF"/>
                </a:highlight>
              </a:rPr>
              <a:t>,</a:t>
            </a:r>
            <a:r>
              <a:rPr lang="en" sz="800">
                <a:highlight>
                  <a:srgbClr val="FFFFFF"/>
                </a:highlight>
              </a:rPr>
              <a:t> </a:t>
            </a:r>
            <a:r>
              <a:rPr lang="en" sz="800">
                <a:solidFill>
                  <a:srgbClr val="0000E6"/>
                </a:solidFill>
                <a:highlight>
                  <a:srgbClr val="FFFFFF"/>
                </a:highlight>
              </a:rPr>
              <a:t>"ConnectedThread run"</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BB7977"/>
                </a:solidFill>
                <a:highlight>
                  <a:srgbClr val="FFFFFF"/>
                </a:highlight>
              </a:rPr>
              <a:t>byte</a:t>
            </a:r>
            <a:r>
              <a:rPr lang="en" sz="800">
                <a:solidFill>
                  <a:srgbClr val="808030"/>
                </a:solidFill>
                <a:highlight>
                  <a:srgbClr val="FFFFFF"/>
                </a:highlight>
              </a:rPr>
              <a:t>[]</a:t>
            </a:r>
            <a:r>
              <a:rPr lang="en" sz="800">
                <a:highlight>
                  <a:srgbClr val="FFFFFF"/>
                </a:highlight>
              </a:rPr>
              <a:t> buffer </a:t>
            </a:r>
            <a:r>
              <a:rPr lang="en" sz="800">
                <a:solidFill>
                  <a:srgbClr val="808030"/>
                </a:solidFill>
                <a:highlight>
                  <a:srgbClr val="FFFFFF"/>
                </a:highlight>
              </a:rPr>
              <a:t>=</a:t>
            </a:r>
            <a:r>
              <a:rPr lang="en" sz="800">
                <a:highlight>
                  <a:srgbClr val="FFFFFF"/>
                </a:highlight>
              </a:rPr>
              <a:t> </a:t>
            </a:r>
            <a:r>
              <a:rPr b="1" lang="en" sz="800">
                <a:solidFill>
                  <a:srgbClr val="800000"/>
                </a:solidFill>
                <a:highlight>
                  <a:srgbClr val="FFFFFF"/>
                </a:highlight>
              </a:rPr>
              <a:t>new</a:t>
            </a:r>
            <a:r>
              <a:rPr lang="en" sz="800">
                <a:highlight>
                  <a:srgbClr val="FFFFFF"/>
                </a:highlight>
              </a:rPr>
              <a:t> </a:t>
            </a:r>
            <a:r>
              <a:rPr lang="en" sz="800">
                <a:solidFill>
                  <a:srgbClr val="BB7977"/>
                </a:solidFill>
                <a:highlight>
                  <a:srgbClr val="FFFFFF"/>
                </a:highlight>
              </a:rPr>
              <a:t>byte</a:t>
            </a:r>
            <a:r>
              <a:rPr lang="en" sz="800">
                <a:solidFill>
                  <a:srgbClr val="808030"/>
                </a:solidFill>
                <a:highlight>
                  <a:srgbClr val="FFFFFF"/>
                </a:highlight>
              </a:rPr>
              <a:t>[</a:t>
            </a:r>
            <a:r>
              <a:rPr lang="en" sz="800">
                <a:solidFill>
                  <a:srgbClr val="008C00"/>
                </a:solidFill>
                <a:highlight>
                  <a:srgbClr val="FFFFFF"/>
                </a:highlight>
              </a:rPr>
              <a:t>512</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BB7977"/>
                </a:solidFill>
                <a:highlight>
                  <a:srgbClr val="FFFFFF"/>
                </a:highlight>
              </a:rPr>
              <a:t>int</a:t>
            </a:r>
            <a:r>
              <a:rPr lang="en" sz="800">
                <a:highlight>
                  <a:srgbClr val="FFFFFF"/>
                </a:highlight>
              </a:rPr>
              <a:t> bytes</a:t>
            </a:r>
            <a:r>
              <a:rPr lang="en" sz="800">
                <a:solidFill>
                  <a:srgbClr val="800080"/>
                </a:solidFill>
                <a:highlight>
                  <a:srgbClr val="FFFFFF"/>
                </a:highlight>
              </a:rPr>
              <a:t>;</a:t>
            </a:r>
            <a:br>
              <a:rPr lang="en" sz="800">
                <a:highlight>
                  <a:srgbClr val="FFFFFF"/>
                </a:highlight>
              </a:rPr>
            </a:br>
            <a:r>
              <a:rPr lang="en" sz="800">
                <a:highlight>
                  <a:srgbClr val="FFFFFF"/>
                </a:highlight>
              </a:rPr>
              <a:t>            StringBuilder readMessage </a:t>
            </a:r>
            <a:r>
              <a:rPr lang="en" sz="800">
                <a:solidFill>
                  <a:srgbClr val="808030"/>
                </a:solidFill>
                <a:highlight>
                  <a:srgbClr val="FFFFFF"/>
                </a:highlight>
              </a:rPr>
              <a:t>=</a:t>
            </a:r>
            <a:r>
              <a:rPr lang="en" sz="800">
                <a:highlight>
                  <a:srgbClr val="FFFFFF"/>
                </a:highlight>
              </a:rPr>
              <a:t> </a:t>
            </a:r>
            <a:r>
              <a:rPr b="1" lang="en" sz="800">
                <a:solidFill>
                  <a:srgbClr val="800000"/>
                </a:solidFill>
                <a:highlight>
                  <a:srgbClr val="FFFFFF"/>
                </a:highlight>
              </a:rPr>
              <a:t>new</a:t>
            </a:r>
            <a:r>
              <a:rPr lang="en" sz="800">
                <a:highlight>
                  <a:srgbClr val="FFFFFF"/>
                </a:highlight>
              </a:rPr>
              <a:t> StringBuilder</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while</a:t>
            </a:r>
            <a:r>
              <a:rPr lang="en" sz="800">
                <a:highlight>
                  <a:srgbClr val="FFFFFF"/>
                </a:highlight>
              </a:rPr>
              <a:t> </a:t>
            </a:r>
            <a:r>
              <a:rPr lang="en" sz="800">
                <a:solidFill>
                  <a:srgbClr val="808030"/>
                </a:solidFill>
                <a:highlight>
                  <a:srgbClr val="FFFFFF"/>
                </a:highlight>
              </a:rPr>
              <a:t>(</a:t>
            </a:r>
            <a:r>
              <a:rPr b="1" lang="en" sz="800">
                <a:solidFill>
                  <a:srgbClr val="800000"/>
                </a:solidFill>
                <a:highlight>
                  <a:srgbClr val="FFFFFF"/>
                </a:highlight>
              </a:rPr>
              <a:t>true</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try</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bytes </a:t>
            </a:r>
            <a:r>
              <a:rPr lang="en" sz="800">
                <a:solidFill>
                  <a:srgbClr val="808030"/>
                </a:solidFill>
                <a:highlight>
                  <a:srgbClr val="FFFFFF"/>
                </a:highlight>
              </a:rPr>
              <a:t>=</a:t>
            </a:r>
            <a:r>
              <a:rPr lang="en" sz="800">
                <a:highlight>
                  <a:srgbClr val="FFFFFF"/>
                </a:highlight>
              </a:rPr>
              <a:t> mmInStream</a:t>
            </a:r>
            <a:r>
              <a:rPr lang="en" sz="800">
                <a:solidFill>
                  <a:srgbClr val="808030"/>
                </a:solidFill>
                <a:highlight>
                  <a:srgbClr val="FFFFFF"/>
                </a:highlight>
              </a:rPr>
              <a:t>.</a:t>
            </a:r>
            <a:r>
              <a:rPr lang="en" sz="800">
                <a:highlight>
                  <a:srgbClr val="FFFFFF"/>
                </a:highlight>
              </a:rPr>
              <a:t>read</a:t>
            </a:r>
            <a:r>
              <a:rPr lang="en" sz="800">
                <a:solidFill>
                  <a:srgbClr val="808030"/>
                </a:solidFill>
                <a:highlight>
                  <a:srgbClr val="FFFFFF"/>
                </a:highlight>
              </a:rPr>
              <a:t>(</a:t>
            </a:r>
            <a:r>
              <a:rPr lang="en" sz="800">
                <a:highlight>
                  <a:srgbClr val="FFFFFF"/>
                </a:highlight>
              </a:rPr>
              <a:t>buffer</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BB7977"/>
                </a:solidFill>
                <a:highlight>
                  <a:srgbClr val="FFFFFF"/>
                </a:highlight>
              </a:rPr>
              <a:t>String</a:t>
            </a:r>
            <a:r>
              <a:rPr lang="en" sz="800">
                <a:highlight>
                  <a:srgbClr val="FFFFFF"/>
                </a:highlight>
              </a:rPr>
              <a:t> readed </a:t>
            </a:r>
            <a:r>
              <a:rPr lang="en" sz="800">
                <a:solidFill>
                  <a:srgbClr val="808030"/>
                </a:solidFill>
                <a:highlight>
                  <a:srgbClr val="FFFFFF"/>
                </a:highlight>
              </a:rPr>
              <a:t>=</a:t>
            </a:r>
            <a:r>
              <a:rPr lang="en" sz="800">
                <a:highlight>
                  <a:srgbClr val="FFFFFF"/>
                </a:highlight>
              </a:rPr>
              <a:t> </a:t>
            </a:r>
            <a:r>
              <a:rPr b="1" lang="en" sz="800">
                <a:solidFill>
                  <a:srgbClr val="800000"/>
                </a:solidFill>
                <a:highlight>
                  <a:srgbClr val="FFFFFF"/>
                </a:highlight>
              </a:rPr>
              <a:t>new</a:t>
            </a:r>
            <a:r>
              <a:rPr lang="en" sz="800">
                <a:highlight>
                  <a:srgbClr val="FFFFFF"/>
                </a:highlight>
              </a:rPr>
              <a:t> </a:t>
            </a:r>
            <a:r>
              <a:rPr b="1" lang="en" sz="800">
                <a:solidFill>
                  <a:srgbClr val="BB7977"/>
                </a:solidFill>
                <a:highlight>
                  <a:srgbClr val="FFFFFF"/>
                </a:highlight>
              </a:rPr>
              <a:t>String</a:t>
            </a:r>
            <a:r>
              <a:rPr lang="en" sz="800">
                <a:solidFill>
                  <a:srgbClr val="808030"/>
                </a:solidFill>
                <a:highlight>
                  <a:srgbClr val="FFFFFF"/>
                </a:highlight>
              </a:rPr>
              <a:t>(</a:t>
            </a:r>
            <a:r>
              <a:rPr lang="en" sz="800">
                <a:highlight>
                  <a:srgbClr val="FFFFFF"/>
                </a:highlight>
              </a:rPr>
              <a:t>buffer</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0</a:t>
            </a:r>
            <a:r>
              <a:rPr lang="en" sz="800">
                <a:solidFill>
                  <a:srgbClr val="808030"/>
                </a:solidFill>
                <a:highlight>
                  <a:srgbClr val="FFFFFF"/>
                </a:highlight>
              </a:rPr>
              <a:t>,</a:t>
            </a:r>
            <a:r>
              <a:rPr lang="en" sz="800">
                <a:highlight>
                  <a:srgbClr val="FFFFFF"/>
                </a:highlight>
              </a:rPr>
              <a:t> bytes</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readMessage</a:t>
            </a:r>
            <a:r>
              <a:rPr lang="en" sz="800">
                <a:solidFill>
                  <a:srgbClr val="808030"/>
                </a:solidFill>
                <a:highlight>
                  <a:srgbClr val="FFFFFF"/>
                </a:highlight>
              </a:rPr>
              <a:t>.</a:t>
            </a:r>
            <a:r>
              <a:rPr lang="en" sz="800">
                <a:highlight>
                  <a:srgbClr val="FFFFFF"/>
                </a:highlight>
              </a:rPr>
              <a:t>append</a:t>
            </a:r>
            <a:r>
              <a:rPr lang="en" sz="800">
                <a:solidFill>
                  <a:srgbClr val="808030"/>
                </a:solidFill>
                <a:highlight>
                  <a:srgbClr val="FFFFFF"/>
                </a:highlight>
              </a:rPr>
              <a:t>(</a:t>
            </a:r>
            <a:r>
              <a:rPr lang="en" sz="800">
                <a:highlight>
                  <a:srgbClr val="FFFFFF"/>
                </a:highlight>
              </a:rPr>
              <a:t>readed</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br>
              <a:rPr lang="en" sz="800">
                <a:highlight>
                  <a:srgbClr val="FFFFFF"/>
                </a:highlight>
              </a:rPr>
            </a:b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readed</a:t>
            </a:r>
            <a:r>
              <a:rPr lang="en" sz="800">
                <a:solidFill>
                  <a:srgbClr val="808030"/>
                </a:solidFill>
                <a:highlight>
                  <a:srgbClr val="FFFFFF"/>
                </a:highlight>
              </a:rPr>
              <a:t>.</a:t>
            </a:r>
            <a:r>
              <a:rPr lang="en" sz="800">
                <a:highlight>
                  <a:srgbClr val="FFFFFF"/>
                </a:highlight>
              </a:rPr>
              <a:t>contains</a:t>
            </a:r>
            <a:r>
              <a:rPr lang="en" sz="800">
                <a:solidFill>
                  <a:srgbClr val="808030"/>
                </a:solidFill>
                <a:highlight>
                  <a:srgbClr val="FFFFFF"/>
                </a:highlight>
              </a:rPr>
              <a:t>(</a:t>
            </a:r>
            <a:r>
              <a:rPr lang="en" sz="800">
                <a:solidFill>
                  <a:srgbClr val="0000E6"/>
                </a:solidFill>
                <a:highlight>
                  <a:srgbClr val="FFFFFF"/>
                </a:highlight>
              </a:rPr>
              <a:t>"</a:t>
            </a:r>
            <a:r>
              <a:rPr lang="en" sz="800">
                <a:solidFill>
                  <a:srgbClr val="0F69FF"/>
                </a:solidFill>
                <a:highlight>
                  <a:srgbClr val="FFFFFF"/>
                </a:highlight>
              </a:rPr>
              <a:t>\n</a:t>
            </a:r>
            <a:r>
              <a:rPr lang="en" sz="800">
                <a:solidFill>
                  <a:srgbClr val="0000E6"/>
                </a:solidFill>
                <a:highlight>
                  <a:srgbClr val="FFFFFF"/>
                </a:highlight>
              </a:rPr>
              <a:t>"</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Log</a:t>
            </a:r>
            <a:r>
              <a:rPr lang="en" sz="800">
                <a:solidFill>
                  <a:srgbClr val="808030"/>
                </a:solidFill>
                <a:highlight>
                  <a:srgbClr val="FFFFFF"/>
                </a:highlight>
              </a:rPr>
              <a:t>.</a:t>
            </a:r>
            <a:r>
              <a:rPr lang="en" sz="800">
                <a:highlight>
                  <a:srgbClr val="FFFFFF"/>
                </a:highlight>
              </a:rPr>
              <a:t>d</a:t>
            </a:r>
            <a:r>
              <a:rPr lang="en" sz="800">
                <a:solidFill>
                  <a:srgbClr val="808030"/>
                </a:solidFill>
                <a:highlight>
                  <a:srgbClr val="FFFFFF"/>
                </a:highlight>
              </a:rPr>
              <a:t>(</a:t>
            </a:r>
            <a:r>
              <a:rPr lang="en" sz="800">
                <a:highlight>
                  <a:srgbClr val="FFFFFF"/>
                </a:highlight>
              </a:rPr>
              <a:t>TAG</a:t>
            </a:r>
            <a:r>
              <a:rPr lang="en" sz="800">
                <a:solidFill>
                  <a:srgbClr val="808030"/>
                </a:solidFill>
                <a:highlight>
                  <a:srgbClr val="FFFFFF"/>
                </a:highlight>
              </a:rPr>
              <a:t>,</a:t>
            </a:r>
            <a:r>
              <a:rPr lang="en" sz="800">
                <a:highlight>
                  <a:srgbClr val="FFFFFF"/>
                </a:highlight>
              </a:rPr>
              <a:t> </a:t>
            </a:r>
            <a:r>
              <a:rPr lang="en" sz="800">
                <a:solidFill>
                  <a:srgbClr val="0000E6"/>
                </a:solidFill>
                <a:highlight>
                  <a:srgbClr val="FFFFFF"/>
                </a:highlight>
              </a:rPr>
              <a:t>"RUN MESSAGE: "</a:t>
            </a:r>
            <a:r>
              <a:rPr lang="en" sz="800">
                <a:highlight>
                  <a:srgbClr val="FFFFFF"/>
                </a:highlight>
              </a:rPr>
              <a:t> </a:t>
            </a:r>
            <a:r>
              <a:rPr lang="en" sz="800">
                <a:solidFill>
                  <a:srgbClr val="808030"/>
                </a:solidFill>
                <a:highlight>
                  <a:srgbClr val="FFFFFF"/>
                </a:highlight>
              </a:rPr>
              <a:t>+</a:t>
            </a:r>
            <a:r>
              <a:rPr lang="en" sz="800">
                <a:highlight>
                  <a:srgbClr val="FFFFFF"/>
                </a:highlight>
              </a:rPr>
              <a:t> readMessage</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mHandler</a:t>
            </a:r>
            <a:r>
              <a:rPr lang="en" sz="800">
                <a:solidFill>
                  <a:srgbClr val="808030"/>
                </a:solidFill>
                <a:highlight>
                  <a:srgbClr val="FFFFFF"/>
                </a:highlight>
              </a:rPr>
              <a:t>.</a:t>
            </a:r>
            <a:r>
              <a:rPr lang="en" sz="800">
                <a:highlight>
                  <a:srgbClr val="FFFFFF"/>
                </a:highlight>
              </a:rPr>
              <a:t>obtainMessage</a:t>
            </a:r>
            <a:r>
              <a:rPr lang="en" sz="800">
                <a:solidFill>
                  <a:srgbClr val="808030"/>
                </a:solidFill>
                <a:highlight>
                  <a:srgbClr val="FFFFFF"/>
                </a:highlight>
              </a:rPr>
              <a:t>(</a:t>
            </a:r>
            <a:r>
              <a:rPr lang="en" sz="800">
                <a:highlight>
                  <a:srgbClr val="FFFFFF"/>
                </a:highlight>
              </a:rPr>
              <a:t>MainActivity</a:t>
            </a:r>
            <a:r>
              <a:rPr lang="en" sz="800">
                <a:solidFill>
                  <a:srgbClr val="808030"/>
                </a:solidFill>
                <a:highlight>
                  <a:srgbClr val="FFFFFF"/>
                </a:highlight>
              </a:rPr>
              <a:t>.</a:t>
            </a:r>
            <a:r>
              <a:rPr lang="en" sz="800">
                <a:highlight>
                  <a:srgbClr val="FFFFFF"/>
                </a:highlight>
              </a:rPr>
              <a:t>MESSAGE_READ</a:t>
            </a:r>
            <a:r>
              <a:rPr lang="en" sz="800">
                <a:solidFill>
                  <a:srgbClr val="808030"/>
                </a:solidFill>
                <a:highlight>
                  <a:srgbClr val="FFFFFF"/>
                </a:highlight>
              </a:rPr>
              <a:t>,</a:t>
            </a:r>
            <a:br>
              <a:rPr lang="en" sz="800">
                <a:highlight>
                  <a:srgbClr val="FFFFFF"/>
                </a:highlight>
              </a:rPr>
            </a:br>
            <a:r>
              <a:rPr lang="en" sz="800">
                <a:highlight>
                  <a:srgbClr val="FFFFFF"/>
                </a:highlight>
              </a:rPr>
              <a:t>                                bytes</a:t>
            </a:r>
            <a:r>
              <a:rPr lang="en" sz="800">
                <a:solidFill>
                  <a:srgbClr val="808030"/>
                </a:solidFill>
                <a:highlight>
                  <a:srgbClr val="FFFFFF"/>
                </a:highlight>
              </a:rPr>
              <a:t>,</a:t>
            </a:r>
            <a:r>
              <a:rPr lang="en" sz="800">
                <a:highlight>
                  <a:srgbClr val="FFFFFF"/>
                </a:highlight>
              </a:rPr>
              <a:t> </a:t>
            </a:r>
            <a:r>
              <a:rPr lang="en" sz="800">
                <a:solidFill>
                  <a:srgbClr val="808030"/>
                </a:solidFill>
                <a:highlight>
                  <a:srgbClr val="FFFFFF"/>
                </a:highlight>
              </a:rPr>
              <a:t>-</a:t>
            </a:r>
            <a:r>
              <a:rPr lang="en" sz="800">
                <a:solidFill>
                  <a:srgbClr val="008C00"/>
                </a:solidFill>
                <a:highlight>
                  <a:srgbClr val="FFFFFF"/>
                </a:highlight>
              </a:rPr>
              <a:t>1</a:t>
            </a:r>
            <a:r>
              <a:rPr lang="en" sz="800">
                <a:solidFill>
                  <a:srgbClr val="808030"/>
                </a:solidFill>
                <a:highlight>
                  <a:srgbClr val="FFFFFF"/>
                </a:highlight>
              </a:rPr>
              <a:t>,</a:t>
            </a:r>
            <a:r>
              <a:rPr lang="en" sz="800">
                <a:highlight>
                  <a:srgbClr val="FFFFFF"/>
                </a:highlight>
              </a:rPr>
              <a:t> readMessage</a:t>
            </a:r>
            <a:r>
              <a:rPr lang="en" sz="800">
                <a:solidFill>
                  <a:srgbClr val="808030"/>
                </a:solidFill>
                <a:highlight>
                  <a:srgbClr val="FFFFFF"/>
                </a:highlight>
              </a:rPr>
              <a:t>.</a:t>
            </a:r>
            <a:r>
              <a:rPr lang="en" sz="800">
                <a:highlight>
                  <a:srgbClr val="FFFFFF"/>
                </a:highlight>
              </a:rPr>
              <a:t>toString</a:t>
            </a:r>
            <a:r>
              <a:rPr lang="en" sz="800">
                <a:solidFill>
                  <a:srgbClr val="808030"/>
                </a:solidFill>
                <a:highlight>
                  <a:srgbClr val="FFFFFF"/>
                </a:highlight>
              </a:rPr>
              <a:t>()).</a:t>
            </a:r>
            <a:r>
              <a:rPr lang="en" sz="800">
                <a:highlight>
                  <a:srgbClr val="FFFFFF"/>
                </a:highlight>
              </a:rPr>
              <a:t>sendToTarget</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readMessage</a:t>
            </a:r>
            <a:r>
              <a:rPr lang="en" sz="800">
                <a:solidFill>
                  <a:srgbClr val="808030"/>
                </a:solidFill>
                <a:highlight>
                  <a:srgbClr val="FFFFFF"/>
                </a:highlight>
              </a:rPr>
              <a:t>.</a:t>
            </a:r>
            <a:r>
              <a:rPr lang="en" sz="800">
                <a:highlight>
                  <a:srgbClr val="FFFFFF"/>
                </a:highlight>
              </a:rPr>
              <a:t>setLength</a:t>
            </a:r>
            <a:r>
              <a:rPr lang="en" sz="800">
                <a:solidFill>
                  <a:srgbClr val="808030"/>
                </a:solidFill>
                <a:highlight>
                  <a:srgbClr val="FFFFFF"/>
                </a:highlight>
              </a:rPr>
              <a:t>(</a:t>
            </a:r>
            <a:r>
              <a:rPr lang="en" sz="800">
                <a:solidFill>
                  <a:srgbClr val="008C00"/>
                </a:solidFill>
                <a:highlight>
                  <a:srgbClr val="FFFFFF"/>
                </a:highlight>
              </a:rPr>
              <a:t>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br>
              <a:rPr lang="en" sz="800">
                <a:highlight>
                  <a:srgbClr val="FFFFFF"/>
                </a:highlight>
              </a:rPr>
            </a:br>
            <a:r>
              <a:rPr lang="en" sz="800">
                <a:highlight>
                  <a:srgbClr val="FFFFFF"/>
                </a:highlight>
              </a:rPr>
              <a:t>                </a:t>
            </a:r>
            <a:r>
              <a:rPr lang="en" sz="800">
                <a:solidFill>
                  <a:srgbClr val="800080"/>
                </a:solidFill>
                <a:highlight>
                  <a:srgbClr val="FFFFFF"/>
                </a:highlight>
              </a:rPr>
              <a:t>}</a:t>
            </a:r>
            <a:r>
              <a:rPr lang="en" sz="800">
                <a:highlight>
                  <a:srgbClr val="FFFFFF"/>
                </a:highlight>
              </a:rPr>
              <a:t> </a:t>
            </a:r>
            <a:r>
              <a:rPr b="1" lang="en" sz="800">
                <a:solidFill>
                  <a:srgbClr val="800000"/>
                </a:solidFill>
                <a:highlight>
                  <a:srgbClr val="FFFFFF"/>
                </a:highlight>
              </a:rPr>
              <a:t>catch</a:t>
            </a:r>
            <a:r>
              <a:rPr lang="en" sz="800">
                <a:highlight>
                  <a:srgbClr val="FFFFFF"/>
                </a:highlight>
              </a:rPr>
              <a:t> </a:t>
            </a:r>
            <a:r>
              <a:rPr lang="en" sz="800">
                <a:solidFill>
                  <a:srgbClr val="808030"/>
                </a:solidFill>
                <a:highlight>
                  <a:srgbClr val="FFFFFF"/>
                </a:highlight>
              </a:rPr>
              <a:t>(</a:t>
            </a:r>
            <a:r>
              <a:rPr b="1" lang="en" sz="800">
                <a:solidFill>
                  <a:srgbClr val="BB7977"/>
                </a:solidFill>
                <a:highlight>
                  <a:srgbClr val="FFFFFF"/>
                </a:highlight>
              </a:rPr>
              <a:t>IOException</a:t>
            </a:r>
            <a:r>
              <a:rPr lang="en" sz="800">
                <a:highlight>
                  <a:srgbClr val="FFFFFF"/>
                </a:highlight>
              </a:rPr>
              <a:t> e</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D</a:t>
            </a:r>
            <a:r>
              <a:rPr lang="en" sz="800">
                <a:solidFill>
                  <a:srgbClr val="808030"/>
                </a:solidFill>
                <a:highlight>
                  <a:srgbClr val="FFFFFF"/>
                </a:highlight>
              </a:rPr>
              <a:t>)</a:t>
            </a:r>
            <a:r>
              <a:rPr lang="en" sz="800">
                <a:highlight>
                  <a:srgbClr val="FFFFFF"/>
                </a:highlight>
              </a:rPr>
              <a:t> Log</a:t>
            </a:r>
            <a:r>
              <a:rPr lang="en" sz="800">
                <a:solidFill>
                  <a:srgbClr val="808030"/>
                </a:solidFill>
                <a:highlight>
                  <a:srgbClr val="FFFFFF"/>
                </a:highlight>
              </a:rPr>
              <a:t>.</a:t>
            </a:r>
            <a:r>
              <a:rPr lang="en" sz="800">
                <a:highlight>
                  <a:srgbClr val="FFFFFF"/>
                </a:highlight>
              </a:rPr>
              <a:t>e</a:t>
            </a:r>
            <a:r>
              <a:rPr lang="en" sz="800">
                <a:solidFill>
                  <a:srgbClr val="808030"/>
                </a:solidFill>
                <a:highlight>
                  <a:srgbClr val="FFFFFF"/>
                </a:highlight>
              </a:rPr>
              <a:t>(</a:t>
            </a:r>
            <a:r>
              <a:rPr lang="en" sz="800">
                <a:highlight>
                  <a:srgbClr val="FFFFFF"/>
                </a:highlight>
              </a:rPr>
              <a:t>TAG</a:t>
            </a:r>
            <a:r>
              <a:rPr lang="en" sz="800">
                <a:solidFill>
                  <a:srgbClr val="808030"/>
                </a:solidFill>
                <a:highlight>
                  <a:srgbClr val="FFFFFF"/>
                </a:highlight>
              </a:rPr>
              <a:t>,</a:t>
            </a:r>
            <a:r>
              <a:rPr lang="en" sz="800">
                <a:highlight>
                  <a:srgbClr val="FFFFFF"/>
                </a:highlight>
              </a:rPr>
              <a:t> </a:t>
            </a:r>
            <a:r>
              <a:rPr lang="en" sz="800">
                <a:solidFill>
                  <a:srgbClr val="0000E6"/>
                </a:solidFill>
                <a:highlight>
                  <a:srgbClr val="FFFFFF"/>
                </a:highlight>
              </a:rPr>
              <a:t>"disconnected"</a:t>
            </a:r>
            <a:r>
              <a:rPr lang="en" sz="800">
                <a:solidFill>
                  <a:srgbClr val="808030"/>
                </a:solidFill>
                <a:highlight>
                  <a:srgbClr val="FFFFFF"/>
                </a:highlight>
              </a:rPr>
              <a:t>,</a:t>
            </a:r>
            <a:r>
              <a:rPr lang="en" sz="800">
                <a:highlight>
                  <a:srgbClr val="FFFFFF"/>
                </a:highlight>
              </a:rPr>
              <a:t> e</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connectionLost</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break</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p>
          <a:p>
            <a:pPr>
              <a:spcBef>
                <a:spcPts val="0"/>
              </a:spcBef>
              <a:buNone/>
            </a:pPr>
            <a:r>
              <a:t/>
            </a:r>
            <a:endParaRPr sz="800"/>
          </a:p>
        </p:txBody>
      </p:sp>
      <p:sp>
        <p:nvSpPr>
          <p:cNvPr id="110" name="Shape 110"/>
          <p:cNvSpPr txBox="1"/>
          <p:nvPr/>
        </p:nvSpPr>
        <p:spPr>
          <a:xfrm>
            <a:off x="5877425" y="1152425"/>
            <a:ext cx="3376199" cy="3519600"/>
          </a:xfrm>
          <a:prstGeom prst="rect">
            <a:avLst/>
          </a:prstGeom>
          <a:noFill/>
          <a:ln>
            <a:noFill/>
          </a:ln>
        </p:spPr>
        <p:txBody>
          <a:bodyPr anchorCtr="0" anchor="t" bIns="91425" lIns="91425" rIns="91425" tIns="91425">
            <a:noAutofit/>
          </a:bodyPr>
          <a:lstStyle/>
          <a:p>
            <a:pPr rtl="0">
              <a:spcBef>
                <a:spcPts val="0"/>
              </a:spcBef>
              <a:buNone/>
            </a:pPr>
            <a:r>
              <a:rPr b="1" lang="en" sz="800">
                <a:solidFill>
                  <a:srgbClr val="800000"/>
                </a:solidFill>
                <a:highlight>
                  <a:srgbClr val="FFFFFF"/>
                </a:highlight>
              </a:rPr>
              <a:t>public</a:t>
            </a:r>
            <a:r>
              <a:rPr lang="en" sz="800">
                <a:highlight>
                  <a:srgbClr val="FFFFFF"/>
                </a:highlight>
              </a:rPr>
              <a:t> void write(byte command) </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BB7977"/>
                </a:solidFill>
                <a:highlight>
                  <a:srgbClr val="FFFFFF"/>
                </a:highlight>
              </a:rPr>
              <a:t>byte</a:t>
            </a:r>
            <a:r>
              <a:rPr lang="en" sz="800">
                <a:solidFill>
                  <a:srgbClr val="808030"/>
                </a:solidFill>
                <a:highlight>
                  <a:srgbClr val="FFFFFF"/>
                </a:highlight>
              </a:rPr>
              <a:t>[]</a:t>
            </a:r>
            <a:r>
              <a:rPr lang="en" sz="800">
                <a:highlight>
                  <a:srgbClr val="FFFFFF"/>
                </a:highlight>
              </a:rPr>
              <a:t> buffer </a:t>
            </a:r>
            <a:r>
              <a:rPr lang="en" sz="800">
                <a:solidFill>
                  <a:srgbClr val="808030"/>
                </a:solidFill>
                <a:highlight>
                  <a:srgbClr val="FFFFFF"/>
                </a:highlight>
              </a:rPr>
              <a:t>=</a:t>
            </a:r>
            <a:r>
              <a:rPr lang="en" sz="800">
                <a:highlight>
                  <a:srgbClr val="FFFFFF"/>
                </a:highlight>
              </a:rPr>
              <a:t> </a:t>
            </a:r>
            <a:r>
              <a:rPr b="1" lang="en" sz="800">
                <a:solidFill>
                  <a:srgbClr val="800000"/>
                </a:solidFill>
                <a:highlight>
                  <a:srgbClr val="FFFFFF"/>
                </a:highlight>
              </a:rPr>
              <a:t>new</a:t>
            </a:r>
            <a:r>
              <a:rPr lang="en" sz="800">
                <a:highlight>
                  <a:srgbClr val="FFFFFF"/>
                </a:highlight>
              </a:rPr>
              <a:t> </a:t>
            </a:r>
            <a:r>
              <a:rPr lang="en" sz="800">
                <a:solidFill>
                  <a:srgbClr val="BB7977"/>
                </a:solidFill>
                <a:highlight>
                  <a:srgbClr val="FFFFFF"/>
                </a:highlight>
              </a:rPr>
              <a:t>byte</a:t>
            </a:r>
            <a:r>
              <a:rPr lang="en" sz="800">
                <a:solidFill>
                  <a:srgbClr val="808030"/>
                </a:solidFill>
                <a:highlight>
                  <a:srgbClr val="FFFFFF"/>
                </a:highlight>
              </a:rPr>
              <a:t>[</a:t>
            </a:r>
            <a:r>
              <a:rPr lang="en" sz="800">
                <a:solidFill>
                  <a:srgbClr val="008C00"/>
                </a:solidFill>
                <a:highlight>
                  <a:srgbClr val="FFFFFF"/>
                </a:highlight>
              </a:rPr>
              <a:t>1</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buffer</a:t>
            </a:r>
            <a:r>
              <a:rPr lang="en" sz="800">
                <a:solidFill>
                  <a:srgbClr val="808030"/>
                </a:solidFill>
                <a:highlight>
                  <a:srgbClr val="FFFFFF"/>
                </a:highlight>
              </a:rPr>
              <a:t>[</a:t>
            </a:r>
            <a:r>
              <a:rPr lang="en" sz="800">
                <a:solidFill>
                  <a:srgbClr val="008C00"/>
                </a:solidFill>
                <a:highlight>
                  <a:srgbClr val="FFFFFF"/>
                </a:highlight>
              </a:rPr>
              <a:t>0</a:t>
            </a:r>
            <a:r>
              <a:rPr lang="en" sz="800">
                <a:solidFill>
                  <a:srgbClr val="808030"/>
                </a:solidFill>
                <a:highlight>
                  <a:srgbClr val="FFFFFF"/>
                </a:highlight>
              </a:rPr>
              <a:t>]</a:t>
            </a:r>
            <a:r>
              <a:rPr lang="en" sz="800">
                <a:highlight>
                  <a:srgbClr val="FFFFFF"/>
                </a:highlight>
              </a:rPr>
              <a:t> </a:t>
            </a:r>
            <a:r>
              <a:rPr lang="en" sz="800">
                <a:solidFill>
                  <a:srgbClr val="808030"/>
                </a:solidFill>
                <a:highlight>
                  <a:srgbClr val="FFFFFF"/>
                </a:highlight>
              </a:rPr>
              <a:t>=</a:t>
            </a:r>
            <a:r>
              <a:rPr lang="en" sz="800">
                <a:highlight>
                  <a:srgbClr val="FFFFFF"/>
                </a:highlight>
              </a:rPr>
              <a:t> command</a:t>
            </a:r>
            <a:r>
              <a:rPr lang="en" sz="800">
                <a:solidFill>
                  <a:srgbClr val="800080"/>
                </a:solidFill>
                <a:highlight>
                  <a:srgbClr val="FFFFFF"/>
                </a:highlight>
              </a:rPr>
              <a:t>;</a:t>
            </a:r>
            <a:br>
              <a:rPr lang="en" sz="800">
                <a:highlight>
                  <a:srgbClr val="FFFFFF"/>
                </a:highlight>
              </a:rPr>
            </a:br>
            <a:br>
              <a:rPr lang="en" sz="800">
                <a:highlight>
                  <a:srgbClr val="FFFFFF"/>
                </a:highlight>
              </a:rPr>
            </a:br>
            <a:r>
              <a:rPr lang="en" sz="800">
                <a:highlight>
                  <a:srgbClr val="FFFFFF"/>
                </a:highlight>
              </a:rPr>
              <a:t>            </a:t>
            </a:r>
            <a:r>
              <a:rPr b="1" lang="en" sz="800">
                <a:solidFill>
                  <a:srgbClr val="800000"/>
                </a:solidFill>
                <a:highlight>
                  <a:srgbClr val="FFFFFF"/>
                </a:highlight>
              </a:rPr>
              <a:t>try</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mmOutStream</a:t>
            </a:r>
            <a:r>
              <a:rPr lang="en" sz="800">
                <a:solidFill>
                  <a:srgbClr val="808030"/>
                </a:solidFill>
                <a:highlight>
                  <a:srgbClr val="FFFFFF"/>
                </a:highlight>
              </a:rPr>
              <a:t>.</a:t>
            </a:r>
            <a:r>
              <a:rPr lang="en" sz="800">
                <a:highlight>
                  <a:srgbClr val="FFFFFF"/>
                </a:highlight>
              </a:rPr>
              <a:t>write</a:t>
            </a:r>
            <a:r>
              <a:rPr lang="en" sz="800">
                <a:solidFill>
                  <a:srgbClr val="808030"/>
                </a:solidFill>
                <a:highlight>
                  <a:srgbClr val="FFFFFF"/>
                </a:highlight>
              </a:rPr>
              <a:t>(</a:t>
            </a:r>
            <a:r>
              <a:rPr lang="en" sz="800">
                <a:highlight>
                  <a:srgbClr val="FFFFFF"/>
                </a:highlight>
              </a:rPr>
              <a:t>buffer</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br>
              <a:rPr lang="en" sz="800">
                <a:highlight>
                  <a:srgbClr val="FFFFFF"/>
                </a:highlight>
              </a:rPr>
            </a:br>
            <a:r>
              <a:rPr lang="en" sz="800">
                <a:highlight>
                  <a:srgbClr val="FFFFFF"/>
                </a:highlight>
              </a:rPr>
              <a:t>                </a:t>
            </a:r>
            <a:r>
              <a:rPr lang="en" sz="800">
                <a:solidFill>
                  <a:srgbClr val="696969"/>
                </a:solidFill>
                <a:highlight>
                  <a:srgbClr val="FFFFFF"/>
                </a:highlight>
              </a:rPr>
              <a:t>// Share the sent message back to the UI Activity</a:t>
            </a:r>
            <a:br>
              <a:rPr lang="en" sz="800">
                <a:highlight>
                  <a:srgbClr val="FFFFFF"/>
                </a:highlight>
              </a:rPr>
            </a:br>
            <a:r>
              <a:rPr lang="en" sz="800">
                <a:highlight>
                  <a:srgbClr val="FFFFFF"/>
                </a:highlight>
              </a:rPr>
              <a:t>                mHandler</a:t>
            </a:r>
            <a:r>
              <a:rPr lang="en" sz="800">
                <a:solidFill>
                  <a:srgbClr val="808030"/>
                </a:solidFill>
                <a:highlight>
                  <a:srgbClr val="FFFFFF"/>
                </a:highlight>
              </a:rPr>
              <a:t>.</a:t>
            </a:r>
            <a:r>
              <a:rPr lang="en" sz="800">
                <a:highlight>
                  <a:srgbClr val="FFFFFF"/>
                </a:highlight>
              </a:rPr>
              <a:t>obtainMessage</a:t>
            </a:r>
            <a:r>
              <a:rPr lang="en" sz="800">
                <a:solidFill>
                  <a:srgbClr val="808030"/>
                </a:solidFill>
                <a:highlight>
                  <a:srgbClr val="FFFFFF"/>
                </a:highlight>
              </a:rPr>
              <a:t>(</a:t>
            </a:r>
            <a:r>
              <a:rPr lang="en" sz="800">
                <a:highlight>
                  <a:srgbClr val="FFFFFF"/>
                </a:highlight>
              </a:rPr>
              <a:t>MainActivity</a:t>
            </a:r>
            <a:r>
              <a:rPr lang="en" sz="800">
                <a:solidFill>
                  <a:srgbClr val="808030"/>
                </a:solidFill>
                <a:highlight>
                  <a:srgbClr val="FFFFFF"/>
                </a:highlight>
              </a:rPr>
              <a:t>.</a:t>
            </a:r>
            <a:r>
              <a:rPr lang="en" sz="800">
                <a:highlight>
                  <a:srgbClr val="FFFFFF"/>
                </a:highlight>
              </a:rPr>
              <a:t>MESSAGE_WRITE</a:t>
            </a:r>
            <a:r>
              <a:rPr lang="en" sz="800">
                <a:solidFill>
                  <a:srgbClr val="808030"/>
                </a:solidFill>
                <a:highlight>
                  <a:srgbClr val="FFFFFF"/>
                </a:highlight>
              </a:rPr>
              <a:t>,</a:t>
            </a:r>
            <a:r>
              <a:rPr lang="en" sz="800">
                <a:highlight>
                  <a:srgbClr val="FFFFFF"/>
                </a:highlight>
              </a:rPr>
              <a:t> </a:t>
            </a:r>
            <a:r>
              <a:rPr lang="en" sz="800">
                <a:solidFill>
                  <a:srgbClr val="808030"/>
                </a:solidFill>
                <a:highlight>
                  <a:srgbClr val="FFFFFF"/>
                </a:highlight>
              </a:rPr>
              <a:t>-</a:t>
            </a:r>
            <a:r>
              <a:rPr lang="en" sz="800">
                <a:solidFill>
                  <a:srgbClr val="008C00"/>
                </a:solidFill>
                <a:highlight>
                  <a:srgbClr val="FFFFFF"/>
                </a:highlight>
              </a:rPr>
              <a:t>1</a:t>
            </a:r>
            <a:r>
              <a:rPr lang="en" sz="800">
                <a:solidFill>
                  <a:srgbClr val="808030"/>
                </a:solidFill>
                <a:highlight>
                  <a:srgbClr val="FFFFFF"/>
                </a:highlight>
              </a:rPr>
              <a:t>,</a:t>
            </a:r>
            <a:r>
              <a:rPr lang="en" sz="800">
                <a:highlight>
                  <a:srgbClr val="FFFFFF"/>
                </a:highlight>
              </a:rPr>
              <a:t> </a:t>
            </a:r>
            <a:r>
              <a:rPr lang="en" sz="800">
                <a:solidFill>
                  <a:srgbClr val="808030"/>
                </a:solidFill>
                <a:highlight>
                  <a:srgbClr val="FFFFFF"/>
                </a:highlight>
              </a:rPr>
              <a:t>-</a:t>
            </a:r>
            <a:r>
              <a:rPr lang="en" sz="800">
                <a:solidFill>
                  <a:srgbClr val="008C00"/>
                </a:solidFill>
                <a:highlight>
                  <a:srgbClr val="FFFFFF"/>
                </a:highlight>
              </a:rPr>
              <a:t>1</a:t>
            </a:r>
            <a:r>
              <a:rPr lang="en" sz="800">
                <a:solidFill>
                  <a:srgbClr val="808030"/>
                </a:solidFill>
                <a:highlight>
                  <a:srgbClr val="FFFFFF"/>
                </a:highlight>
              </a:rPr>
              <a:t>,</a:t>
            </a:r>
            <a:r>
              <a:rPr lang="en" sz="800">
                <a:highlight>
                  <a:srgbClr val="FFFFFF"/>
                </a:highlight>
              </a:rPr>
              <a:t> buffer</a:t>
            </a:r>
            <a:r>
              <a:rPr lang="en" sz="800">
                <a:solidFill>
                  <a:srgbClr val="808030"/>
                </a:solidFill>
                <a:highlight>
                  <a:srgbClr val="FFFFFF"/>
                </a:highlight>
              </a:rPr>
              <a:t>).</a:t>
            </a:r>
            <a:r>
              <a:rPr lang="en" sz="800">
                <a:highlight>
                  <a:srgbClr val="FFFFFF"/>
                </a:highlight>
              </a:rPr>
              <a:t>sendToTarget</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r>
              <a:rPr lang="en" sz="800">
                <a:highlight>
                  <a:srgbClr val="FFFFFF"/>
                </a:highlight>
              </a:rPr>
              <a:t> </a:t>
            </a:r>
            <a:r>
              <a:rPr b="1" lang="en" sz="800">
                <a:solidFill>
                  <a:srgbClr val="800000"/>
                </a:solidFill>
                <a:highlight>
                  <a:srgbClr val="FFFFFF"/>
                </a:highlight>
              </a:rPr>
              <a:t>catch</a:t>
            </a:r>
            <a:r>
              <a:rPr lang="en" sz="800">
                <a:highlight>
                  <a:srgbClr val="FFFFFF"/>
                </a:highlight>
              </a:rPr>
              <a:t> </a:t>
            </a:r>
            <a:r>
              <a:rPr lang="en" sz="800">
                <a:solidFill>
                  <a:srgbClr val="808030"/>
                </a:solidFill>
                <a:highlight>
                  <a:srgbClr val="FFFFFF"/>
                </a:highlight>
              </a:rPr>
              <a:t>(</a:t>
            </a:r>
            <a:r>
              <a:rPr b="1" lang="en" sz="800">
                <a:solidFill>
                  <a:srgbClr val="BB7977"/>
                </a:solidFill>
                <a:highlight>
                  <a:srgbClr val="FFFFFF"/>
                </a:highlight>
              </a:rPr>
              <a:t>IOException</a:t>
            </a:r>
            <a:r>
              <a:rPr lang="en" sz="800">
                <a:highlight>
                  <a:srgbClr val="FFFFFF"/>
                </a:highlight>
              </a:rPr>
              <a:t> e</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D</a:t>
            </a:r>
            <a:r>
              <a:rPr lang="en" sz="800">
                <a:solidFill>
                  <a:srgbClr val="808030"/>
                </a:solidFill>
                <a:highlight>
                  <a:srgbClr val="FFFFFF"/>
                </a:highlight>
              </a:rPr>
              <a:t>)</a:t>
            </a:r>
            <a:r>
              <a:rPr lang="en" sz="800">
                <a:highlight>
                  <a:srgbClr val="FFFFFF"/>
                </a:highlight>
              </a:rPr>
              <a:t> Log</a:t>
            </a:r>
            <a:r>
              <a:rPr lang="en" sz="800">
                <a:solidFill>
                  <a:srgbClr val="808030"/>
                </a:solidFill>
                <a:highlight>
                  <a:srgbClr val="FFFFFF"/>
                </a:highlight>
              </a:rPr>
              <a:t>.</a:t>
            </a:r>
            <a:r>
              <a:rPr lang="en" sz="800">
                <a:highlight>
                  <a:srgbClr val="FFFFFF"/>
                </a:highlight>
              </a:rPr>
              <a:t>e</a:t>
            </a:r>
            <a:r>
              <a:rPr lang="en" sz="800">
                <a:solidFill>
                  <a:srgbClr val="808030"/>
                </a:solidFill>
                <a:highlight>
                  <a:srgbClr val="FFFFFF"/>
                </a:highlight>
              </a:rPr>
              <a:t>(</a:t>
            </a:r>
            <a:r>
              <a:rPr lang="en" sz="800">
                <a:highlight>
                  <a:srgbClr val="FFFFFF"/>
                </a:highlight>
              </a:rPr>
              <a:t>TAG</a:t>
            </a:r>
            <a:r>
              <a:rPr lang="en" sz="800">
                <a:solidFill>
                  <a:srgbClr val="808030"/>
                </a:solidFill>
                <a:highlight>
                  <a:srgbClr val="FFFFFF"/>
                </a:highlight>
              </a:rPr>
              <a:t>,</a:t>
            </a:r>
            <a:r>
              <a:rPr lang="en" sz="800">
                <a:highlight>
                  <a:srgbClr val="FFFFFF"/>
                </a:highlight>
              </a:rPr>
              <a:t> </a:t>
            </a:r>
            <a:r>
              <a:rPr lang="en" sz="800">
                <a:solidFill>
                  <a:srgbClr val="0000E6"/>
                </a:solidFill>
                <a:highlight>
                  <a:srgbClr val="FFFFFF"/>
                </a:highlight>
              </a:rPr>
              <a:t>"Exception during write"</a:t>
            </a:r>
            <a:r>
              <a:rPr lang="en" sz="800">
                <a:solidFill>
                  <a:srgbClr val="808030"/>
                </a:solidFill>
                <a:highlight>
                  <a:srgbClr val="FFFFFF"/>
                </a:highlight>
              </a:rPr>
              <a:t>,</a:t>
            </a:r>
            <a:r>
              <a:rPr lang="en" sz="800">
                <a:highlight>
                  <a:srgbClr val="FFFFFF"/>
                </a:highlight>
              </a:rPr>
              <a:t> e</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p>
          <a:p>
            <a:pPr>
              <a:spcBef>
                <a:spcPts val="0"/>
              </a:spcBef>
              <a:buNone/>
            </a:pPr>
            <a:r>
              <a:t/>
            </a:r>
            <a:endParaRPr sz="8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Arduino Code</a:t>
            </a:r>
          </a:p>
        </p:txBody>
      </p:sp>
      <p:sp>
        <p:nvSpPr>
          <p:cNvPr id="116" name="Shape 116"/>
          <p:cNvSpPr txBox="1"/>
          <p:nvPr>
            <p:ph idx="1" type="body"/>
          </p:nvPr>
        </p:nvSpPr>
        <p:spPr>
          <a:xfrm>
            <a:off x="105975" y="1266325"/>
            <a:ext cx="3295199" cy="3302700"/>
          </a:xfrm>
          <a:prstGeom prst="rect">
            <a:avLst/>
          </a:prstGeom>
        </p:spPr>
        <p:txBody>
          <a:bodyPr anchorCtr="0" anchor="t" bIns="91425" lIns="91425" rIns="91425" tIns="91425">
            <a:noAutofit/>
          </a:bodyPr>
          <a:lstStyle/>
          <a:p>
            <a:pPr rtl="0">
              <a:spcBef>
                <a:spcPts val="0"/>
              </a:spcBef>
              <a:buNone/>
            </a:pPr>
            <a:r>
              <a:rPr lang="en" sz="800">
                <a:solidFill>
                  <a:srgbClr val="696969"/>
                </a:solidFill>
                <a:highlight>
                  <a:srgbClr val="FFFFFF"/>
                </a:highlight>
                <a:latin typeface="Arial"/>
                <a:ea typeface="Arial"/>
                <a:cs typeface="Arial"/>
                <a:sym typeface="Arial"/>
              </a:rPr>
              <a:t>/* Include the software serial port library */</a:t>
            </a:r>
            <a:br>
              <a:rPr lang="en" sz="800">
                <a:solidFill>
                  <a:srgbClr val="000000"/>
                </a:solidFill>
                <a:highlight>
                  <a:srgbClr val="FFFFFF"/>
                </a:highlight>
                <a:latin typeface="Arial"/>
                <a:ea typeface="Arial"/>
                <a:cs typeface="Arial"/>
                <a:sym typeface="Arial"/>
              </a:rPr>
            </a:br>
            <a:r>
              <a:rPr lang="en" sz="800">
                <a:solidFill>
                  <a:srgbClr val="004A43"/>
                </a:solidFill>
                <a:highlight>
                  <a:srgbClr val="FFFFFF"/>
                </a:highlight>
                <a:latin typeface="Arial"/>
                <a:ea typeface="Arial"/>
                <a:cs typeface="Arial"/>
                <a:sym typeface="Arial"/>
              </a:rPr>
              <a:t>#include </a:t>
            </a:r>
            <a:r>
              <a:rPr lang="en" sz="800">
                <a:solidFill>
                  <a:srgbClr val="800000"/>
                </a:solidFill>
                <a:highlight>
                  <a:srgbClr val="FFFFFF"/>
                </a:highlight>
                <a:latin typeface="Arial"/>
                <a:ea typeface="Arial"/>
                <a:cs typeface="Arial"/>
                <a:sym typeface="Arial"/>
              </a:rPr>
              <a:t>&lt;</a:t>
            </a:r>
            <a:r>
              <a:rPr lang="en" sz="800">
                <a:solidFill>
                  <a:srgbClr val="40015A"/>
                </a:solidFill>
                <a:highlight>
                  <a:srgbClr val="FFFFFF"/>
                </a:highlight>
                <a:latin typeface="Arial"/>
                <a:ea typeface="Arial"/>
                <a:cs typeface="Arial"/>
                <a:sym typeface="Arial"/>
              </a:rPr>
              <a:t>SoftwareSerial.h</a:t>
            </a:r>
            <a:r>
              <a:rPr lang="en" sz="800">
                <a:solidFill>
                  <a:srgbClr val="800000"/>
                </a:solidFill>
                <a:highlight>
                  <a:srgbClr val="FFFFFF"/>
                </a:highlight>
                <a:latin typeface="Arial"/>
                <a:ea typeface="Arial"/>
                <a:cs typeface="Arial"/>
                <a:sym typeface="Arial"/>
              </a:rPr>
              <a:t>&gt;</a:t>
            </a:r>
            <a:br>
              <a:rPr lang="en" sz="800">
                <a:solidFill>
                  <a:srgbClr val="000000"/>
                </a:solidFill>
                <a:highlight>
                  <a:srgbClr val="FFFFFF"/>
                </a:highlight>
                <a:latin typeface="Arial"/>
                <a:ea typeface="Arial"/>
                <a:cs typeface="Arial"/>
                <a:sym typeface="Arial"/>
              </a:rPr>
            </a:br>
            <a:r>
              <a:rPr lang="en" sz="800">
                <a:solidFill>
                  <a:srgbClr val="004A43"/>
                </a:solidFill>
                <a:highlight>
                  <a:srgbClr val="FFFFFF"/>
                </a:highlight>
                <a:latin typeface="Arial"/>
                <a:ea typeface="Arial"/>
                <a:cs typeface="Arial"/>
                <a:sym typeface="Arial"/>
              </a:rPr>
              <a:t>#define BT_SERIAL_TX 10</a:t>
            </a:r>
            <a:br>
              <a:rPr lang="en" sz="800">
                <a:solidFill>
                  <a:srgbClr val="000000"/>
                </a:solidFill>
                <a:highlight>
                  <a:srgbClr val="FFFFFF"/>
                </a:highlight>
                <a:latin typeface="Arial"/>
                <a:ea typeface="Arial"/>
                <a:cs typeface="Arial"/>
                <a:sym typeface="Arial"/>
              </a:rPr>
            </a:br>
            <a:r>
              <a:rPr lang="en" sz="800">
                <a:solidFill>
                  <a:srgbClr val="004A43"/>
                </a:solidFill>
                <a:highlight>
                  <a:srgbClr val="FFFFFF"/>
                </a:highlight>
                <a:latin typeface="Arial"/>
                <a:ea typeface="Arial"/>
                <a:cs typeface="Arial"/>
                <a:sym typeface="Arial"/>
              </a:rPr>
              <a:t>#define BT_SERIAL_RX 11</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SoftwareSerial BluetoothSerial</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BT_SERIAL_TX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BT_SERIAL_RX</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lang="en" sz="800">
                <a:solidFill>
                  <a:srgbClr val="696969"/>
                </a:solidFill>
                <a:highlight>
                  <a:srgbClr val="FFFFFF"/>
                </a:highlight>
                <a:latin typeface="Arial"/>
                <a:ea typeface="Arial"/>
                <a:cs typeface="Arial"/>
                <a:sym typeface="Arial"/>
              </a:rPr>
              <a:t>// stores incoming character from other device</a:t>
            </a:r>
            <a:br>
              <a:rPr lang="en" sz="800">
                <a:solidFill>
                  <a:srgbClr val="000000"/>
                </a:solidFill>
                <a:highlight>
                  <a:srgbClr val="FFFFFF"/>
                </a:highlight>
                <a:latin typeface="Arial"/>
                <a:ea typeface="Arial"/>
                <a:cs typeface="Arial"/>
                <a:sym typeface="Arial"/>
              </a:rPr>
            </a:br>
            <a:r>
              <a:rPr b="1" lang="en" sz="800">
                <a:solidFill>
                  <a:srgbClr val="800000"/>
                </a:solidFill>
                <a:highlight>
                  <a:srgbClr val="FFFFFF"/>
                </a:highlight>
                <a:latin typeface="Arial"/>
                <a:ea typeface="Arial"/>
                <a:cs typeface="Arial"/>
                <a:sym typeface="Arial"/>
              </a:rPr>
              <a:t>char</a:t>
            </a:r>
            <a:r>
              <a:rPr lang="en" sz="800">
                <a:solidFill>
                  <a:srgbClr val="000000"/>
                </a:solidFill>
                <a:highlight>
                  <a:srgbClr val="FFFFFF"/>
                </a:highlight>
                <a:latin typeface="Arial"/>
                <a:ea typeface="Arial"/>
                <a:cs typeface="Arial"/>
                <a:sym typeface="Arial"/>
              </a:rPr>
              <a:t> incomingBT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b="1" lang="en" sz="800">
                <a:solidFill>
                  <a:srgbClr val="800000"/>
                </a:solidFill>
                <a:highlight>
                  <a:srgbClr val="FFFFFF"/>
                </a:highlight>
                <a:latin typeface="Arial"/>
                <a:ea typeface="Arial"/>
                <a:cs typeface="Arial"/>
                <a:sym typeface="Arial"/>
              </a:rPr>
              <a:t>int</a:t>
            </a:r>
            <a:r>
              <a:rPr lang="en" sz="800">
                <a:solidFill>
                  <a:srgbClr val="000000"/>
                </a:solidFill>
                <a:highlight>
                  <a:srgbClr val="FFFFFF"/>
                </a:highlight>
                <a:latin typeface="Arial"/>
                <a:ea typeface="Arial"/>
                <a:cs typeface="Arial"/>
                <a:sym typeface="Arial"/>
              </a:rPr>
              <a:t> systolic</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b="1" lang="en" sz="800">
                <a:solidFill>
                  <a:srgbClr val="800000"/>
                </a:solidFill>
                <a:highlight>
                  <a:srgbClr val="FFFFFF"/>
                </a:highlight>
                <a:latin typeface="Arial"/>
                <a:ea typeface="Arial"/>
                <a:cs typeface="Arial"/>
                <a:sym typeface="Arial"/>
              </a:rPr>
              <a:t>int</a:t>
            </a:r>
            <a:r>
              <a:rPr lang="en" sz="800">
                <a:solidFill>
                  <a:srgbClr val="000000"/>
                </a:solidFill>
                <a:highlight>
                  <a:srgbClr val="FFFFFF"/>
                </a:highlight>
                <a:latin typeface="Arial"/>
                <a:ea typeface="Arial"/>
                <a:cs typeface="Arial"/>
                <a:sym typeface="Arial"/>
              </a:rPr>
              <a:t> diatolic</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b="1" lang="en" sz="800">
                <a:solidFill>
                  <a:srgbClr val="800000"/>
                </a:solidFill>
                <a:highlight>
                  <a:srgbClr val="FFFFFF"/>
                </a:highlight>
                <a:latin typeface="Arial"/>
                <a:ea typeface="Arial"/>
                <a:cs typeface="Arial"/>
                <a:sym typeface="Arial"/>
              </a:rPr>
              <a:t>int</a:t>
            </a:r>
            <a:r>
              <a:rPr lang="en" sz="800">
                <a:solidFill>
                  <a:srgbClr val="000000"/>
                </a:solidFill>
                <a:highlight>
                  <a:srgbClr val="FFFFFF"/>
                </a:highlight>
                <a:latin typeface="Arial"/>
                <a:ea typeface="Arial"/>
                <a:cs typeface="Arial"/>
                <a:sym typeface="Arial"/>
              </a:rPr>
              <a:t> heartRate</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r>
              <a:rPr b="1" lang="en" sz="800">
                <a:solidFill>
                  <a:srgbClr val="800000"/>
                </a:solidFill>
                <a:highlight>
                  <a:srgbClr val="FFFFFF"/>
                </a:highlight>
                <a:latin typeface="Arial"/>
                <a:ea typeface="Arial"/>
                <a:cs typeface="Arial"/>
                <a:sym typeface="Arial"/>
              </a:rPr>
              <a:t>void</a:t>
            </a:r>
            <a:r>
              <a:rPr lang="en" sz="800">
                <a:solidFill>
                  <a:srgbClr val="000000"/>
                </a:solidFill>
                <a:highlight>
                  <a:srgbClr val="FFFFFF"/>
                </a:highlight>
                <a:latin typeface="Arial"/>
                <a:ea typeface="Arial"/>
                <a:cs typeface="Arial"/>
                <a:sym typeface="Arial"/>
              </a:rPr>
              <a:t> setup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Set the baud rate for the hardware serial port */</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Serial</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begin</a:t>
            </a:r>
            <a:r>
              <a:rPr lang="en" sz="800">
                <a:solidFill>
                  <a:srgbClr val="808030"/>
                </a:solidFill>
                <a:highlight>
                  <a:srgbClr val="FFFFFF"/>
                </a:highlight>
                <a:latin typeface="Arial"/>
                <a:ea typeface="Arial"/>
                <a:cs typeface="Arial"/>
                <a:sym typeface="Arial"/>
              </a:rPr>
              <a:t>(</a:t>
            </a:r>
            <a:r>
              <a:rPr lang="en" sz="800">
                <a:solidFill>
                  <a:srgbClr val="008C00"/>
                </a:solidFill>
                <a:highlight>
                  <a:srgbClr val="FFFFFF"/>
                </a:highlight>
                <a:latin typeface="Arial"/>
                <a:ea typeface="Arial"/>
                <a:cs typeface="Arial"/>
                <a:sym typeface="Arial"/>
              </a:rPr>
              <a:t>9600</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Set the baud rate for the software serial port */</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BluetoothSerial</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begin</a:t>
            </a:r>
            <a:r>
              <a:rPr lang="en" sz="800">
                <a:solidFill>
                  <a:srgbClr val="808030"/>
                </a:solidFill>
                <a:highlight>
                  <a:srgbClr val="FFFFFF"/>
                </a:highlight>
                <a:latin typeface="Arial"/>
                <a:ea typeface="Arial"/>
                <a:cs typeface="Arial"/>
                <a:sym typeface="Arial"/>
              </a:rPr>
              <a:t>(</a:t>
            </a:r>
            <a:r>
              <a:rPr lang="en" sz="800">
                <a:solidFill>
                  <a:srgbClr val="008C00"/>
                </a:solidFill>
                <a:highlight>
                  <a:srgbClr val="FFFFFF"/>
                </a:highlight>
                <a:latin typeface="Arial"/>
                <a:ea typeface="Arial"/>
                <a:cs typeface="Arial"/>
                <a:sym typeface="Arial"/>
              </a:rPr>
              <a:t>9600</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pinMode</a:t>
            </a:r>
            <a:r>
              <a:rPr lang="en" sz="800">
                <a:solidFill>
                  <a:srgbClr val="808030"/>
                </a:solidFill>
                <a:highlight>
                  <a:srgbClr val="FFFFFF"/>
                </a:highlight>
                <a:latin typeface="Arial"/>
                <a:ea typeface="Arial"/>
                <a:cs typeface="Arial"/>
                <a:sym typeface="Arial"/>
              </a:rPr>
              <a:t>(</a:t>
            </a:r>
            <a:r>
              <a:rPr lang="en" sz="800">
                <a:solidFill>
                  <a:srgbClr val="008C00"/>
                </a:solidFill>
                <a:highlight>
                  <a:srgbClr val="FFFFFF"/>
                </a:highlight>
                <a:latin typeface="Arial"/>
                <a:ea typeface="Arial"/>
                <a:cs typeface="Arial"/>
                <a:sym typeface="Arial"/>
              </a:rPr>
              <a:t>13</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OUTPUT</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000000"/>
                </a:solidFill>
                <a:highlight>
                  <a:srgbClr val="FFFFFF"/>
                </a:highlight>
                <a:latin typeface="Arial"/>
                <a:ea typeface="Arial"/>
                <a:cs typeface="Arial"/>
                <a:sym typeface="Arial"/>
              </a:rPr>
              <a:t>  delay</a:t>
            </a:r>
            <a:r>
              <a:rPr lang="en" sz="800">
                <a:solidFill>
                  <a:srgbClr val="808030"/>
                </a:solidFill>
                <a:highlight>
                  <a:srgbClr val="FFFFFF"/>
                </a:highlight>
                <a:latin typeface="Arial"/>
                <a:ea typeface="Arial"/>
                <a:cs typeface="Arial"/>
                <a:sym typeface="Arial"/>
              </a:rPr>
              <a:t>(</a:t>
            </a:r>
            <a:r>
              <a:rPr lang="en" sz="800">
                <a:solidFill>
                  <a:srgbClr val="008C00"/>
                </a:solidFill>
                <a:highlight>
                  <a:srgbClr val="FFFFFF"/>
                </a:highlight>
                <a:latin typeface="Arial"/>
                <a:ea typeface="Arial"/>
                <a:cs typeface="Arial"/>
                <a:sym typeface="Arial"/>
              </a:rPr>
              <a:t>1000</a:t>
            </a:r>
            <a:r>
              <a:rPr lang="en" sz="800">
                <a:solidFill>
                  <a:srgbClr val="808030"/>
                </a:solidFill>
                <a:highlight>
                  <a:srgbClr val="FFFFFF"/>
                </a:highlight>
                <a:latin typeface="Arial"/>
                <a:ea typeface="Arial"/>
                <a:cs typeface="Arial"/>
                <a:sym typeface="Arial"/>
              </a:rPr>
              <a:t>)</a:t>
            </a: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r>
              <a:rPr lang="en" sz="800">
                <a:solidFill>
                  <a:srgbClr val="800080"/>
                </a:solidFill>
                <a:highlight>
                  <a:srgbClr val="FFFFFF"/>
                </a:highlight>
                <a:latin typeface="Arial"/>
                <a:ea typeface="Arial"/>
                <a:cs typeface="Arial"/>
                <a:sym typeface="Arial"/>
              </a:rPr>
              <a:t>}</a:t>
            </a: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br>
              <a:rPr lang="en" sz="800">
                <a:solidFill>
                  <a:srgbClr val="000000"/>
                </a:solidFill>
                <a:highlight>
                  <a:srgbClr val="FFFFFF"/>
                </a:highlight>
                <a:latin typeface="Arial"/>
                <a:ea typeface="Arial"/>
                <a:cs typeface="Arial"/>
                <a:sym typeface="Arial"/>
              </a:rPr>
            </a:br>
          </a:p>
          <a:p>
            <a:pPr>
              <a:spcBef>
                <a:spcPts val="0"/>
              </a:spcBef>
              <a:buNone/>
            </a:pPr>
            <a:r>
              <a:t/>
            </a:r>
            <a:endParaRPr sz="800"/>
          </a:p>
        </p:txBody>
      </p:sp>
      <p:sp>
        <p:nvSpPr>
          <p:cNvPr id="117" name="Shape 117"/>
          <p:cNvSpPr txBox="1"/>
          <p:nvPr/>
        </p:nvSpPr>
        <p:spPr>
          <a:xfrm>
            <a:off x="3335075" y="1269475"/>
            <a:ext cx="2946600" cy="3299099"/>
          </a:xfrm>
          <a:prstGeom prst="rect">
            <a:avLst/>
          </a:prstGeom>
          <a:noFill/>
          <a:ln>
            <a:noFill/>
          </a:ln>
        </p:spPr>
        <p:txBody>
          <a:bodyPr anchorCtr="0" anchor="t" bIns="91425" lIns="91425" rIns="91425" tIns="91425">
            <a:noAutofit/>
          </a:bodyPr>
          <a:lstStyle/>
          <a:p>
            <a:pPr rtl="0">
              <a:lnSpc>
                <a:spcPct val="115000"/>
              </a:lnSpc>
              <a:spcBef>
                <a:spcPts val="0"/>
              </a:spcBef>
              <a:spcAft>
                <a:spcPts val="1600"/>
              </a:spcAft>
              <a:buNone/>
            </a:pPr>
            <a:r>
              <a:rPr lang="en" sz="800">
                <a:solidFill>
                  <a:srgbClr val="696969"/>
                </a:solidFill>
                <a:highlight>
                  <a:srgbClr val="FFFFFF"/>
                </a:highlight>
              </a:rPr>
              <a:t>// Function to pass BlueTooth output through to serial port output</a:t>
            </a:r>
            <a:br>
              <a:rPr lang="en" sz="800">
                <a:highlight>
                  <a:srgbClr val="FFFFFF"/>
                </a:highlight>
              </a:rPr>
            </a:br>
            <a:r>
              <a:rPr b="1" lang="en" sz="800">
                <a:solidFill>
                  <a:srgbClr val="800000"/>
                </a:solidFill>
                <a:highlight>
                  <a:srgbClr val="FFFFFF"/>
                </a:highlight>
              </a:rPr>
              <a:t>void</a:t>
            </a:r>
            <a:r>
              <a:rPr lang="en" sz="800">
                <a:highlight>
                  <a:srgbClr val="FFFFFF"/>
                </a:highlight>
              </a:rPr>
              <a:t> waitForResponse</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delay</a:t>
            </a:r>
            <a:r>
              <a:rPr lang="en" sz="800">
                <a:solidFill>
                  <a:srgbClr val="808030"/>
                </a:solidFill>
                <a:highlight>
                  <a:srgbClr val="FFFFFF"/>
                </a:highlight>
              </a:rPr>
              <a:t>(</a:t>
            </a:r>
            <a:r>
              <a:rPr lang="en" sz="800">
                <a:solidFill>
                  <a:srgbClr val="008C00"/>
                </a:solidFill>
                <a:highlight>
                  <a:srgbClr val="FFFFFF"/>
                </a:highlight>
              </a:rPr>
              <a:t>1000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br>
              <a:rPr lang="en" sz="800">
                <a:highlight>
                  <a:srgbClr val="FFFFFF"/>
                </a:highlight>
              </a:rPr>
            </a:br>
            <a:r>
              <a:rPr lang="en" sz="800">
                <a:highlight>
                  <a:srgbClr val="FFFFFF"/>
                </a:highlight>
              </a:rPr>
              <a:t>  </a:t>
            </a:r>
            <a:r>
              <a:rPr b="1" lang="en" sz="800">
                <a:solidFill>
                  <a:srgbClr val="800000"/>
                </a:solidFill>
                <a:highlight>
                  <a:srgbClr val="FFFFFF"/>
                </a:highlight>
              </a:rPr>
              <a:t>while</a:t>
            </a:r>
            <a:r>
              <a:rPr lang="en" sz="800">
                <a:highlight>
                  <a:srgbClr val="FFFFFF"/>
                </a:highlight>
              </a:rPr>
              <a:t> </a:t>
            </a:r>
            <a:r>
              <a:rPr lang="en" sz="800">
                <a:solidFill>
                  <a:srgbClr val="808030"/>
                </a:solidFill>
                <a:highlight>
                  <a:srgbClr val="FFFFFF"/>
                </a:highlight>
              </a:rPr>
              <a:t>(</a:t>
            </a:r>
            <a:r>
              <a:rPr lang="en" sz="800">
                <a:highlight>
                  <a:srgbClr val="FFFFFF"/>
                </a:highlight>
              </a:rPr>
              <a:t>BluetoothSerial</a:t>
            </a:r>
            <a:r>
              <a:rPr lang="en" sz="800">
                <a:solidFill>
                  <a:srgbClr val="808030"/>
                </a:solidFill>
                <a:highlight>
                  <a:srgbClr val="FFFFFF"/>
                </a:highlight>
              </a:rPr>
              <a:t>.</a:t>
            </a:r>
            <a:r>
              <a:rPr lang="en" sz="800">
                <a:highlight>
                  <a:srgbClr val="FFFFFF"/>
                </a:highlight>
              </a:rPr>
              <a:t>available</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Serial</a:t>
            </a:r>
            <a:r>
              <a:rPr lang="en" sz="800">
                <a:solidFill>
                  <a:srgbClr val="808030"/>
                </a:solidFill>
                <a:highlight>
                  <a:srgbClr val="FFFFFF"/>
                </a:highlight>
              </a:rPr>
              <a:t>.</a:t>
            </a:r>
            <a:r>
              <a:rPr lang="en" sz="800">
                <a:highlight>
                  <a:srgbClr val="FFFFFF"/>
                </a:highlight>
              </a:rPr>
              <a:t>write</a:t>
            </a:r>
            <a:r>
              <a:rPr lang="en" sz="800">
                <a:solidFill>
                  <a:srgbClr val="808030"/>
                </a:solidFill>
                <a:highlight>
                  <a:srgbClr val="FFFFFF"/>
                </a:highlight>
              </a:rPr>
              <a:t>(</a:t>
            </a:r>
            <a:r>
              <a:rPr lang="en" sz="800">
                <a:solidFill>
                  <a:srgbClr val="800000"/>
                </a:solidFill>
                <a:highlight>
                  <a:srgbClr val="FFFFFF"/>
                </a:highlight>
              </a:rPr>
              <a:t>"</a:t>
            </a:r>
            <a:r>
              <a:rPr lang="en" sz="800">
                <a:solidFill>
                  <a:srgbClr val="0000E6"/>
                </a:solidFill>
                <a:highlight>
                  <a:srgbClr val="FFFFFF"/>
                </a:highlight>
              </a:rPr>
              <a:t>AT+NAMEHC-06</a:t>
            </a:r>
            <a:r>
              <a:rPr lang="en" sz="800">
                <a:solidFill>
                  <a:srgbClr val="800000"/>
                </a:solidFill>
                <a:highlight>
                  <a:srgbClr val="FFFFFF"/>
                </a:highlight>
              </a:rPr>
              <a:t>"</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Serial</a:t>
            </a:r>
            <a:r>
              <a:rPr lang="en" sz="800">
                <a:solidFill>
                  <a:srgbClr val="808030"/>
                </a:solidFill>
                <a:highlight>
                  <a:srgbClr val="FFFFFF"/>
                </a:highlight>
              </a:rPr>
              <a:t>.</a:t>
            </a:r>
            <a:r>
              <a:rPr lang="en" sz="800">
                <a:highlight>
                  <a:srgbClr val="FFFFFF"/>
                </a:highlight>
              </a:rPr>
              <a:t>write</a:t>
            </a:r>
            <a:r>
              <a:rPr lang="en" sz="800">
                <a:solidFill>
                  <a:srgbClr val="808030"/>
                </a:solidFill>
                <a:highlight>
                  <a:srgbClr val="FFFFFF"/>
                </a:highlight>
              </a:rPr>
              <a:t>(</a:t>
            </a:r>
            <a:r>
              <a:rPr lang="en" sz="800">
                <a:highlight>
                  <a:srgbClr val="FFFFFF"/>
                </a:highlight>
              </a:rPr>
              <a:t>BluetoothSerial</a:t>
            </a:r>
            <a:r>
              <a:rPr lang="en" sz="800">
                <a:solidFill>
                  <a:srgbClr val="808030"/>
                </a:solidFill>
                <a:highlight>
                  <a:srgbClr val="FFFFFF"/>
                </a:highlight>
              </a:rPr>
              <a:t>.</a:t>
            </a:r>
            <a:r>
              <a:rPr lang="en" sz="800">
                <a:highlight>
                  <a:srgbClr val="FFFFFF"/>
                </a:highlight>
              </a:rPr>
              <a:t>read</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br>
              <a:rPr lang="en" sz="800">
                <a:highlight>
                  <a:srgbClr val="FFFFFF"/>
                </a:highlight>
              </a:rPr>
            </a:br>
            <a:r>
              <a:rPr lang="en" sz="800">
                <a:highlight>
                  <a:srgbClr val="FFFFFF"/>
                </a:highlight>
              </a:rPr>
              <a:t>  Serial</a:t>
            </a:r>
            <a:r>
              <a:rPr lang="en" sz="800">
                <a:solidFill>
                  <a:srgbClr val="808030"/>
                </a:solidFill>
                <a:highlight>
                  <a:srgbClr val="FFFFFF"/>
                </a:highlight>
              </a:rPr>
              <a:t>.</a:t>
            </a:r>
            <a:r>
              <a:rPr lang="en" sz="800">
                <a:highlight>
                  <a:srgbClr val="FFFFFF"/>
                </a:highlight>
              </a:rPr>
              <a:t>write</a:t>
            </a:r>
            <a:r>
              <a:rPr lang="en" sz="800">
                <a:solidFill>
                  <a:srgbClr val="808030"/>
                </a:solidFill>
                <a:highlight>
                  <a:srgbClr val="FFFFFF"/>
                </a:highlight>
              </a:rPr>
              <a:t>(</a:t>
            </a:r>
            <a:r>
              <a:rPr lang="en" sz="800">
                <a:solidFill>
                  <a:srgbClr val="800000"/>
                </a:solidFill>
                <a:highlight>
                  <a:srgbClr val="FFFFFF"/>
                </a:highlight>
              </a:rPr>
              <a:t>"</a:t>
            </a:r>
            <a:r>
              <a:rPr lang="en" sz="800">
                <a:solidFill>
                  <a:srgbClr val="0F69FF"/>
                </a:solidFill>
                <a:highlight>
                  <a:srgbClr val="FFFFFF"/>
                </a:highlight>
              </a:rPr>
              <a:t>\n</a:t>
            </a:r>
            <a:r>
              <a:rPr lang="en" sz="800">
                <a:solidFill>
                  <a:srgbClr val="800000"/>
                </a:solidFill>
                <a:highlight>
                  <a:srgbClr val="FFFFFF"/>
                </a:highlight>
              </a:rPr>
              <a:t>"</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solidFill>
                  <a:srgbClr val="800080"/>
                </a:solidFill>
                <a:highlight>
                  <a:srgbClr val="FFFFFF"/>
                </a:highlight>
              </a:rPr>
              <a:t>}</a:t>
            </a:r>
          </a:p>
          <a:p>
            <a:pPr rtl="0">
              <a:lnSpc>
                <a:spcPct val="115000"/>
              </a:lnSpc>
              <a:spcBef>
                <a:spcPts val="0"/>
              </a:spcBef>
              <a:spcAft>
                <a:spcPts val="1600"/>
              </a:spcAft>
              <a:buNone/>
            </a:pPr>
            <a:r>
              <a:rPr b="1" lang="en" sz="800">
                <a:solidFill>
                  <a:srgbClr val="800000"/>
                </a:solidFill>
                <a:highlight>
                  <a:srgbClr val="FFFFFF"/>
                </a:highlight>
              </a:rPr>
              <a:t>void</a:t>
            </a:r>
            <a:r>
              <a:rPr lang="en" sz="800">
                <a:highlight>
                  <a:srgbClr val="FFFFFF"/>
                </a:highlight>
              </a:rPr>
              <a:t> printReading</a:t>
            </a:r>
            <a:r>
              <a:rPr lang="en" sz="800">
                <a:solidFill>
                  <a:srgbClr val="808030"/>
                </a:solidFill>
                <a:highlight>
                  <a:srgbClr val="FFFFFF"/>
                </a:highlight>
              </a:rPr>
              <a:t>(</a:t>
            </a:r>
            <a:r>
              <a:rPr b="1" lang="en" sz="800">
                <a:solidFill>
                  <a:srgbClr val="800000"/>
                </a:solidFill>
                <a:highlight>
                  <a:srgbClr val="FFFFFF"/>
                </a:highlight>
              </a:rPr>
              <a:t>int</a:t>
            </a:r>
            <a:r>
              <a:rPr lang="en" sz="800">
                <a:highlight>
                  <a:srgbClr val="FFFFFF"/>
                </a:highlight>
              </a:rPr>
              <a:t> sys</a:t>
            </a:r>
            <a:r>
              <a:rPr lang="en" sz="800">
                <a:solidFill>
                  <a:srgbClr val="808030"/>
                </a:solidFill>
                <a:highlight>
                  <a:srgbClr val="FFFFFF"/>
                </a:highlight>
              </a:rPr>
              <a:t>,</a:t>
            </a:r>
            <a:r>
              <a:rPr lang="en" sz="800">
                <a:highlight>
                  <a:srgbClr val="FFFFFF"/>
                </a:highlight>
              </a:rPr>
              <a:t> </a:t>
            </a:r>
            <a:r>
              <a:rPr b="1" lang="en" sz="800">
                <a:solidFill>
                  <a:srgbClr val="800000"/>
                </a:solidFill>
                <a:highlight>
                  <a:srgbClr val="FFFFFF"/>
                </a:highlight>
              </a:rPr>
              <a:t>int</a:t>
            </a:r>
            <a:r>
              <a:rPr lang="en" sz="800">
                <a:highlight>
                  <a:srgbClr val="FFFFFF"/>
                </a:highlight>
              </a:rPr>
              <a:t> dia</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BluetoothSerial</a:t>
            </a:r>
            <a:r>
              <a:rPr lang="en" sz="800">
                <a:solidFill>
                  <a:srgbClr val="808030"/>
                </a:solidFill>
                <a:highlight>
                  <a:srgbClr val="FFFFFF"/>
                </a:highlight>
              </a:rPr>
              <a:t>.</a:t>
            </a:r>
            <a:r>
              <a:rPr lang="en" sz="800">
                <a:highlight>
                  <a:srgbClr val="FFFFFF"/>
                </a:highlight>
              </a:rPr>
              <a:t>print</a:t>
            </a:r>
            <a:r>
              <a:rPr lang="en" sz="800">
                <a:solidFill>
                  <a:srgbClr val="808030"/>
                </a:solidFill>
                <a:highlight>
                  <a:srgbClr val="FFFFFF"/>
                </a:highlight>
              </a:rPr>
              <a:t>(</a:t>
            </a:r>
            <a:r>
              <a:rPr lang="en" sz="800">
                <a:highlight>
                  <a:srgbClr val="FFFFFF"/>
                </a:highlight>
              </a:rPr>
              <a:t>sys</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BluetoothSerial</a:t>
            </a:r>
            <a:r>
              <a:rPr lang="en" sz="800">
                <a:solidFill>
                  <a:srgbClr val="808030"/>
                </a:solidFill>
                <a:highlight>
                  <a:srgbClr val="FFFFFF"/>
                </a:highlight>
              </a:rPr>
              <a:t>.</a:t>
            </a:r>
            <a:r>
              <a:rPr lang="en" sz="800">
                <a:highlight>
                  <a:srgbClr val="FFFFFF"/>
                </a:highlight>
              </a:rPr>
              <a:t>print</a:t>
            </a:r>
            <a:r>
              <a:rPr lang="en" sz="800">
                <a:solidFill>
                  <a:srgbClr val="808030"/>
                </a:solidFill>
                <a:highlight>
                  <a:srgbClr val="FFFFFF"/>
                </a:highlight>
              </a:rPr>
              <a:t>(</a:t>
            </a:r>
            <a:r>
              <a:rPr lang="en" sz="800">
                <a:solidFill>
                  <a:srgbClr val="800000"/>
                </a:solidFill>
                <a:highlight>
                  <a:srgbClr val="FFFFFF"/>
                </a:highlight>
              </a:rPr>
              <a:t>"</a:t>
            </a:r>
            <a:r>
              <a:rPr lang="en" sz="800">
                <a:solidFill>
                  <a:srgbClr val="0000E6"/>
                </a:solidFill>
                <a:highlight>
                  <a:srgbClr val="FFFFFF"/>
                </a:highlight>
              </a:rPr>
              <a:t>.</a:t>
            </a:r>
            <a:r>
              <a:rPr lang="en" sz="800">
                <a:solidFill>
                  <a:srgbClr val="800000"/>
                </a:solidFill>
                <a:highlight>
                  <a:srgbClr val="FFFFFF"/>
                </a:highlight>
              </a:rPr>
              <a:t>"</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BluetoothSerial</a:t>
            </a:r>
            <a:r>
              <a:rPr lang="en" sz="800">
                <a:solidFill>
                  <a:srgbClr val="808030"/>
                </a:solidFill>
                <a:highlight>
                  <a:srgbClr val="FFFFFF"/>
                </a:highlight>
              </a:rPr>
              <a:t>.</a:t>
            </a:r>
            <a:r>
              <a:rPr lang="en" sz="800">
                <a:highlight>
                  <a:srgbClr val="FFFFFF"/>
                </a:highlight>
              </a:rPr>
              <a:t>print</a:t>
            </a:r>
            <a:r>
              <a:rPr lang="en" sz="800">
                <a:solidFill>
                  <a:srgbClr val="808030"/>
                </a:solidFill>
                <a:highlight>
                  <a:srgbClr val="FFFFFF"/>
                </a:highlight>
              </a:rPr>
              <a:t>(</a:t>
            </a:r>
            <a:r>
              <a:rPr lang="en" sz="800">
                <a:highlight>
                  <a:srgbClr val="FFFFFF"/>
                </a:highlight>
              </a:rPr>
              <a:t>dia</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BluetoothSerial</a:t>
            </a:r>
            <a:r>
              <a:rPr lang="en" sz="800">
                <a:solidFill>
                  <a:srgbClr val="808030"/>
                </a:solidFill>
                <a:highlight>
                  <a:srgbClr val="FFFFFF"/>
                </a:highlight>
              </a:rPr>
              <a:t>.</a:t>
            </a:r>
            <a:r>
              <a:rPr lang="en" sz="800">
                <a:highlight>
                  <a:srgbClr val="FFFFFF"/>
                </a:highlight>
              </a:rPr>
              <a:t>println</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solidFill>
                  <a:srgbClr val="800080"/>
                </a:solidFill>
                <a:highlight>
                  <a:srgbClr val="FFFFFF"/>
                </a:highlight>
              </a:rPr>
              <a:t>}</a:t>
            </a:r>
          </a:p>
        </p:txBody>
      </p:sp>
      <p:sp>
        <p:nvSpPr>
          <p:cNvPr id="118" name="Shape 118"/>
          <p:cNvSpPr txBox="1"/>
          <p:nvPr/>
        </p:nvSpPr>
        <p:spPr>
          <a:xfrm>
            <a:off x="6134700" y="756825"/>
            <a:ext cx="3009300" cy="5003999"/>
          </a:xfrm>
          <a:prstGeom prst="rect">
            <a:avLst/>
          </a:prstGeom>
          <a:noFill/>
          <a:ln>
            <a:noFill/>
          </a:ln>
        </p:spPr>
        <p:txBody>
          <a:bodyPr anchorCtr="0" anchor="t" bIns="91425" lIns="91425" rIns="91425" tIns="91425">
            <a:noAutofit/>
          </a:bodyPr>
          <a:lstStyle/>
          <a:p>
            <a:pPr rtl="0">
              <a:lnSpc>
                <a:spcPct val="115000"/>
              </a:lnSpc>
              <a:spcBef>
                <a:spcPts val="0"/>
              </a:spcBef>
              <a:spcAft>
                <a:spcPts val="1600"/>
              </a:spcAft>
              <a:buNone/>
            </a:pPr>
            <a:r>
              <a:rPr b="1" lang="en" sz="800">
                <a:solidFill>
                  <a:srgbClr val="800000"/>
                </a:solidFill>
                <a:highlight>
                  <a:srgbClr val="FFFFFF"/>
                </a:highlight>
              </a:rPr>
              <a:t>void</a:t>
            </a:r>
            <a:r>
              <a:rPr lang="en" sz="800">
                <a:highlight>
                  <a:srgbClr val="FFFFFF"/>
                </a:highlight>
              </a:rPr>
              <a:t> loop</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BluetoothSerial</a:t>
            </a:r>
            <a:r>
              <a:rPr lang="en" sz="800">
                <a:solidFill>
                  <a:srgbClr val="808030"/>
                </a:solidFill>
                <a:highlight>
                  <a:srgbClr val="FFFFFF"/>
                </a:highlight>
              </a:rPr>
              <a:t>.</a:t>
            </a:r>
            <a:r>
              <a:rPr lang="en" sz="800">
                <a:highlight>
                  <a:srgbClr val="FFFFFF"/>
                </a:highlight>
              </a:rPr>
              <a:t>available</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incomingBT </a:t>
            </a:r>
            <a:r>
              <a:rPr lang="en" sz="800">
                <a:solidFill>
                  <a:srgbClr val="808030"/>
                </a:solidFill>
                <a:highlight>
                  <a:srgbClr val="FFFFFF"/>
                </a:highlight>
              </a:rPr>
              <a:t>=</a:t>
            </a:r>
            <a:r>
              <a:rPr lang="en" sz="800">
                <a:highlight>
                  <a:srgbClr val="FFFFFF"/>
                </a:highlight>
              </a:rPr>
              <a:t> </a:t>
            </a:r>
            <a:r>
              <a:rPr lang="en" sz="800">
                <a:solidFill>
                  <a:srgbClr val="808030"/>
                </a:solidFill>
                <a:highlight>
                  <a:srgbClr val="FFFFFF"/>
                </a:highlight>
              </a:rPr>
              <a:t>(</a:t>
            </a:r>
            <a:r>
              <a:rPr lang="en" sz="800">
                <a:highlight>
                  <a:srgbClr val="FFFFFF"/>
                </a:highlight>
              </a:rPr>
              <a:t>BluetoothSerial</a:t>
            </a:r>
            <a:r>
              <a:rPr lang="en" sz="800">
                <a:solidFill>
                  <a:srgbClr val="808030"/>
                </a:solidFill>
                <a:highlight>
                  <a:srgbClr val="FFFFFF"/>
                </a:highlight>
              </a:rPr>
              <a:t>.</a:t>
            </a:r>
            <a:r>
              <a:rPr lang="en" sz="800">
                <a:highlight>
                  <a:srgbClr val="FFFFFF"/>
                </a:highlight>
              </a:rPr>
              <a:t>read</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br>
              <a:rPr lang="en" sz="800">
                <a:highlight>
                  <a:srgbClr val="FFFFFF"/>
                </a:highlight>
              </a:rPr>
            </a:b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incomingBT </a:t>
            </a:r>
            <a:r>
              <a:rPr lang="en" sz="800">
                <a:solidFill>
                  <a:srgbClr val="808030"/>
                </a:solidFill>
                <a:highlight>
                  <a:srgbClr val="FFFFFF"/>
                </a:highlight>
              </a:rPr>
              <a:t>==</a:t>
            </a:r>
            <a:r>
              <a:rPr lang="en" sz="800">
                <a:highlight>
                  <a:srgbClr val="FFFFFF"/>
                </a:highlight>
              </a:rPr>
              <a:t> </a:t>
            </a:r>
            <a:r>
              <a:rPr lang="en" sz="800">
                <a:solidFill>
                  <a:srgbClr val="0000E6"/>
                </a:solidFill>
                <a:highlight>
                  <a:srgbClr val="FFFFFF"/>
                </a:highlight>
              </a:rPr>
              <a:t>'0'</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int</a:t>
            </a:r>
            <a:r>
              <a:rPr lang="en" sz="800">
                <a:highlight>
                  <a:srgbClr val="FFFFFF"/>
                </a:highlight>
              </a:rPr>
              <a:t> r </a:t>
            </a:r>
            <a:r>
              <a:rPr lang="en" sz="800">
                <a:solidFill>
                  <a:srgbClr val="808030"/>
                </a:solidFill>
                <a:highlight>
                  <a:srgbClr val="FFFFFF"/>
                </a:highlight>
              </a:rPr>
              <a:t>=</a:t>
            </a:r>
            <a:r>
              <a:rPr lang="en" sz="800">
                <a:highlight>
                  <a:srgbClr val="FFFFFF"/>
                </a:highlight>
              </a:rPr>
              <a:t> random</a:t>
            </a:r>
            <a:r>
              <a:rPr lang="en" sz="800">
                <a:solidFill>
                  <a:srgbClr val="808030"/>
                </a:solidFill>
                <a:highlight>
                  <a:srgbClr val="FFFFFF"/>
                </a:highlight>
              </a:rPr>
              <a:t>(</a:t>
            </a:r>
            <a:r>
              <a:rPr lang="en" sz="800">
                <a:solidFill>
                  <a:srgbClr val="008C00"/>
                </a:solidFill>
                <a:highlight>
                  <a:srgbClr val="FFFFFF"/>
                </a:highlight>
              </a:rPr>
              <a:t>1</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100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br>
              <a:rPr lang="en" sz="800">
                <a:highlight>
                  <a:srgbClr val="FFFFFF"/>
                </a:highlight>
              </a:rPr>
            </a:b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r </a:t>
            </a:r>
            <a:r>
              <a:rPr lang="en" sz="800">
                <a:solidFill>
                  <a:srgbClr val="808030"/>
                </a:solidFill>
                <a:highlight>
                  <a:srgbClr val="FFFFFF"/>
                </a:highlight>
              </a:rPr>
              <a:t>&lt;=</a:t>
            </a:r>
            <a:r>
              <a:rPr lang="en" sz="800">
                <a:highlight>
                  <a:srgbClr val="FFFFFF"/>
                </a:highlight>
              </a:rPr>
              <a:t> </a:t>
            </a:r>
            <a:r>
              <a:rPr lang="en" sz="800">
                <a:solidFill>
                  <a:srgbClr val="008C00"/>
                </a:solidFill>
                <a:highlight>
                  <a:srgbClr val="FFFFFF"/>
                </a:highlight>
              </a:rPr>
              <a:t>5</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systolic </a:t>
            </a:r>
            <a:r>
              <a:rPr lang="en" sz="800">
                <a:solidFill>
                  <a:srgbClr val="808030"/>
                </a:solidFill>
                <a:highlight>
                  <a:srgbClr val="FFFFFF"/>
                </a:highlight>
              </a:rPr>
              <a:t>=</a:t>
            </a:r>
            <a:r>
              <a:rPr lang="en" sz="800">
                <a:highlight>
                  <a:srgbClr val="FFFFFF"/>
                </a:highlight>
              </a:rPr>
              <a:t> random</a:t>
            </a:r>
            <a:r>
              <a:rPr lang="en" sz="800">
                <a:solidFill>
                  <a:srgbClr val="808030"/>
                </a:solidFill>
                <a:highlight>
                  <a:srgbClr val="FFFFFF"/>
                </a:highlight>
              </a:rPr>
              <a:t>(</a:t>
            </a:r>
            <a:r>
              <a:rPr lang="en" sz="800">
                <a:solidFill>
                  <a:srgbClr val="008C00"/>
                </a:solidFill>
                <a:highlight>
                  <a:srgbClr val="FFFFFF"/>
                </a:highlight>
              </a:rPr>
              <a:t>140</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190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diatolic </a:t>
            </a:r>
            <a:r>
              <a:rPr lang="en" sz="800">
                <a:solidFill>
                  <a:srgbClr val="808030"/>
                </a:solidFill>
                <a:highlight>
                  <a:srgbClr val="FFFFFF"/>
                </a:highlight>
              </a:rPr>
              <a:t>=</a:t>
            </a:r>
            <a:r>
              <a:rPr lang="en" sz="800">
                <a:highlight>
                  <a:srgbClr val="FFFFFF"/>
                </a:highlight>
              </a:rPr>
              <a:t> random</a:t>
            </a:r>
            <a:r>
              <a:rPr lang="en" sz="800">
                <a:solidFill>
                  <a:srgbClr val="808030"/>
                </a:solidFill>
                <a:highlight>
                  <a:srgbClr val="FFFFFF"/>
                </a:highlight>
              </a:rPr>
              <a:t>(</a:t>
            </a:r>
            <a:r>
              <a:rPr lang="en" sz="800">
                <a:solidFill>
                  <a:srgbClr val="008C00"/>
                </a:solidFill>
                <a:highlight>
                  <a:srgbClr val="FFFFFF"/>
                </a:highlight>
              </a:rPr>
              <a:t>90</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100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else</a:t>
            </a: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r </a:t>
            </a:r>
            <a:r>
              <a:rPr lang="en" sz="800">
                <a:solidFill>
                  <a:srgbClr val="808030"/>
                </a:solidFill>
                <a:highlight>
                  <a:srgbClr val="FFFFFF"/>
                </a:highlight>
              </a:rPr>
              <a:t>&gt;</a:t>
            </a:r>
            <a:r>
              <a:rPr lang="en" sz="800">
                <a:highlight>
                  <a:srgbClr val="FFFFFF"/>
                </a:highlight>
              </a:rPr>
              <a:t> </a:t>
            </a:r>
            <a:r>
              <a:rPr lang="en" sz="800">
                <a:solidFill>
                  <a:srgbClr val="008C00"/>
                </a:solidFill>
                <a:highlight>
                  <a:srgbClr val="FFFFFF"/>
                </a:highlight>
              </a:rPr>
              <a:t>5</a:t>
            </a:r>
            <a:r>
              <a:rPr lang="en" sz="800">
                <a:highlight>
                  <a:srgbClr val="FFFFFF"/>
                </a:highlight>
              </a:rPr>
              <a:t> </a:t>
            </a:r>
            <a:r>
              <a:rPr lang="en" sz="800">
                <a:solidFill>
                  <a:srgbClr val="808030"/>
                </a:solidFill>
                <a:highlight>
                  <a:srgbClr val="FFFFFF"/>
                </a:highlight>
              </a:rPr>
              <a:t>&amp;&amp;</a:t>
            </a:r>
            <a:r>
              <a:rPr lang="en" sz="800">
                <a:highlight>
                  <a:srgbClr val="FFFFFF"/>
                </a:highlight>
              </a:rPr>
              <a:t> r </a:t>
            </a:r>
            <a:r>
              <a:rPr lang="en" sz="800">
                <a:solidFill>
                  <a:srgbClr val="808030"/>
                </a:solidFill>
                <a:highlight>
                  <a:srgbClr val="FFFFFF"/>
                </a:highlight>
              </a:rPr>
              <a:t>&lt;=</a:t>
            </a:r>
            <a:r>
              <a:rPr lang="en" sz="800">
                <a:highlight>
                  <a:srgbClr val="FFFFFF"/>
                </a:highlight>
              </a:rPr>
              <a:t> </a:t>
            </a:r>
            <a:r>
              <a:rPr lang="en" sz="800">
                <a:solidFill>
                  <a:srgbClr val="008C00"/>
                </a:solidFill>
                <a:highlight>
                  <a:srgbClr val="FFFFFF"/>
                </a:highlight>
              </a:rPr>
              <a:t>15</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systolic </a:t>
            </a:r>
            <a:r>
              <a:rPr lang="en" sz="800">
                <a:solidFill>
                  <a:srgbClr val="808030"/>
                </a:solidFill>
                <a:highlight>
                  <a:srgbClr val="FFFFFF"/>
                </a:highlight>
              </a:rPr>
              <a:t>=</a:t>
            </a:r>
            <a:r>
              <a:rPr lang="en" sz="800">
                <a:highlight>
                  <a:srgbClr val="FFFFFF"/>
                </a:highlight>
              </a:rPr>
              <a:t> random</a:t>
            </a:r>
            <a:r>
              <a:rPr lang="en" sz="800">
                <a:solidFill>
                  <a:srgbClr val="808030"/>
                </a:solidFill>
                <a:highlight>
                  <a:srgbClr val="FFFFFF"/>
                </a:highlight>
              </a:rPr>
              <a:t>(</a:t>
            </a:r>
            <a:r>
              <a:rPr lang="en" sz="800">
                <a:solidFill>
                  <a:srgbClr val="008C00"/>
                </a:solidFill>
                <a:highlight>
                  <a:srgbClr val="FFFFFF"/>
                </a:highlight>
              </a:rPr>
              <a:t>120</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140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diatolic </a:t>
            </a:r>
            <a:r>
              <a:rPr lang="en" sz="800">
                <a:solidFill>
                  <a:srgbClr val="808030"/>
                </a:solidFill>
                <a:highlight>
                  <a:srgbClr val="FFFFFF"/>
                </a:highlight>
              </a:rPr>
              <a:t>=</a:t>
            </a:r>
            <a:r>
              <a:rPr lang="en" sz="800">
                <a:highlight>
                  <a:srgbClr val="FFFFFF"/>
                </a:highlight>
              </a:rPr>
              <a:t> random</a:t>
            </a:r>
            <a:r>
              <a:rPr lang="en" sz="800">
                <a:solidFill>
                  <a:srgbClr val="808030"/>
                </a:solidFill>
                <a:highlight>
                  <a:srgbClr val="FFFFFF"/>
                </a:highlight>
              </a:rPr>
              <a:t>(</a:t>
            </a:r>
            <a:r>
              <a:rPr lang="en" sz="800">
                <a:solidFill>
                  <a:srgbClr val="008C00"/>
                </a:solidFill>
                <a:highlight>
                  <a:srgbClr val="FFFFFF"/>
                </a:highlight>
              </a:rPr>
              <a:t>80</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90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else</a:t>
            </a: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r </a:t>
            </a:r>
            <a:r>
              <a:rPr lang="en" sz="800">
                <a:solidFill>
                  <a:srgbClr val="808030"/>
                </a:solidFill>
                <a:highlight>
                  <a:srgbClr val="FFFFFF"/>
                </a:highlight>
              </a:rPr>
              <a:t>&gt;</a:t>
            </a:r>
            <a:r>
              <a:rPr lang="en" sz="800">
                <a:highlight>
                  <a:srgbClr val="FFFFFF"/>
                </a:highlight>
              </a:rPr>
              <a:t> </a:t>
            </a:r>
            <a:r>
              <a:rPr lang="en" sz="800">
                <a:solidFill>
                  <a:srgbClr val="008C00"/>
                </a:solidFill>
                <a:highlight>
                  <a:srgbClr val="FFFFFF"/>
                </a:highlight>
              </a:rPr>
              <a:t>15</a:t>
            </a:r>
            <a:r>
              <a:rPr lang="en" sz="800">
                <a:highlight>
                  <a:srgbClr val="FFFFFF"/>
                </a:highlight>
              </a:rPr>
              <a:t> </a:t>
            </a:r>
            <a:r>
              <a:rPr lang="en" sz="800">
                <a:solidFill>
                  <a:srgbClr val="808030"/>
                </a:solidFill>
                <a:highlight>
                  <a:srgbClr val="FFFFFF"/>
                </a:highlight>
              </a:rPr>
              <a:t>&amp;&amp;</a:t>
            </a:r>
            <a:r>
              <a:rPr lang="en" sz="800">
                <a:highlight>
                  <a:srgbClr val="FFFFFF"/>
                </a:highlight>
              </a:rPr>
              <a:t> r </a:t>
            </a:r>
            <a:r>
              <a:rPr lang="en" sz="800">
                <a:solidFill>
                  <a:srgbClr val="808030"/>
                </a:solidFill>
                <a:highlight>
                  <a:srgbClr val="FFFFFF"/>
                </a:highlight>
              </a:rPr>
              <a:t>&lt;=</a:t>
            </a:r>
            <a:r>
              <a:rPr lang="en" sz="800">
                <a:highlight>
                  <a:srgbClr val="FFFFFF"/>
                </a:highlight>
              </a:rPr>
              <a:t> </a:t>
            </a:r>
            <a:r>
              <a:rPr lang="en" sz="800">
                <a:solidFill>
                  <a:srgbClr val="008C00"/>
                </a:solidFill>
                <a:highlight>
                  <a:srgbClr val="FFFFFF"/>
                </a:highlight>
              </a:rPr>
              <a:t>80</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systolic </a:t>
            </a:r>
            <a:r>
              <a:rPr lang="en" sz="800">
                <a:solidFill>
                  <a:srgbClr val="808030"/>
                </a:solidFill>
                <a:highlight>
                  <a:srgbClr val="FFFFFF"/>
                </a:highlight>
              </a:rPr>
              <a:t>=</a:t>
            </a:r>
            <a:r>
              <a:rPr lang="en" sz="800">
                <a:highlight>
                  <a:srgbClr val="FFFFFF"/>
                </a:highlight>
              </a:rPr>
              <a:t> random</a:t>
            </a:r>
            <a:r>
              <a:rPr lang="en" sz="800">
                <a:solidFill>
                  <a:srgbClr val="808030"/>
                </a:solidFill>
                <a:highlight>
                  <a:srgbClr val="FFFFFF"/>
                </a:highlight>
              </a:rPr>
              <a:t>(</a:t>
            </a:r>
            <a:r>
              <a:rPr lang="en" sz="800">
                <a:solidFill>
                  <a:srgbClr val="008C00"/>
                </a:solidFill>
                <a:highlight>
                  <a:srgbClr val="FFFFFF"/>
                </a:highlight>
              </a:rPr>
              <a:t>90</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120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diatolic </a:t>
            </a:r>
            <a:r>
              <a:rPr lang="en" sz="800">
                <a:solidFill>
                  <a:srgbClr val="808030"/>
                </a:solidFill>
                <a:highlight>
                  <a:srgbClr val="FFFFFF"/>
                </a:highlight>
              </a:rPr>
              <a:t>=</a:t>
            </a:r>
            <a:r>
              <a:rPr lang="en" sz="800">
                <a:highlight>
                  <a:srgbClr val="FFFFFF"/>
                </a:highlight>
              </a:rPr>
              <a:t> random</a:t>
            </a:r>
            <a:r>
              <a:rPr lang="en" sz="800">
                <a:solidFill>
                  <a:srgbClr val="808030"/>
                </a:solidFill>
                <a:highlight>
                  <a:srgbClr val="FFFFFF"/>
                </a:highlight>
              </a:rPr>
              <a:t>(</a:t>
            </a:r>
            <a:r>
              <a:rPr lang="en" sz="800">
                <a:solidFill>
                  <a:srgbClr val="008C00"/>
                </a:solidFill>
                <a:highlight>
                  <a:srgbClr val="FFFFFF"/>
                </a:highlight>
              </a:rPr>
              <a:t>60</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80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b="1" lang="en" sz="800">
                <a:solidFill>
                  <a:srgbClr val="800000"/>
                </a:solidFill>
                <a:highlight>
                  <a:srgbClr val="FFFFFF"/>
                </a:highlight>
              </a:rPr>
              <a:t>else</a:t>
            </a:r>
            <a:r>
              <a:rPr lang="en" sz="800">
                <a:highlight>
                  <a:srgbClr val="FFFFFF"/>
                </a:highlight>
              </a:rPr>
              <a:t> </a:t>
            </a:r>
            <a:r>
              <a:rPr b="1" lang="en" sz="800">
                <a:solidFill>
                  <a:srgbClr val="800000"/>
                </a:solidFill>
                <a:highlight>
                  <a:srgbClr val="FFFFFF"/>
                </a:highlight>
              </a:rPr>
              <a:t>if</a:t>
            </a:r>
            <a:r>
              <a:rPr lang="en" sz="800">
                <a:highlight>
                  <a:srgbClr val="FFFFFF"/>
                </a:highlight>
              </a:rPr>
              <a:t> </a:t>
            </a:r>
            <a:r>
              <a:rPr lang="en" sz="800">
                <a:solidFill>
                  <a:srgbClr val="808030"/>
                </a:solidFill>
                <a:highlight>
                  <a:srgbClr val="FFFFFF"/>
                </a:highlight>
              </a:rPr>
              <a:t>(</a:t>
            </a:r>
            <a:r>
              <a:rPr lang="en" sz="800">
                <a:highlight>
                  <a:srgbClr val="FFFFFF"/>
                </a:highlight>
              </a:rPr>
              <a:t>r </a:t>
            </a:r>
            <a:r>
              <a:rPr lang="en" sz="800">
                <a:solidFill>
                  <a:srgbClr val="808030"/>
                </a:solidFill>
                <a:highlight>
                  <a:srgbClr val="FFFFFF"/>
                </a:highlight>
              </a:rPr>
              <a:t>&gt;</a:t>
            </a:r>
            <a:r>
              <a:rPr lang="en" sz="800">
                <a:highlight>
                  <a:srgbClr val="FFFFFF"/>
                </a:highlight>
              </a:rPr>
              <a:t> </a:t>
            </a:r>
            <a:r>
              <a:rPr lang="en" sz="800">
                <a:solidFill>
                  <a:srgbClr val="008C00"/>
                </a:solidFill>
                <a:highlight>
                  <a:srgbClr val="FFFFFF"/>
                </a:highlight>
              </a:rPr>
              <a:t>80</a:t>
            </a:r>
            <a:r>
              <a:rPr lang="en" sz="800">
                <a:solidFill>
                  <a:srgbClr val="808030"/>
                </a:solidFill>
                <a:highlight>
                  <a:srgbClr val="FFFFFF"/>
                </a:highlight>
              </a:rPr>
              <a:t>)</a:t>
            </a: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systolic </a:t>
            </a:r>
            <a:r>
              <a:rPr lang="en" sz="800">
                <a:solidFill>
                  <a:srgbClr val="808030"/>
                </a:solidFill>
                <a:highlight>
                  <a:srgbClr val="FFFFFF"/>
                </a:highlight>
              </a:rPr>
              <a:t>=</a:t>
            </a:r>
            <a:r>
              <a:rPr lang="en" sz="800">
                <a:highlight>
                  <a:srgbClr val="FFFFFF"/>
                </a:highlight>
              </a:rPr>
              <a:t> random</a:t>
            </a:r>
            <a:r>
              <a:rPr lang="en" sz="800">
                <a:solidFill>
                  <a:srgbClr val="808030"/>
                </a:solidFill>
                <a:highlight>
                  <a:srgbClr val="FFFFFF"/>
                </a:highlight>
              </a:rPr>
              <a:t>(</a:t>
            </a:r>
            <a:r>
              <a:rPr lang="en" sz="800">
                <a:solidFill>
                  <a:srgbClr val="008C00"/>
                </a:solidFill>
                <a:highlight>
                  <a:srgbClr val="FFFFFF"/>
                </a:highlight>
              </a:rPr>
              <a:t>70</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90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diatolic </a:t>
            </a:r>
            <a:r>
              <a:rPr lang="en" sz="800">
                <a:solidFill>
                  <a:srgbClr val="808030"/>
                </a:solidFill>
                <a:highlight>
                  <a:srgbClr val="FFFFFF"/>
                </a:highlight>
              </a:rPr>
              <a:t>=</a:t>
            </a:r>
            <a:r>
              <a:rPr lang="en" sz="800">
                <a:highlight>
                  <a:srgbClr val="FFFFFF"/>
                </a:highlight>
              </a:rPr>
              <a:t> random</a:t>
            </a:r>
            <a:r>
              <a:rPr lang="en" sz="800">
                <a:solidFill>
                  <a:srgbClr val="808030"/>
                </a:solidFill>
                <a:highlight>
                  <a:srgbClr val="FFFFFF"/>
                </a:highlight>
              </a:rPr>
              <a:t>(</a:t>
            </a:r>
            <a:r>
              <a:rPr lang="en" sz="800">
                <a:solidFill>
                  <a:srgbClr val="008C00"/>
                </a:solidFill>
                <a:highlight>
                  <a:srgbClr val="FFFFFF"/>
                </a:highlight>
              </a:rPr>
              <a:t>40</a:t>
            </a:r>
            <a:r>
              <a:rPr lang="en" sz="800">
                <a:solidFill>
                  <a:srgbClr val="808030"/>
                </a:solidFill>
                <a:highlight>
                  <a:srgbClr val="FFFFFF"/>
                </a:highlight>
              </a:rPr>
              <a:t>,</a:t>
            </a:r>
            <a:r>
              <a:rPr lang="en" sz="800">
                <a:highlight>
                  <a:srgbClr val="FFFFFF"/>
                </a:highlight>
              </a:rPr>
              <a:t> </a:t>
            </a:r>
            <a:r>
              <a:rPr lang="en" sz="800">
                <a:solidFill>
                  <a:srgbClr val="008C00"/>
                </a:solidFill>
                <a:highlight>
                  <a:srgbClr val="FFFFFF"/>
                </a:highlight>
              </a:rPr>
              <a:t>60</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br>
              <a:rPr lang="en" sz="800">
                <a:highlight>
                  <a:srgbClr val="FFFFFF"/>
                </a:highlight>
              </a:rPr>
            </a:br>
            <a:r>
              <a:rPr lang="en" sz="800">
                <a:highlight>
                  <a:srgbClr val="FFFFFF"/>
                </a:highlight>
              </a:rPr>
              <a:t>      printReading</a:t>
            </a:r>
            <a:r>
              <a:rPr lang="en" sz="800">
                <a:solidFill>
                  <a:srgbClr val="808030"/>
                </a:solidFill>
                <a:highlight>
                  <a:srgbClr val="FFFFFF"/>
                </a:highlight>
              </a:rPr>
              <a:t>(</a:t>
            </a:r>
            <a:r>
              <a:rPr lang="en" sz="800">
                <a:highlight>
                  <a:srgbClr val="FFFFFF"/>
                </a:highlight>
              </a:rPr>
              <a:t>systolic</a:t>
            </a:r>
            <a:r>
              <a:rPr lang="en" sz="800">
                <a:solidFill>
                  <a:srgbClr val="808030"/>
                </a:solidFill>
                <a:highlight>
                  <a:srgbClr val="FFFFFF"/>
                </a:highlight>
              </a:rPr>
              <a:t>,</a:t>
            </a:r>
            <a:r>
              <a:rPr lang="en" sz="800">
                <a:highlight>
                  <a:srgbClr val="FFFFFF"/>
                </a:highlight>
              </a:rPr>
              <a:t> diatolic</a:t>
            </a:r>
            <a:r>
              <a:rPr lang="en" sz="800">
                <a:solidFill>
                  <a:srgbClr val="808030"/>
                </a:solidFill>
                <a:highlight>
                  <a:srgbClr val="FFFFFF"/>
                </a:highlight>
              </a:rPr>
              <a:t>)</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highlight>
                  <a:srgbClr val="FFFFFF"/>
                </a:highlight>
              </a:rPr>
              <a:t>  </a:t>
            </a:r>
            <a:r>
              <a:rPr lang="en" sz="800">
                <a:solidFill>
                  <a:srgbClr val="800080"/>
                </a:solidFill>
                <a:highlight>
                  <a:srgbClr val="FFFFFF"/>
                </a:highlight>
              </a:rPr>
              <a:t>}</a:t>
            </a:r>
            <a:br>
              <a:rPr lang="en" sz="800">
                <a:highlight>
                  <a:srgbClr val="FFFFFF"/>
                </a:highlight>
              </a:rPr>
            </a:br>
            <a:r>
              <a:rPr lang="en" sz="800">
                <a:solidFill>
                  <a:srgbClr val="800080"/>
                </a:solidFill>
                <a:highlight>
                  <a:srgbClr val="FFFFFF"/>
                </a:highlight>
              </a:rPr>
              <a:t>}</a:t>
            </a:r>
            <a:br>
              <a:rPr lang="en" sz="800">
                <a:highlight>
                  <a:srgbClr val="FFFFFF"/>
                </a:highlight>
              </a:rPr>
            </a:b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