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8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8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8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8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8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8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8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84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72" y="5688"/>
      </p:cViewPr>
      <p:guideLst>
        <p:guide orient="horz" pos="13824"/>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A2153DD-865B-47AC-A46A-6690AD77B505}" type="datetime1">
              <a:rPr lang="en-US"/>
              <a:pPr/>
              <a:t>5/2/2016</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E1B8D42-0014-4DDF-90E6-E0BE3E98E37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15363" name="Slide Number Placeholder 3"/>
          <p:cNvSpPr>
            <a:spLocks noGrp="1"/>
          </p:cNvSpPr>
          <p:nvPr>
            <p:ph type="sldNum" sz="quarter" idx="5"/>
          </p:nvPr>
        </p:nvSpPr>
        <p:spPr bwMode="auto">
          <a:noFill/>
          <a:ln>
            <a:miter lim="800000"/>
            <a:headEnd/>
            <a:tailEnd/>
          </a:ln>
        </p:spPr>
        <p:txBody>
          <a:bodyPr/>
          <a:lstStyle/>
          <a:p>
            <a:fld id="{CB6125A7-60A0-4234-B9A4-F0E9461164C1}"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8A9C0A7-3D22-4C0A-BC77-1AD15ED836E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195D9A7-99DF-4621-AEC0-84321A0021A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8B01E83-0C12-47CC-AB6F-BB162F33912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F255AAD-C4C2-41B9-9B6B-9BEFE058E37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DBDDF15-36AD-4F19-8F2A-FB720847B1C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A3F8577-9EAD-420F-9B1C-E6970C5FC66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BD1C888-BEA6-40CB-AC37-80841924A5F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C9FE413-ECD6-40D8-ADD6-F2CB0BF12E2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1F6D0E3-D1CD-4264-A72E-3292BEC14B6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4177AF2-EC32-49A7-8A30-D865894ED24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D8E498C-BBF6-4779-BC65-3ACD1BD422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w="9525">
            <a:noFill/>
            <a:miter lim="800000"/>
            <a:headEnd/>
            <a:tailEnd/>
          </a:ln>
        </p:spPr>
        <p:txBody>
          <a:bodyPr vert="horz" wrap="square" lIns="428460" tIns="214230" rIns="428460" bIns="214230" numCol="1" anchor="ctr" anchorCtr="0" compatLnSpc="1">
            <a:prstTxWarp prst="textNoShape">
              <a:avLst/>
            </a:prstTxWarp>
          </a:bodyPr>
          <a:lstStyle/>
          <a:p>
            <a:pPr lvl="0"/>
            <a:r>
              <a:rPr 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w="9525">
            <a:noFill/>
            <a:miter lim="800000"/>
            <a:headEnd/>
            <a:tailEnd/>
          </a:ln>
        </p:spPr>
        <p:txBody>
          <a:bodyPr vert="horz" wrap="square" lIns="428460" tIns="214230" rIns="428460" bIns="21423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lvl1pPr>
          </a:lstStyle>
          <a:p>
            <a:fld id="{C14B13BB-860F-4BCA-9BA0-C33364FC53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2"/>
          <p:cNvSpPr txBox="1">
            <a:spLocks noChangeArrowheads="1"/>
          </p:cNvSpPr>
          <p:nvPr/>
        </p:nvSpPr>
        <p:spPr bwMode="auto">
          <a:xfrm>
            <a:off x="-2895600" y="381000"/>
            <a:ext cx="19797713" cy="2454275"/>
          </a:xfrm>
          <a:prstGeom prst="rect">
            <a:avLst/>
          </a:prstGeom>
          <a:noFill/>
          <a:ln w="9525">
            <a:noFill/>
            <a:miter lim="800000"/>
            <a:headEnd/>
            <a:tailEnd/>
          </a:ln>
        </p:spPr>
        <p:txBody>
          <a:bodyPr lIns="98655" tIns="49327" rIns="98655" bIns="49327">
            <a:spAutoFit/>
          </a:bodyPr>
          <a:lstStyle/>
          <a:p>
            <a:pPr algn="ctr" defTabSz="985838"/>
            <a:r>
              <a:rPr lang="en-US" sz="4800" b="1" dirty="0" smtClean="0">
                <a:solidFill>
                  <a:srgbClr val="3333CC"/>
                </a:solidFill>
              </a:rPr>
              <a:t>Contest Registration </a:t>
            </a:r>
            <a:r>
              <a:rPr lang="en-US" sz="4800" b="1" dirty="0">
                <a:solidFill>
                  <a:srgbClr val="3333CC"/>
                </a:solidFill>
              </a:rPr>
              <a:t>System v1.0</a:t>
            </a:r>
          </a:p>
          <a:p>
            <a:pPr algn="ctr" defTabSz="985838"/>
            <a:r>
              <a:rPr lang="en-US" sz="3500" b="1" dirty="0">
                <a:solidFill>
                  <a:srgbClr val="3333CC"/>
                </a:solidFill>
              </a:rPr>
              <a:t>Student: </a:t>
            </a:r>
            <a:r>
              <a:rPr lang="en-US" sz="3500" dirty="0" smtClean="0">
                <a:solidFill>
                  <a:srgbClr val="3333CC"/>
                </a:solidFill>
              </a:rPr>
              <a:t>Eduardo Guerra, </a:t>
            </a:r>
            <a:r>
              <a:rPr lang="en-US" sz="3500" dirty="0">
                <a:solidFill>
                  <a:srgbClr val="3333CC"/>
                </a:solidFill>
              </a:rPr>
              <a:t>Florida International University</a:t>
            </a:r>
          </a:p>
          <a:p>
            <a:pPr algn="ctr" defTabSz="985838"/>
            <a:r>
              <a:rPr lang="en-US" sz="3500" b="1" dirty="0">
                <a:solidFill>
                  <a:srgbClr val="3333CC"/>
                </a:solidFill>
              </a:rPr>
              <a:t>Mentor:</a:t>
            </a:r>
            <a:r>
              <a:rPr lang="en-US" sz="3500" b="1" i="1" dirty="0">
                <a:solidFill>
                  <a:srgbClr val="3333CC"/>
                </a:solidFill>
              </a:rPr>
              <a:t> </a:t>
            </a:r>
            <a:r>
              <a:rPr lang="en-US" sz="3500" dirty="0">
                <a:solidFill>
                  <a:srgbClr val="3333CC"/>
                </a:solidFill>
              </a:rPr>
              <a:t>Kip Irvine</a:t>
            </a:r>
            <a:r>
              <a:rPr lang="en-US" altLang="ja-JP" sz="3500" dirty="0">
                <a:solidFill>
                  <a:srgbClr val="3333CC"/>
                </a:solidFill>
              </a:rPr>
              <a:t>,</a:t>
            </a:r>
            <a:r>
              <a:rPr lang="en-US" altLang="ja-JP" sz="3500" i="1" dirty="0">
                <a:solidFill>
                  <a:srgbClr val="3333CC"/>
                </a:solidFill>
              </a:rPr>
              <a:t> </a:t>
            </a:r>
            <a:r>
              <a:rPr lang="en-US" sz="3500" dirty="0">
                <a:solidFill>
                  <a:srgbClr val="3333CC"/>
                </a:solidFill>
              </a:rPr>
              <a:t>Florida International University</a:t>
            </a:r>
            <a:endParaRPr lang="en-US" altLang="ja-JP" sz="3500" dirty="0">
              <a:solidFill>
                <a:srgbClr val="3333CC"/>
              </a:solidFill>
            </a:endParaRPr>
          </a:p>
          <a:p>
            <a:pPr algn="ctr" defTabSz="985838"/>
            <a:r>
              <a:rPr lang="en-US" sz="3500" b="1" dirty="0">
                <a:solidFill>
                  <a:srgbClr val="3333CC"/>
                </a:solidFill>
              </a:rPr>
              <a:t>Instructor:</a:t>
            </a:r>
            <a:r>
              <a:rPr lang="en-US" sz="3500" b="1" i="1" dirty="0">
                <a:solidFill>
                  <a:srgbClr val="3333CC"/>
                </a:solidFill>
              </a:rPr>
              <a:t> </a:t>
            </a:r>
            <a:r>
              <a:rPr lang="en-US" sz="3500" dirty="0" err="1">
                <a:solidFill>
                  <a:srgbClr val="3333CC"/>
                </a:solidFill>
              </a:rPr>
              <a:t>Masoud</a:t>
            </a:r>
            <a:r>
              <a:rPr lang="en-US" sz="3500" dirty="0">
                <a:solidFill>
                  <a:srgbClr val="3333CC"/>
                </a:solidFill>
              </a:rPr>
              <a:t> </a:t>
            </a:r>
            <a:r>
              <a:rPr lang="en-US" sz="3500" dirty="0" err="1">
                <a:solidFill>
                  <a:srgbClr val="3333CC"/>
                </a:solidFill>
              </a:rPr>
              <a:t>Sadjadi</a:t>
            </a:r>
            <a:r>
              <a:rPr lang="en-US" sz="3500" dirty="0">
                <a:solidFill>
                  <a:srgbClr val="3333CC"/>
                </a:solidFill>
              </a:rPr>
              <a:t>, Florida International University</a:t>
            </a:r>
          </a:p>
        </p:txBody>
      </p:sp>
      <p:pic>
        <p:nvPicPr>
          <p:cNvPr id="14338" name="Picture 2" descr="HTML5_logo_and_wordmark.svg.png"/>
          <p:cNvPicPr>
            <a:picLocks noChangeAspect="1"/>
          </p:cNvPicPr>
          <p:nvPr/>
        </p:nvPicPr>
        <p:blipFill>
          <a:blip r:embed="rId3" cstate="print"/>
          <a:srcRect/>
          <a:stretch>
            <a:fillRect/>
          </a:stretch>
        </p:blipFill>
        <p:spPr bwMode="auto">
          <a:xfrm>
            <a:off x="14935200" y="2895600"/>
            <a:ext cx="1981200" cy="1981200"/>
          </a:xfrm>
          <a:prstGeom prst="rect">
            <a:avLst/>
          </a:prstGeom>
          <a:noFill/>
          <a:ln w="9525">
            <a:noFill/>
            <a:miter lim="800000"/>
            <a:headEnd/>
            <a:tailEnd/>
          </a:ln>
        </p:spPr>
      </p:pic>
      <p:sp>
        <p:nvSpPr>
          <p:cNvPr id="145" name="Text Box 5"/>
          <p:cNvSpPr txBox="1">
            <a:spLocks noChangeArrowheads="1"/>
          </p:cNvSpPr>
          <p:nvPr/>
        </p:nvSpPr>
        <p:spPr bwMode="auto">
          <a:xfrm>
            <a:off x="228600" y="3962400"/>
            <a:ext cx="14325600" cy="561975"/>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lnSpc>
                <a:spcPct val="30000"/>
              </a:lnSpc>
              <a:spcBef>
                <a:spcPct val="50000"/>
              </a:spcBef>
              <a:defRPr/>
            </a:pPr>
            <a:r>
              <a:rPr lang="en-US" sz="7200" b="1" dirty="0" smtClean="0">
                <a:effectLst>
                  <a:outerShdw blurRad="38100" dist="38100" dir="2700000" algn="tl">
                    <a:srgbClr val="DDDDDD"/>
                  </a:outerShdw>
                </a:effectLst>
                <a:latin typeface="Times New Roman" charset="0"/>
              </a:rPr>
              <a:t>Senior Project, 2016, Spring 2016</a:t>
            </a:r>
            <a:endParaRPr lang="en-US" sz="7200" dirty="0" smtClean="0">
              <a:latin typeface="Times New Roman" charset="0"/>
            </a:endParaRPr>
          </a:p>
        </p:txBody>
      </p:sp>
      <p:sp>
        <p:nvSpPr>
          <p:cNvPr id="14340" name="Text Box 72"/>
          <p:cNvSpPr txBox="1">
            <a:spLocks noChangeArrowheads="1"/>
          </p:cNvSpPr>
          <p:nvPr/>
        </p:nvSpPr>
        <p:spPr bwMode="auto">
          <a:xfrm>
            <a:off x="1219200" y="42519600"/>
            <a:ext cx="30632400" cy="561975"/>
          </a:xfrm>
          <a:prstGeom prst="rect">
            <a:avLst/>
          </a:prstGeom>
          <a:noFill/>
          <a:ln w="63500">
            <a:noFill/>
            <a:miter lim="800000"/>
            <a:headEnd/>
            <a:tailEnd/>
          </a:ln>
        </p:spPr>
        <p:txBody>
          <a:bodyPr lIns="98655" tIns="49327" rIns="98655" bIns="49327">
            <a:spAutoFit/>
          </a:bodyPr>
          <a:lstStyle/>
          <a:p>
            <a:pPr marL="493713" indent="-493713" algn="ctr" defTabSz="985838">
              <a:buClr>
                <a:srgbClr val="3333CC"/>
              </a:buClr>
            </a:pPr>
            <a:r>
              <a:rPr lang="en-US" sz="3000" dirty="0"/>
              <a:t>The material presented in this poster is based upon the work supported by Kip Irvine. I am thankful to the help that I received from my group members, </a:t>
            </a:r>
            <a:r>
              <a:rPr lang="en-US" sz="3000" dirty="0" smtClean="0"/>
              <a:t>Wayne Curling.</a:t>
            </a:r>
            <a:endParaRPr lang="en-US" sz="3000" dirty="0"/>
          </a:p>
        </p:txBody>
      </p:sp>
      <p:sp>
        <p:nvSpPr>
          <p:cNvPr id="14341" name="Rectangle 18"/>
          <p:cNvSpPr>
            <a:spLocks noChangeArrowheads="1"/>
          </p:cNvSpPr>
          <p:nvPr/>
        </p:nvSpPr>
        <p:spPr bwMode="auto">
          <a:xfrm>
            <a:off x="914400" y="5486400"/>
            <a:ext cx="31089600" cy="35661600"/>
          </a:xfrm>
          <a:prstGeom prst="rect">
            <a:avLst/>
          </a:prstGeom>
          <a:noFill/>
          <a:ln w="63500">
            <a:solidFill>
              <a:srgbClr val="0033CC"/>
            </a:solidFill>
            <a:miter lim="800000"/>
            <a:headEnd/>
            <a:tailEnd/>
          </a:ln>
        </p:spPr>
        <p:txBody>
          <a:bodyPr wrap="none" anchor="ctr"/>
          <a:lstStyle/>
          <a:p>
            <a:endParaRPr lang="en-US"/>
          </a:p>
        </p:txBody>
      </p:sp>
      <p:sp>
        <p:nvSpPr>
          <p:cNvPr id="215" name="Text Box 19"/>
          <p:cNvSpPr txBox="1">
            <a:spLocks noChangeArrowheads="1"/>
          </p:cNvSpPr>
          <p:nvPr/>
        </p:nvSpPr>
        <p:spPr bwMode="auto">
          <a:xfrm>
            <a:off x="4114800" y="5789613"/>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pPr>
            <a:r>
              <a:rPr lang="en-US" sz="4100" b="1" dirty="0">
                <a:solidFill>
                  <a:srgbClr val="336699"/>
                </a:solidFill>
                <a:effectLst>
                  <a:outerShdw blurRad="38100" dist="38100" dir="2700000" algn="tl">
                    <a:srgbClr val="C0C0C0"/>
                  </a:outerShdw>
                </a:effectLst>
              </a:rPr>
              <a:t>Problem</a:t>
            </a:r>
          </a:p>
        </p:txBody>
      </p:sp>
      <p:sp>
        <p:nvSpPr>
          <p:cNvPr id="14343" name="Rectangle 18"/>
          <p:cNvSpPr>
            <a:spLocks noChangeArrowheads="1"/>
          </p:cNvSpPr>
          <p:nvPr/>
        </p:nvSpPr>
        <p:spPr bwMode="auto">
          <a:xfrm>
            <a:off x="914400" y="42062400"/>
            <a:ext cx="31089600" cy="1371600"/>
          </a:xfrm>
          <a:prstGeom prst="rect">
            <a:avLst/>
          </a:prstGeom>
          <a:noFill/>
          <a:ln w="63500">
            <a:solidFill>
              <a:srgbClr val="0033CC"/>
            </a:solidFill>
            <a:miter lim="800000"/>
            <a:headEnd/>
            <a:tailEnd/>
          </a:ln>
        </p:spPr>
        <p:txBody>
          <a:bodyPr wrap="none" anchor="ctr"/>
          <a:lstStyle/>
          <a:p>
            <a:endParaRPr lang="en-US"/>
          </a:p>
        </p:txBody>
      </p:sp>
      <p:sp>
        <p:nvSpPr>
          <p:cNvPr id="217" name="Text Box 19"/>
          <p:cNvSpPr txBox="1">
            <a:spLocks noChangeArrowheads="1"/>
          </p:cNvSpPr>
          <p:nvPr/>
        </p:nvSpPr>
        <p:spPr bwMode="auto">
          <a:xfrm>
            <a:off x="1192213" y="41605200"/>
            <a:ext cx="4979987" cy="730250"/>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pPr>
            <a:r>
              <a:rPr lang="en-US" sz="4100" b="1">
                <a:solidFill>
                  <a:srgbClr val="336699"/>
                </a:solidFill>
                <a:effectLst>
                  <a:outerShdw blurRad="38100" dist="38100" dir="2700000" algn="tl">
                    <a:srgbClr val="C0C0C0"/>
                  </a:outerShdw>
                </a:effectLst>
              </a:rPr>
              <a:t>Acknowledgement</a:t>
            </a:r>
          </a:p>
        </p:txBody>
      </p:sp>
      <p:sp>
        <p:nvSpPr>
          <p:cNvPr id="14345" name="Rectangle 6"/>
          <p:cNvSpPr>
            <a:spLocks noChangeArrowheads="1"/>
          </p:cNvSpPr>
          <p:nvPr/>
        </p:nvSpPr>
        <p:spPr bwMode="auto">
          <a:xfrm>
            <a:off x="27813000" y="533400"/>
            <a:ext cx="4724400" cy="1077913"/>
          </a:xfrm>
          <a:prstGeom prst="rect">
            <a:avLst/>
          </a:prstGeom>
          <a:noFill/>
          <a:ln w="9525">
            <a:noFill/>
            <a:miter lim="800000"/>
            <a:headEnd/>
            <a:tailEnd/>
          </a:ln>
        </p:spPr>
        <p:txBody>
          <a:bodyPr anchor="ctr">
            <a:spAutoFit/>
          </a:bodyPr>
          <a:lstStyle/>
          <a:p>
            <a:r>
              <a:rPr lang="en-US" sz="3200" b="1">
                <a:solidFill>
                  <a:schemeClr val="accent2"/>
                </a:solidFill>
              </a:rPr>
              <a:t>School of Computing &amp; Information Sciences</a:t>
            </a:r>
            <a:endParaRPr lang="en-US" sz="3200">
              <a:solidFill>
                <a:schemeClr val="accent2"/>
              </a:solidFill>
            </a:endParaRPr>
          </a:p>
        </p:txBody>
      </p:sp>
      <p:pic>
        <p:nvPicPr>
          <p:cNvPr id="14346" name="Picture 32"/>
          <p:cNvPicPr>
            <a:picLocks noChangeAspect="1"/>
          </p:cNvPicPr>
          <p:nvPr/>
        </p:nvPicPr>
        <p:blipFill>
          <a:blip r:embed="rId4" cstate="print"/>
          <a:srcRect/>
          <a:stretch>
            <a:fillRect/>
          </a:stretch>
        </p:blipFill>
        <p:spPr bwMode="auto">
          <a:xfrm>
            <a:off x="25069800" y="457200"/>
            <a:ext cx="2630488" cy="1219200"/>
          </a:xfrm>
          <a:prstGeom prst="rect">
            <a:avLst/>
          </a:prstGeom>
          <a:noFill/>
          <a:ln w="9525">
            <a:noFill/>
            <a:miter lim="800000"/>
            <a:headEnd/>
            <a:tailEnd/>
          </a:ln>
        </p:spPr>
      </p:pic>
      <p:sp>
        <p:nvSpPr>
          <p:cNvPr id="34" name="Text Box 19"/>
          <p:cNvSpPr txBox="1">
            <a:spLocks noChangeArrowheads="1"/>
          </p:cNvSpPr>
          <p:nvPr/>
        </p:nvSpPr>
        <p:spPr bwMode="auto">
          <a:xfrm>
            <a:off x="13716000" y="5792788"/>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pPr>
            <a:r>
              <a:rPr lang="en-US" sz="4100" b="1" dirty="0">
                <a:solidFill>
                  <a:srgbClr val="336699"/>
                </a:solidFill>
                <a:effectLst>
                  <a:outerShdw blurRad="38100" dist="38100" dir="2700000" algn="tl">
                    <a:srgbClr val="C0C0C0"/>
                  </a:outerShdw>
                </a:effectLst>
              </a:rPr>
              <a:t>Current System</a:t>
            </a:r>
          </a:p>
        </p:txBody>
      </p:sp>
      <p:sp>
        <p:nvSpPr>
          <p:cNvPr id="35" name="Text Box 19"/>
          <p:cNvSpPr txBox="1">
            <a:spLocks noChangeArrowheads="1"/>
          </p:cNvSpPr>
          <p:nvPr/>
        </p:nvSpPr>
        <p:spPr bwMode="auto">
          <a:xfrm>
            <a:off x="23317200" y="5792788"/>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pPr>
            <a:r>
              <a:rPr lang="en-US" sz="4100" b="1">
                <a:solidFill>
                  <a:srgbClr val="336699"/>
                </a:solidFill>
                <a:effectLst>
                  <a:outerShdw blurRad="38100" dist="38100" dir="2700000" algn="tl">
                    <a:srgbClr val="C0C0C0"/>
                  </a:outerShdw>
                </a:effectLst>
              </a:rPr>
              <a:t>Requirements</a:t>
            </a:r>
          </a:p>
        </p:txBody>
      </p:sp>
      <p:sp>
        <p:nvSpPr>
          <p:cNvPr id="36" name="Text Box 19"/>
          <p:cNvSpPr txBox="1">
            <a:spLocks noChangeArrowheads="1"/>
          </p:cNvSpPr>
          <p:nvPr/>
        </p:nvSpPr>
        <p:spPr bwMode="auto">
          <a:xfrm>
            <a:off x="4114800" y="173736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pPr>
            <a:r>
              <a:rPr lang="en-US" sz="4100" b="1">
                <a:solidFill>
                  <a:srgbClr val="336699"/>
                </a:solidFill>
                <a:effectLst>
                  <a:outerShdw blurRad="38100" dist="38100" dir="2700000" algn="tl">
                    <a:srgbClr val="C0C0C0"/>
                  </a:outerShdw>
                </a:effectLst>
              </a:rPr>
              <a:t>System Design</a:t>
            </a:r>
          </a:p>
        </p:txBody>
      </p:sp>
      <p:sp>
        <p:nvSpPr>
          <p:cNvPr id="37" name="Text Box 19"/>
          <p:cNvSpPr txBox="1">
            <a:spLocks noChangeArrowheads="1"/>
          </p:cNvSpPr>
          <p:nvPr/>
        </p:nvSpPr>
        <p:spPr bwMode="auto">
          <a:xfrm>
            <a:off x="13716000" y="173736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pPr>
            <a:r>
              <a:rPr lang="en-US" sz="4100" b="1" dirty="0">
                <a:solidFill>
                  <a:srgbClr val="336699"/>
                </a:solidFill>
                <a:effectLst>
                  <a:outerShdw blurRad="38100" dist="38100" dir="2700000" algn="tl">
                    <a:srgbClr val="C0C0C0"/>
                  </a:outerShdw>
                </a:effectLst>
              </a:rPr>
              <a:t>Object Design</a:t>
            </a:r>
          </a:p>
        </p:txBody>
      </p:sp>
      <p:sp>
        <p:nvSpPr>
          <p:cNvPr id="38" name="Text Box 19"/>
          <p:cNvSpPr txBox="1">
            <a:spLocks noChangeArrowheads="1"/>
          </p:cNvSpPr>
          <p:nvPr/>
        </p:nvSpPr>
        <p:spPr bwMode="auto">
          <a:xfrm>
            <a:off x="23317200" y="173736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pPr>
            <a:r>
              <a:rPr lang="en-US" sz="4100" b="1" dirty="0">
                <a:solidFill>
                  <a:srgbClr val="336699"/>
                </a:solidFill>
                <a:effectLst>
                  <a:outerShdw blurRad="38100" dist="38100" dir="2700000" algn="tl">
                    <a:srgbClr val="C0C0C0"/>
                  </a:outerShdw>
                </a:effectLst>
              </a:rPr>
              <a:t>Implementation</a:t>
            </a:r>
          </a:p>
        </p:txBody>
      </p:sp>
      <p:sp>
        <p:nvSpPr>
          <p:cNvPr id="39" name="Text Box 19"/>
          <p:cNvSpPr txBox="1">
            <a:spLocks noChangeArrowheads="1"/>
          </p:cNvSpPr>
          <p:nvPr/>
        </p:nvSpPr>
        <p:spPr bwMode="auto">
          <a:xfrm>
            <a:off x="4114800" y="292608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pPr>
            <a:r>
              <a:rPr lang="en-US" sz="4100" b="1">
                <a:solidFill>
                  <a:srgbClr val="336699"/>
                </a:solidFill>
                <a:effectLst>
                  <a:outerShdw blurRad="38100" dist="38100" dir="2700000" algn="tl">
                    <a:srgbClr val="C0C0C0"/>
                  </a:outerShdw>
                </a:effectLst>
              </a:rPr>
              <a:t>Verification</a:t>
            </a:r>
          </a:p>
        </p:txBody>
      </p:sp>
      <p:sp>
        <p:nvSpPr>
          <p:cNvPr id="40" name="Text Box 19"/>
          <p:cNvSpPr txBox="1">
            <a:spLocks noChangeArrowheads="1"/>
          </p:cNvSpPr>
          <p:nvPr/>
        </p:nvSpPr>
        <p:spPr bwMode="auto">
          <a:xfrm>
            <a:off x="13716000" y="292608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pPr>
            <a:r>
              <a:rPr lang="en-US" sz="4100" b="1" dirty="0">
                <a:solidFill>
                  <a:srgbClr val="336699"/>
                </a:solidFill>
                <a:effectLst>
                  <a:outerShdw blurRad="38100" dist="38100" dir="2700000" algn="tl">
                    <a:srgbClr val="C0C0C0"/>
                  </a:outerShdw>
                </a:effectLst>
              </a:rPr>
              <a:t>Screenshots</a:t>
            </a:r>
          </a:p>
        </p:txBody>
      </p:sp>
      <p:sp>
        <p:nvSpPr>
          <p:cNvPr id="41" name="Text Box 19"/>
          <p:cNvSpPr txBox="1">
            <a:spLocks noChangeArrowheads="1"/>
          </p:cNvSpPr>
          <p:nvPr/>
        </p:nvSpPr>
        <p:spPr bwMode="auto">
          <a:xfrm>
            <a:off x="23317200" y="292608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a:spcBef>
                <a:spcPct val="50000"/>
              </a:spcBef>
            </a:pPr>
            <a:r>
              <a:rPr lang="en-US" sz="4100" b="1">
                <a:solidFill>
                  <a:srgbClr val="336699"/>
                </a:solidFill>
                <a:effectLst>
                  <a:outerShdw blurRad="38100" dist="38100" dir="2700000" algn="tl">
                    <a:srgbClr val="C0C0C0"/>
                  </a:outerShdw>
                </a:effectLst>
              </a:rPr>
              <a:t>Summary</a:t>
            </a:r>
          </a:p>
        </p:txBody>
      </p:sp>
      <p:pic>
        <p:nvPicPr>
          <p:cNvPr id="14355" name="Picture 4" descr="logo-ubuntu_st_no®-black_orange-hex.png"/>
          <p:cNvPicPr>
            <a:picLocks noChangeAspect="1"/>
          </p:cNvPicPr>
          <p:nvPr/>
        </p:nvPicPr>
        <p:blipFill>
          <a:blip r:embed="rId5" cstate="print"/>
          <a:srcRect/>
          <a:stretch>
            <a:fillRect/>
          </a:stretch>
        </p:blipFill>
        <p:spPr bwMode="auto">
          <a:xfrm>
            <a:off x="16611600" y="2590800"/>
            <a:ext cx="4343400" cy="3070225"/>
          </a:xfrm>
          <a:prstGeom prst="rect">
            <a:avLst/>
          </a:prstGeom>
          <a:noFill/>
          <a:ln w="9525">
            <a:noFill/>
            <a:miter lim="800000"/>
            <a:headEnd/>
            <a:tailEnd/>
          </a:ln>
        </p:spPr>
      </p:pic>
      <p:pic>
        <p:nvPicPr>
          <p:cNvPr id="14356" name="Picture 5" descr="apache-tomcat.png"/>
          <p:cNvPicPr>
            <a:picLocks noChangeAspect="1"/>
          </p:cNvPicPr>
          <p:nvPr/>
        </p:nvPicPr>
        <p:blipFill>
          <a:blip r:embed="rId6" cstate="print"/>
          <a:srcRect/>
          <a:stretch>
            <a:fillRect/>
          </a:stretch>
        </p:blipFill>
        <p:spPr bwMode="auto">
          <a:xfrm>
            <a:off x="20497800" y="2667000"/>
            <a:ext cx="2641600" cy="2628900"/>
          </a:xfrm>
          <a:prstGeom prst="rect">
            <a:avLst/>
          </a:prstGeom>
          <a:noFill/>
          <a:ln w="9525">
            <a:noFill/>
            <a:miter lim="800000"/>
            <a:headEnd/>
            <a:tailEnd/>
          </a:ln>
        </p:spPr>
      </p:pic>
      <p:pic>
        <p:nvPicPr>
          <p:cNvPr id="14357" name="Picture 6" descr="Java_logo.png"/>
          <p:cNvPicPr>
            <a:picLocks noChangeAspect="1"/>
          </p:cNvPicPr>
          <p:nvPr/>
        </p:nvPicPr>
        <p:blipFill>
          <a:blip r:embed="rId7" cstate="print"/>
          <a:srcRect/>
          <a:stretch>
            <a:fillRect/>
          </a:stretch>
        </p:blipFill>
        <p:spPr bwMode="auto">
          <a:xfrm>
            <a:off x="14782800" y="0"/>
            <a:ext cx="2514600" cy="2514600"/>
          </a:xfrm>
          <a:prstGeom prst="rect">
            <a:avLst/>
          </a:prstGeom>
          <a:noFill/>
          <a:ln w="9525">
            <a:noFill/>
            <a:miter lim="800000"/>
            <a:headEnd/>
            <a:tailEnd/>
          </a:ln>
        </p:spPr>
      </p:pic>
      <p:pic>
        <p:nvPicPr>
          <p:cNvPr id="14358" name="Picture 7" descr="mysql_logo.png"/>
          <p:cNvPicPr>
            <a:picLocks noChangeAspect="1"/>
          </p:cNvPicPr>
          <p:nvPr/>
        </p:nvPicPr>
        <p:blipFill>
          <a:blip r:embed="rId8" cstate="print"/>
          <a:srcRect/>
          <a:stretch>
            <a:fillRect/>
          </a:stretch>
        </p:blipFill>
        <p:spPr bwMode="auto">
          <a:xfrm>
            <a:off x="17678400" y="-11113"/>
            <a:ext cx="5029200" cy="2608263"/>
          </a:xfrm>
          <a:prstGeom prst="rect">
            <a:avLst/>
          </a:prstGeom>
          <a:noFill/>
          <a:ln w="9525">
            <a:noFill/>
            <a:miter lim="800000"/>
            <a:headEnd/>
            <a:tailEnd/>
          </a:ln>
        </p:spPr>
      </p:pic>
      <p:pic>
        <p:nvPicPr>
          <p:cNvPr id="14359" name="Picture 8" descr="ultimate-logo.png"/>
          <p:cNvPicPr>
            <a:picLocks noChangeAspect="1"/>
          </p:cNvPicPr>
          <p:nvPr/>
        </p:nvPicPr>
        <p:blipFill>
          <a:blip r:embed="rId9" cstate="print"/>
          <a:srcRect/>
          <a:stretch>
            <a:fillRect/>
          </a:stretch>
        </p:blipFill>
        <p:spPr bwMode="auto">
          <a:xfrm>
            <a:off x="25374600" y="2438400"/>
            <a:ext cx="5943600" cy="2554288"/>
          </a:xfrm>
          <a:prstGeom prst="rect">
            <a:avLst/>
          </a:prstGeom>
          <a:noFill/>
          <a:ln w="9525">
            <a:noFill/>
            <a:miter lim="800000"/>
            <a:headEnd/>
            <a:tailEnd/>
          </a:ln>
        </p:spPr>
      </p:pic>
      <p:pic>
        <p:nvPicPr>
          <p:cNvPr id="14360" name="Picture 24" descr="C:\Users\Eduardo\Desktop\AdminStoredContest.png"/>
          <p:cNvPicPr>
            <a:picLocks noChangeAspect="1" noChangeArrowheads="1"/>
          </p:cNvPicPr>
          <p:nvPr/>
        </p:nvPicPr>
        <p:blipFill>
          <a:blip r:embed="rId10" cstate="print"/>
          <a:srcRect/>
          <a:stretch>
            <a:fillRect/>
          </a:stretch>
        </p:blipFill>
        <p:spPr bwMode="auto">
          <a:xfrm>
            <a:off x="12877800" y="30175200"/>
            <a:ext cx="6822201" cy="3311215"/>
          </a:xfrm>
          <a:prstGeom prst="rect">
            <a:avLst/>
          </a:prstGeom>
          <a:noFill/>
        </p:spPr>
      </p:pic>
      <p:pic>
        <p:nvPicPr>
          <p:cNvPr id="14361" name="Picture 25" descr="C:\Users\Eduardo\Desktop\CreateContest.png"/>
          <p:cNvPicPr>
            <a:picLocks noChangeAspect="1" noChangeArrowheads="1"/>
          </p:cNvPicPr>
          <p:nvPr/>
        </p:nvPicPr>
        <p:blipFill>
          <a:blip r:embed="rId11" cstate="print"/>
          <a:srcRect/>
          <a:stretch>
            <a:fillRect/>
          </a:stretch>
        </p:blipFill>
        <p:spPr bwMode="auto">
          <a:xfrm>
            <a:off x="12877800" y="33909000"/>
            <a:ext cx="6858000" cy="3284081"/>
          </a:xfrm>
          <a:prstGeom prst="rect">
            <a:avLst/>
          </a:prstGeom>
          <a:noFill/>
        </p:spPr>
      </p:pic>
      <p:pic>
        <p:nvPicPr>
          <p:cNvPr id="14362" name="Picture 26" descr="C:\Users\Eduardo\Desktop\AdminViewSchools.png"/>
          <p:cNvPicPr>
            <a:picLocks noChangeAspect="1" noChangeArrowheads="1"/>
          </p:cNvPicPr>
          <p:nvPr/>
        </p:nvPicPr>
        <p:blipFill>
          <a:blip r:embed="rId12" cstate="print"/>
          <a:srcRect/>
          <a:stretch>
            <a:fillRect/>
          </a:stretch>
        </p:blipFill>
        <p:spPr bwMode="auto">
          <a:xfrm>
            <a:off x="12877800" y="37566600"/>
            <a:ext cx="6858000" cy="3242268"/>
          </a:xfrm>
          <a:prstGeom prst="rect">
            <a:avLst/>
          </a:prstGeom>
          <a:noFill/>
        </p:spPr>
      </p:pic>
      <p:sp>
        <p:nvSpPr>
          <p:cNvPr id="28" name="TextBox 27"/>
          <p:cNvSpPr txBox="1"/>
          <p:nvPr/>
        </p:nvSpPr>
        <p:spPr>
          <a:xfrm>
            <a:off x="12954000" y="33528001"/>
            <a:ext cx="6705600" cy="307777"/>
          </a:xfrm>
          <a:prstGeom prst="rect">
            <a:avLst/>
          </a:prstGeom>
          <a:noFill/>
        </p:spPr>
        <p:txBody>
          <a:bodyPr wrap="square" rtlCol="0">
            <a:spAutoFit/>
          </a:bodyPr>
          <a:lstStyle/>
          <a:p>
            <a:pPr algn="ctr"/>
            <a:r>
              <a:rPr lang="en-US" sz="1400" dirty="0" smtClean="0"/>
              <a:t>Stored Contests Page</a:t>
            </a:r>
            <a:endParaRPr lang="en-US" sz="1400" dirty="0"/>
          </a:p>
        </p:txBody>
      </p:sp>
      <p:sp>
        <p:nvSpPr>
          <p:cNvPr id="29" name="TextBox 28"/>
          <p:cNvSpPr txBox="1"/>
          <p:nvPr/>
        </p:nvSpPr>
        <p:spPr>
          <a:xfrm>
            <a:off x="12954000" y="37185600"/>
            <a:ext cx="6705600" cy="307777"/>
          </a:xfrm>
          <a:prstGeom prst="rect">
            <a:avLst/>
          </a:prstGeom>
          <a:noFill/>
        </p:spPr>
        <p:txBody>
          <a:bodyPr wrap="square" rtlCol="0">
            <a:spAutoFit/>
          </a:bodyPr>
          <a:lstStyle/>
          <a:p>
            <a:pPr algn="ctr"/>
            <a:r>
              <a:rPr lang="en-US" sz="1400" dirty="0" smtClean="0"/>
              <a:t>Create a Contest Page</a:t>
            </a:r>
            <a:endParaRPr lang="en-US" sz="1400" dirty="0"/>
          </a:p>
        </p:txBody>
      </p:sp>
      <p:sp>
        <p:nvSpPr>
          <p:cNvPr id="30" name="TextBox 29"/>
          <p:cNvSpPr txBox="1"/>
          <p:nvPr/>
        </p:nvSpPr>
        <p:spPr>
          <a:xfrm>
            <a:off x="12954000" y="40767001"/>
            <a:ext cx="6781800" cy="307777"/>
          </a:xfrm>
          <a:prstGeom prst="rect">
            <a:avLst/>
          </a:prstGeom>
          <a:noFill/>
        </p:spPr>
        <p:txBody>
          <a:bodyPr wrap="square" rtlCol="0">
            <a:spAutoFit/>
          </a:bodyPr>
          <a:lstStyle/>
          <a:p>
            <a:pPr algn="ctr"/>
            <a:r>
              <a:rPr lang="en-US" sz="1400" dirty="0" smtClean="0"/>
              <a:t>List of Participating Schools</a:t>
            </a:r>
            <a:endParaRPr lang="en-US" sz="1400" dirty="0"/>
          </a:p>
        </p:txBody>
      </p:sp>
      <p:sp>
        <p:nvSpPr>
          <p:cNvPr id="31" name="TextBox 30"/>
          <p:cNvSpPr txBox="1"/>
          <p:nvPr/>
        </p:nvSpPr>
        <p:spPr>
          <a:xfrm>
            <a:off x="1600200" y="7086600"/>
            <a:ext cx="9677400" cy="6863417"/>
          </a:xfrm>
          <a:prstGeom prst="rect">
            <a:avLst/>
          </a:prstGeom>
          <a:noFill/>
        </p:spPr>
        <p:txBody>
          <a:bodyPr wrap="square" rtlCol="0">
            <a:spAutoFit/>
          </a:bodyPr>
          <a:lstStyle/>
          <a:p>
            <a:pPr algn="ctr"/>
            <a:r>
              <a:rPr lang="en-US" sz="4000" dirty="0" smtClean="0"/>
              <a:t>The Ultimate Software Academy for Computer Science Education holds programming competitions for high school student teams, but the current system is far too clunky and inefficient to be used.  In Phase 1 of this project, we sought to create an interactive web site that makes it easy for coaches and contest administrators to collaborate on the registration process.</a:t>
            </a:r>
          </a:p>
          <a:p>
            <a:endParaRPr lang="en-US" sz="4000" dirty="0"/>
          </a:p>
        </p:txBody>
      </p:sp>
      <p:sp>
        <p:nvSpPr>
          <p:cNvPr id="32" name="TextBox 31"/>
          <p:cNvSpPr txBox="1"/>
          <p:nvPr/>
        </p:nvSpPr>
        <p:spPr>
          <a:xfrm>
            <a:off x="12649200" y="7010400"/>
            <a:ext cx="7620000" cy="8094524"/>
          </a:xfrm>
          <a:prstGeom prst="rect">
            <a:avLst/>
          </a:prstGeom>
          <a:noFill/>
        </p:spPr>
        <p:txBody>
          <a:bodyPr wrap="square" rtlCol="0">
            <a:spAutoFit/>
          </a:bodyPr>
          <a:lstStyle/>
          <a:p>
            <a:pPr algn="ctr"/>
            <a:r>
              <a:rPr lang="en-US" sz="4000" dirty="0" smtClean="0"/>
              <a:t>The current system for registering for the high school programming competitions consists of a single PHP page with a form for data entry. Interested coaches enter their information, which is stored and later used as a mailing list. This forces contest administrators to rely on email and conversation history to keep an up-to-date view of the status of a contest and its participants. </a:t>
            </a:r>
            <a:endParaRPr lang="en-US" sz="4000" dirty="0"/>
          </a:p>
        </p:txBody>
      </p:sp>
      <p:sp>
        <p:nvSpPr>
          <p:cNvPr id="33" name="TextBox 32"/>
          <p:cNvSpPr txBox="1"/>
          <p:nvPr/>
        </p:nvSpPr>
        <p:spPr>
          <a:xfrm>
            <a:off x="22250400" y="6858000"/>
            <a:ext cx="8229600" cy="9448740"/>
          </a:xfrm>
          <a:prstGeom prst="rect">
            <a:avLst/>
          </a:prstGeom>
          <a:noFill/>
        </p:spPr>
        <p:txBody>
          <a:bodyPr wrap="square" rtlCol="0">
            <a:spAutoFit/>
          </a:bodyPr>
          <a:lstStyle/>
          <a:p>
            <a:r>
              <a:rPr lang="en-US" sz="3200" dirty="0" smtClean="0"/>
              <a:t>1. Use role-based authentication to create separate profiles for coaches and administrators.</a:t>
            </a:r>
          </a:p>
          <a:p>
            <a:r>
              <a:rPr lang="en-US" sz="3200" dirty="0" smtClean="0"/>
              <a:t>2. Allow coaches and administrators to create and modify accounts with passwords.</a:t>
            </a:r>
          </a:p>
          <a:p>
            <a:r>
              <a:rPr lang="en-US" sz="3200" dirty="0" smtClean="0"/>
              <a:t>3. Allow registered coaches to create new team registrations.</a:t>
            </a:r>
          </a:p>
          <a:p>
            <a:r>
              <a:rPr lang="en-US" sz="3200" dirty="0" smtClean="0"/>
              <a:t>4. Allow registered coaches to modify or delete team registrations.</a:t>
            </a:r>
          </a:p>
          <a:p>
            <a:r>
              <a:rPr lang="en-US" sz="3200" dirty="0" smtClean="0"/>
              <a:t>5. Allow registered administrators to view/modify/delete registered teams.</a:t>
            </a:r>
          </a:p>
          <a:p>
            <a:r>
              <a:rPr lang="en-US" sz="3200" dirty="0" smtClean="0"/>
              <a:t>6. Allow registered administrators to send email notifications to coaches and team members.</a:t>
            </a:r>
          </a:p>
          <a:p>
            <a:r>
              <a:rPr lang="en-US" sz="3200" dirty="0" smtClean="0"/>
              <a:t>7. Allow registered administrators to view and sort lists of teams, team members, and coaches.</a:t>
            </a:r>
          </a:p>
          <a:p>
            <a:r>
              <a:rPr lang="en-US" sz="3200" dirty="0" smtClean="0"/>
              <a:t>8. Allow all registration data from a single contest to be archived for later retrieval.</a:t>
            </a:r>
          </a:p>
        </p:txBody>
      </p:sp>
      <p:pic>
        <p:nvPicPr>
          <p:cNvPr id="1026" name="Picture 2" descr="C:\Users\Eduardo\Desktop\STLC-Life-Cycle.png"/>
          <p:cNvPicPr>
            <a:picLocks noChangeAspect="1" noChangeArrowheads="1"/>
          </p:cNvPicPr>
          <p:nvPr/>
        </p:nvPicPr>
        <p:blipFill>
          <a:blip r:embed="rId13" cstate="print"/>
          <a:srcRect/>
          <a:stretch>
            <a:fillRect/>
          </a:stretch>
        </p:blipFill>
        <p:spPr bwMode="auto">
          <a:xfrm>
            <a:off x="2590800" y="30175200"/>
            <a:ext cx="8686800" cy="8686800"/>
          </a:xfrm>
          <a:prstGeom prst="rect">
            <a:avLst/>
          </a:prstGeom>
          <a:noFill/>
        </p:spPr>
      </p:pic>
      <p:sp>
        <p:nvSpPr>
          <p:cNvPr id="43" name="TextBox 42"/>
          <p:cNvSpPr txBox="1"/>
          <p:nvPr/>
        </p:nvSpPr>
        <p:spPr>
          <a:xfrm>
            <a:off x="3581400" y="38862000"/>
            <a:ext cx="6629400" cy="707886"/>
          </a:xfrm>
          <a:prstGeom prst="rect">
            <a:avLst/>
          </a:prstGeom>
          <a:noFill/>
        </p:spPr>
        <p:txBody>
          <a:bodyPr wrap="square" rtlCol="0">
            <a:spAutoFit/>
          </a:bodyPr>
          <a:lstStyle/>
          <a:p>
            <a:r>
              <a:rPr lang="en-US" sz="4000" dirty="0" smtClean="0"/>
              <a:t>Big Bang Integration Testing</a:t>
            </a:r>
            <a:endParaRPr lang="en-US" sz="4000" dirty="0"/>
          </a:p>
        </p:txBody>
      </p:sp>
      <p:pic>
        <p:nvPicPr>
          <p:cNvPr id="1027" name="Picture 3" descr="C:\Users\Eduardo\Desktop\Copy of SystemDeployment.png"/>
          <p:cNvPicPr>
            <a:picLocks noChangeAspect="1" noChangeArrowheads="1"/>
          </p:cNvPicPr>
          <p:nvPr/>
        </p:nvPicPr>
        <p:blipFill>
          <a:blip r:embed="rId14" cstate="print"/>
          <a:srcRect/>
          <a:stretch>
            <a:fillRect/>
          </a:stretch>
        </p:blipFill>
        <p:spPr bwMode="auto">
          <a:xfrm>
            <a:off x="23478621" y="20193000"/>
            <a:ext cx="7835068" cy="5197738"/>
          </a:xfrm>
          <a:prstGeom prst="rect">
            <a:avLst/>
          </a:prstGeom>
          <a:noFill/>
        </p:spPr>
      </p:pic>
      <p:sp>
        <p:nvSpPr>
          <p:cNvPr id="44" name="TextBox 43"/>
          <p:cNvSpPr txBox="1"/>
          <p:nvPr/>
        </p:nvSpPr>
        <p:spPr>
          <a:xfrm>
            <a:off x="22555200" y="25908000"/>
            <a:ext cx="8534400" cy="1754326"/>
          </a:xfrm>
          <a:prstGeom prst="rect">
            <a:avLst/>
          </a:prstGeom>
          <a:noFill/>
        </p:spPr>
        <p:txBody>
          <a:bodyPr wrap="square" rtlCol="0">
            <a:spAutoFit/>
          </a:bodyPr>
          <a:lstStyle/>
          <a:p>
            <a:pPr algn="r"/>
            <a:r>
              <a:rPr lang="en-US" sz="3600" dirty="0" smtClean="0"/>
              <a:t>HTML5/JavaScript for Presentation Tier</a:t>
            </a:r>
          </a:p>
          <a:p>
            <a:pPr algn="r"/>
            <a:r>
              <a:rPr lang="en-US" sz="3600" dirty="0" smtClean="0"/>
              <a:t>Java/JSP for Application Tier</a:t>
            </a:r>
          </a:p>
          <a:p>
            <a:pPr algn="r"/>
            <a:r>
              <a:rPr lang="en-US" sz="3600" dirty="0" err="1" smtClean="0"/>
              <a:t>MySQL</a:t>
            </a:r>
            <a:r>
              <a:rPr lang="en-US" sz="3600" dirty="0" smtClean="0"/>
              <a:t> for Data Tier</a:t>
            </a:r>
            <a:endParaRPr lang="en-US" sz="3600" dirty="0"/>
          </a:p>
        </p:txBody>
      </p:sp>
      <p:pic>
        <p:nvPicPr>
          <p:cNvPr id="1028" name="Picture 4" descr="C:\Users\Eduardo\Desktop\SystemDesign.png"/>
          <p:cNvPicPr>
            <a:picLocks noChangeAspect="1" noChangeArrowheads="1"/>
          </p:cNvPicPr>
          <p:nvPr/>
        </p:nvPicPr>
        <p:blipFill>
          <a:blip r:embed="rId15" cstate="print"/>
          <a:srcRect/>
          <a:stretch>
            <a:fillRect/>
          </a:stretch>
        </p:blipFill>
        <p:spPr bwMode="auto">
          <a:xfrm>
            <a:off x="1447801" y="18897600"/>
            <a:ext cx="9530370" cy="6096000"/>
          </a:xfrm>
          <a:prstGeom prst="rect">
            <a:avLst/>
          </a:prstGeom>
          <a:noFill/>
        </p:spPr>
      </p:pic>
      <p:pic>
        <p:nvPicPr>
          <p:cNvPr id="1029" name="Picture 5" descr="C:\Users\Eduardo\Desktop\Object Diagram.png"/>
          <p:cNvPicPr>
            <a:picLocks noChangeAspect="1" noChangeArrowheads="1"/>
          </p:cNvPicPr>
          <p:nvPr/>
        </p:nvPicPr>
        <p:blipFill>
          <a:blip r:embed="rId16" cstate="print"/>
          <a:srcRect/>
          <a:stretch>
            <a:fillRect/>
          </a:stretch>
        </p:blipFill>
        <p:spPr bwMode="auto">
          <a:xfrm>
            <a:off x="11353800" y="18821400"/>
            <a:ext cx="11287125" cy="7714529"/>
          </a:xfrm>
          <a:prstGeom prst="rect">
            <a:avLst/>
          </a:prstGeom>
          <a:noFill/>
        </p:spPr>
      </p:pic>
      <p:sp>
        <p:nvSpPr>
          <p:cNvPr id="46" name="TextBox 45"/>
          <p:cNvSpPr txBox="1"/>
          <p:nvPr/>
        </p:nvSpPr>
        <p:spPr>
          <a:xfrm>
            <a:off x="21564600" y="30403800"/>
            <a:ext cx="9525000" cy="7478970"/>
          </a:xfrm>
          <a:prstGeom prst="rect">
            <a:avLst/>
          </a:prstGeom>
          <a:noFill/>
        </p:spPr>
        <p:txBody>
          <a:bodyPr wrap="square" rtlCol="0">
            <a:spAutoFit/>
          </a:bodyPr>
          <a:lstStyle/>
          <a:p>
            <a:pPr algn="ctr"/>
            <a:r>
              <a:rPr lang="en-US" sz="4000" dirty="0" smtClean="0"/>
              <a:t>Contest Registration System is a system that allows programming team coaches and contest administrators to easily collaborate on contests by having all pertinent information centralized on the site. The newly implemented system allows coaches to create/edit teams without needing to notify administrators of every change to the roster, while also allowing administrators to have a wholesome view of a contest and its participants. </a:t>
            </a:r>
            <a:endParaRPr lang="en-US"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12164</TotalTime>
  <Words>422</Words>
  <Application>Microsoft Office PowerPoint</Application>
  <PresentationFormat>Custom</PresentationFormat>
  <Paragraphs>36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Eduardo Guerra</cp:lastModifiedBy>
  <cp:revision>43</cp:revision>
  <dcterms:created xsi:type="dcterms:W3CDTF">2012-11-19T15:27:41Z</dcterms:created>
  <dcterms:modified xsi:type="dcterms:W3CDTF">2016-05-02T20:30:33Z</dcterms:modified>
</cp:coreProperties>
</file>