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390" y="-9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800" b="0" i="0" u="none" strike="noStrike" cap="none"/>
          </a:p>
        </p:txBody>
      </p:sp>
      <p:sp>
        <p:nvSpPr>
          <p:cNvPr id="87" name="Shape 87"/>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1</a:t>
            </a:fld>
            <a:endParaRPr lang="en-US" sz="1200" b="0" i="0" u="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6" y="10242550"/>
            <a:ext cx="29627511" cy="28963937"/>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7" cy="3626223"/>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8"/>
            <a:ext cx="19751277" cy="26333825"/>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7" cy="5152464"/>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4" y="1748117"/>
            <a:ext cx="10829926" cy="7436224"/>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7"/>
            <a:ext cx="18402299" cy="37459024"/>
          </a:xfrm>
          <a:prstGeom prst="rect">
            <a:avLst/>
          </a:prstGeom>
          <a:noFill/>
          <a:ln>
            <a:noFill/>
          </a:ln>
        </p:spPr>
        <p:txBody>
          <a:bodyPr lIns="91425" tIns="91425" rIns="91425" bIns="91425" anchor="t" anchorCtr="0"/>
          <a:lstStyle>
            <a:lvl1pPr marL="1606550" marR="0" lvl="0" indent="-140335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1169987"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92392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944563"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4" y="9184340"/>
            <a:ext cx="10829926" cy="30022799"/>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3" y="9825317"/>
            <a:ext cx="14544675" cy="4094629"/>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3" y="13919948"/>
            <a:ext cx="14544675" cy="25287194"/>
          </a:xfrm>
          <a:prstGeom prst="rect">
            <a:avLst/>
          </a:prstGeom>
          <a:noFill/>
          <a:ln>
            <a:noFill/>
          </a:ln>
        </p:spPr>
        <p:txBody>
          <a:bodyPr lIns="91425" tIns="91425" rIns="91425" bIns="91425" anchor="t" anchorCtr="0"/>
          <a:lstStyle>
            <a:lvl1pPr marL="1606550" marR="0" lvl="0" indent="-14541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220787"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962025"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969963"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4541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220787"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962025"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969963"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4" y="10242177"/>
            <a:ext cx="14756605" cy="28964964"/>
          </a:xfrm>
          <a:prstGeom prst="rect">
            <a:avLst/>
          </a:prstGeom>
          <a:noFill/>
          <a:ln>
            <a:noFill/>
          </a:ln>
        </p:spPr>
        <p:txBody>
          <a:bodyPr lIns="91425" tIns="91425" rIns="91425" bIns="91425" anchor="t" anchorCtr="0"/>
          <a:lstStyle>
            <a:lvl1pPr marL="1606550" marR="0" lvl="0" indent="-14287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195387"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94932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957263"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4287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195387"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94932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957263"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6" y="10242550"/>
            <a:ext cx="29627511" cy="28963937"/>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hyperlink" Target="mailto:ccox016@fiu.edu" TargetMode="External"/><Relationship Id="rId1" Type="http://schemas.openxmlformats.org/officeDocument/2006/relationships/slideLayout" Target="../slideLayouts/slideLayout1.xml"/><Relationship Id="rId6" Type="http://schemas.openxmlformats.org/officeDocument/2006/relationships/image" Target="../media/image4.gif"/><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5791200" y="2257425"/>
            <a:ext cx="21335999" cy="561975"/>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i="0" u="none" strike="noStrike" cap="none" dirty="0">
                <a:solidFill>
                  <a:schemeClr val="dk1"/>
                </a:solidFill>
                <a:latin typeface="Times New Roman"/>
                <a:ea typeface="Times New Roman"/>
                <a:cs typeface="Times New Roman"/>
                <a:sym typeface="Times New Roman"/>
              </a:rPr>
              <a:t>Senior Project - 2016 - Spring</a:t>
            </a:r>
          </a:p>
        </p:txBody>
      </p:sp>
      <p:sp>
        <p:nvSpPr>
          <p:cNvPr id="90" name="Shape 90"/>
          <p:cNvSpPr txBox="1"/>
          <p:nvPr/>
        </p:nvSpPr>
        <p:spPr>
          <a:xfrm>
            <a:off x="6567486" y="2743200"/>
            <a:ext cx="19797712" cy="2452687"/>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4800" b="1" dirty="0">
                <a:solidFill>
                  <a:srgbClr val="3333CC"/>
                </a:solidFill>
              </a:rPr>
              <a:t>Robotic Arm</a:t>
            </a:r>
            <a:endParaRPr lang="en-US" sz="4800" b="1" i="0" u="none" strike="noStrike" cap="none" dirty="0">
              <a:solidFill>
                <a:srgbClr val="3333CC"/>
              </a:solidFill>
              <a:latin typeface="Arial"/>
              <a:ea typeface="Arial"/>
              <a:cs typeface="Arial"/>
              <a:sym typeface="Aria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dirty="0">
                <a:solidFill>
                  <a:srgbClr val="3333CC"/>
                </a:solidFill>
              </a:rPr>
              <a:t>Curtis Cox</a:t>
            </a:r>
            <a:r>
              <a:rPr lang="en-US" sz="3500" b="0" i="0" u="none" strike="noStrike" cap="none" dirty="0">
                <a:solidFill>
                  <a:srgbClr val="3333CC"/>
                </a:solidFill>
                <a:latin typeface="Arial"/>
                <a:ea typeface="Arial"/>
                <a:cs typeface="Arial"/>
                <a:sym typeface="Arial"/>
              </a:rPr>
              <a:t>, 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dirty="0" err="1">
                <a:solidFill>
                  <a:srgbClr val="3333CC"/>
                </a:solidFill>
              </a:rPr>
              <a:t>Nagarajan</a:t>
            </a:r>
            <a:r>
              <a:rPr lang="en-US" sz="3500" dirty="0">
                <a:solidFill>
                  <a:srgbClr val="3333CC"/>
                </a:solidFill>
              </a:rPr>
              <a:t> </a:t>
            </a:r>
            <a:r>
              <a:rPr lang="en-US" sz="3500" dirty="0" err="1">
                <a:solidFill>
                  <a:srgbClr val="3333CC"/>
                </a:solidFill>
              </a:rPr>
              <a:t>Prabakar</a:t>
            </a:r>
            <a:r>
              <a:rPr lang="en-US" sz="3500" b="0" i="0" u="none" strike="noStrike" cap="none" dirty="0">
                <a:solidFill>
                  <a:srgbClr val="3333CC"/>
                </a:solidFill>
                <a:latin typeface="Arial"/>
                <a:ea typeface="Arial"/>
                <a:cs typeface="Arial"/>
                <a:sym typeface="Arial"/>
              </a:rPr>
              <a:t>,</a:t>
            </a:r>
            <a:r>
              <a:rPr lang="en-US" sz="3500" b="0" i="1" u="none" strike="noStrike" cap="none" dirty="0">
                <a:solidFill>
                  <a:srgbClr val="3333CC"/>
                </a:solidFill>
                <a:latin typeface="Arial"/>
                <a:ea typeface="Arial"/>
                <a:cs typeface="Arial"/>
                <a:sym typeface="Arial"/>
              </a:rPr>
              <a:t> </a:t>
            </a:r>
            <a:r>
              <a:rPr lang="en-US" sz="3500" dirty="0">
                <a:solidFill>
                  <a:srgbClr val="3333CC"/>
                </a:solidFill>
              </a:rPr>
              <a:t>Florida International University</a:t>
            </a:r>
            <a:r>
              <a:rPr lang="en-US" sz="3500" b="0" i="0" u="none" strike="noStrike" cap="none" dirty="0">
                <a:solidFill>
                  <a:srgbClr val="3333CC"/>
                </a:solidFill>
                <a:latin typeface="Arial"/>
                <a:ea typeface="Arial"/>
                <a:cs typeface="Arial"/>
                <a:sym typeface="Arial"/>
              </a:rPr>
              <a:t> </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Instructor:</a:t>
            </a:r>
            <a:r>
              <a:rPr lang="en-US" sz="3500" b="1" i="1" u="none" strike="noStrike" cap="none" dirty="0">
                <a:solidFill>
                  <a:srgbClr val="3333CC"/>
                </a:solidFill>
                <a:latin typeface="Arial"/>
                <a:ea typeface="Arial"/>
                <a:cs typeface="Arial"/>
                <a:sym typeface="Arial"/>
              </a:rPr>
              <a:t> </a:t>
            </a:r>
            <a:r>
              <a:rPr lang="en-US" sz="3500" b="0" i="0" u="none" strike="noStrike" cap="none" dirty="0">
                <a:solidFill>
                  <a:srgbClr val="3333CC"/>
                </a:solidFill>
                <a:latin typeface="Arial"/>
                <a:ea typeface="Arial"/>
                <a:cs typeface="Arial"/>
                <a:sym typeface="Arial"/>
              </a:rPr>
              <a:t>Masoud Sadjadi, Florida International University</a:t>
            </a:r>
          </a:p>
        </p:txBody>
      </p:sp>
      <p:sp>
        <p:nvSpPr>
          <p:cNvPr id="91" name="Shape 91"/>
          <p:cNvSpPr txBox="1"/>
          <p:nvPr/>
        </p:nvSpPr>
        <p:spPr>
          <a:xfrm>
            <a:off x="1219200" y="42519600"/>
            <a:ext cx="30632400" cy="561975"/>
          </a:xfrm>
          <a:prstGeom prst="rect">
            <a:avLst/>
          </a:prstGeom>
          <a:noFill/>
          <a:ln>
            <a:noFill/>
          </a:ln>
        </p:spPr>
        <p:txBody>
          <a:bodyPr lIns="98650" tIns="49325" rIns="98650" bIns="49325" anchor="t" anchorCtr="0">
            <a:noAutofit/>
          </a:bodyPr>
          <a:lstStyle/>
          <a:p>
            <a:pPr marL="493712" marR="0" lvl="0" indent="-493712" algn="ctr" rtl="0">
              <a:lnSpc>
                <a:spcPct val="100000"/>
              </a:lnSpc>
              <a:spcBef>
                <a:spcPts val="0"/>
              </a:spcBef>
              <a:spcAft>
                <a:spcPts val="0"/>
              </a:spcAft>
              <a:buClr>
                <a:schemeClr val="dk1"/>
              </a:buClr>
              <a:buSzPct val="25000"/>
              <a:buFont typeface="Arial"/>
              <a:buNone/>
            </a:pPr>
            <a:r>
              <a:rPr lang="en-US" sz="3000" b="0" i="0" u="none" strike="noStrike" cap="none" dirty="0">
                <a:solidFill>
                  <a:schemeClr val="dk1"/>
                </a:solidFill>
                <a:latin typeface="Arial"/>
                <a:ea typeface="Arial"/>
                <a:cs typeface="Arial"/>
                <a:sym typeface="Arial"/>
              </a:rPr>
              <a:t>The material presented in this poster is based upon the work supported by The FIU Discovery Lab. I am thankful to the help that I received from my group member Shadeh Ferris-Francis and the Discovery Lab </a:t>
            </a:r>
            <a:r>
              <a:rPr lang="en-US" sz="3000" b="0" i="0" u="none" strike="noStrike" cap="none" dirty="0" err="1">
                <a:solidFill>
                  <a:schemeClr val="dk1"/>
                </a:solidFill>
                <a:latin typeface="Arial"/>
                <a:ea typeface="Arial"/>
                <a:cs typeface="Arial"/>
                <a:sym typeface="Arial"/>
              </a:rPr>
              <a:t>Telebot</a:t>
            </a:r>
            <a:r>
              <a:rPr lang="en-US" sz="3000" b="0" i="0" u="none" strike="noStrike" cap="none" dirty="0">
                <a:solidFill>
                  <a:schemeClr val="dk1"/>
                </a:solidFill>
                <a:latin typeface="Arial"/>
                <a:ea typeface="Arial"/>
                <a:cs typeface="Arial"/>
                <a:sym typeface="Arial"/>
              </a:rPr>
              <a:t> Team, Manuel Garcia and Hunter </a:t>
            </a:r>
            <a:r>
              <a:rPr lang="en-US" sz="3000" b="0" i="0" u="none" strike="noStrike" cap="none" dirty="0" err="1">
                <a:solidFill>
                  <a:schemeClr val="dk1"/>
                </a:solidFill>
                <a:latin typeface="Arial"/>
                <a:ea typeface="Arial"/>
                <a:cs typeface="Arial"/>
                <a:sym typeface="Arial"/>
              </a:rPr>
              <a:t>Michko</a:t>
            </a:r>
            <a:r>
              <a:rPr lang="en-US" sz="3000" b="0" i="0" u="none" strike="noStrike" cap="none" dirty="0">
                <a:solidFill>
                  <a:schemeClr val="dk1"/>
                </a:solidFill>
                <a:latin typeface="Arial"/>
                <a:ea typeface="Arial"/>
                <a:cs typeface="Arial"/>
                <a:sym typeface="Arial"/>
              </a:rPr>
              <a:t>.</a:t>
            </a:r>
          </a:p>
        </p:txBody>
      </p:sp>
      <p:sp>
        <p:nvSpPr>
          <p:cNvPr id="92" name="Shape 92"/>
          <p:cNvSpPr txBox="1"/>
          <p:nvPr/>
        </p:nvSpPr>
        <p:spPr>
          <a:xfrm>
            <a:off x="812181" y="5458151"/>
            <a:ext cx="31089600" cy="35661601"/>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8400" b="0" i="0" u="none" dirty="0">
              <a:solidFill>
                <a:schemeClr val="dk1"/>
              </a:solidFill>
              <a:latin typeface="Arial"/>
              <a:ea typeface="Arial"/>
              <a:cs typeface="Arial"/>
              <a:sym typeface="Arial"/>
            </a:endParaRPr>
          </a:p>
        </p:txBody>
      </p:sp>
      <p:sp>
        <p:nvSpPr>
          <p:cNvPr id="93" name="Shape 93"/>
          <p:cNvSpPr txBox="1"/>
          <p:nvPr/>
        </p:nvSpPr>
        <p:spPr>
          <a:xfrm>
            <a:off x="4114800" y="5789612"/>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Problem</a:t>
            </a:r>
          </a:p>
        </p:txBody>
      </p:sp>
      <p:sp>
        <p:nvSpPr>
          <p:cNvPr id="94" name="Shape 94"/>
          <p:cNvSpPr txBox="1"/>
          <p:nvPr/>
        </p:nvSpPr>
        <p:spPr>
          <a:xfrm>
            <a:off x="921542" y="42335450"/>
            <a:ext cx="31089600" cy="1371599"/>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8400" b="0" i="0" u="none" dirty="0">
              <a:solidFill>
                <a:schemeClr val="dk1"/>
              </a:solidFill>
              <a:latin typeface="Arial"/>
              <a:ea typeface="Arial"/>
              <a:cs typeface="Arial"/>
              <a:sym typeface="Arial"/>
            </a:endParaRPr>
          </a:p>
        </p:txBody>
      </p:sp>
      <p:sp>
        <p:nvSpPr>
          <p:cNvPr id="95" name="Shape 95"/>
          <p:cNvSpPr txBox="1"/>
          <p:nvPr/>
        </p:nvSpPr>
        <p:spPr>
          <a:xfrm>
            <a:off x="1192212" y="41605200"/>
            <a:ext cx="4979987" cy="7302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dirty="0">
                <a:solidFill>
                  <a:srgbClr val="336699"/>
                </a:solidFill>
                <a:latin typeface="Arial"/>
                <a:ea typeface="Arial"/>
                <a:cs typeface="Arial"/>
                <a:sym typeface="Arial"/>
              </a:rPr>
              <a:t>Acknowledgement</a:t>
            </a:r>
          </a:p>
        </p:txBody>
      </p:sp>
      <p:sp>
        <p:nvSpPr>
          <p:cNvPr id="96" name="Shape 96"/>
          <p:cNvSpPr txBox="1"/>
          <p:nvPr/>
        </p:nvSpPr>
        <p:spPr>
          <a:xfrm>
            <a:off x="15925800" y="446087"/>
            <a:ext cx="4724400" cy="107791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a:solidFill>
                  <a:schemeClr val="accent2"/>
                </a:solidFill>
                <a:latin typeface="Arial"/>
                <a:ea typeface="Arial"/>
                <a:cs typeface="Arial"/>
                <a:sym typeface="Arial"/>
              </a:rPr>
              <a:t>School of Computing &amp; Information Sciences</a:t>
            </a:r>
          </a:p>
        </p:txBody>
      </p:sp>
      <p:pic>
        <p:nvPicPr>
          <p:cNvPr id="97" name="Shape 97"/>
          <p:cNvPicPr preferRelativeResize="0"/>
          <p:nvPr/>
        </p:nvPicPr>
        <p:blipFill rotWithShape="1">
          <a:blip r:embed="rId3">
            <a:alphaModFix/>
          </a:blip>
          <a:srcRect/>
          <a:stretch/>
        </p:blipFill>
        <p:spPr>
          <a:xfrm>
            <a:off x="13182600" y="381000"/>
            <a:ext cx="2630487" cy="1219199"/>
          </a:xfrm>
          <a:prstGeom prst="rect">
            <a:avLst/>
          </a:prstGeom>
          <a:noFill/>
          <a:ln>
            <a:noFill/>
          </a:ln>
        </p:spPr>
      </p:pic>
      <p:sp>
        <p:nvSpPr>
          <p:cNvPr id="98" name="Shape 98"/>
          <p:cNvSpPr txBox="1"/>
          <p:nvPr/>
        </p:nvSpPr>
        <p:spPr>
          <a:xfrm>
            <a:off x="13716000" y="5792787"/>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Current System</a:t>
            </a:r>
          </a:p>
        </p:txBody>
      </p:sp>
      <p:sp>
        <p:nvSpPr>
          <p:cNvPr id="99" name="Shape 99"/>
          <p:cNvSpPr txBox="1"/>
          <p:nvPr/>
        </p:nvSpPr>
        <p:spPr>
          <a:xfrm>
            <a:off x="23317200" y="5792787"/>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Requirements</a:t>
            </a:r>
          </a:p>
        </p:txBody>
      </p:sp>
      <p:sp>
        <p:nvSpPr>
          <p:cNvPr id="100" name="Shape 100"/>
          <p:cNvSpPr txBox="1"/>
          <p:nvPr/>
        </p:nvSpPr>
        <p:spPr>
          <a:xfrm>
            <a:off x="4114800" y="173736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System Design</a:t>
            </a:r>
          </a:p>
        </p:txBody>
      </p:sp>
      <p:sp>
        <p:nvSpPr>
          <p:cNvPr id="101" name="Shape 101"/>
          <p:cNvSpPr txBox="1"/>
          <p:nvPr/>
        </p:nvSpPr>
        <p:spPr>
          <a:xfrm>
            <a:off x="13716000" y="173736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Object Design</a:t>
            </a:r>
          </a:p>
        </p:txBody>
      </p:sp>
      <p:sp>
        <p:nvSpPr>
          <p:cNvPr id="102" name="Shape 102"/>
          <p:cNvSpPr txBox="1"/>
          <p:nvPr/>
        </p:nvSpPr>
        <p:spPr>
          <a:xfrm>
            <a:off x="23317200" y="173736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Implementation</a:t>
            </a:r>
          </a:p>
        </p:txBody>
      </p:sp>
      <p:sp>
        <p:nvSpPr>
          <p:cNvPr id="103" name="Shape 103"/>
          <p:cNvSpPr txBox="1"/>
          <p:nvPr/>
        </p:nvSpPr>
        <p:spPr>
          <a:xfrm>
            <a:off x="4114800" y="292608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Verification</a:t>
            </a:r>
          </a:p>
        </p:txBody>
      </p:sp>
      <p:sp>
        <p:nvSpPr>
          <p:cNvPr id="104" name="Shape 104"/>
          <p:cNvSpPr txBox="1"/>
          <p:nvPr/>
        </p:nvSpPr>
        <p:spPr>
          <a:xfrm>
            <a:off x="13716000" y="292608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Screenshots</a:t>
            </a:r>
          </a:p>
        </p:txBody>
      </p:sp>
      <p:sp>
        <p:nvSpPr>
          <p:cNvPr id="105" name="Shape 105"/>
          <p:cNvSpPr txBox="1"/>
          <p:nvPr/>
        </p:nvSpPr>
        <p:spPr>
          <a:xfrm>
            <a:off x="23317200" y="292608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Summary</a:t>
            </a:r>
          </a:p>
        </p:txBody>
      </p:sp>
      <p:pic>
        <p:nvPicPr>
          <p:cNvPr id="2" name="Picture 1"/>
          <p:cNvPicPr>
            <a:picLocks noChangeAspect="1"/>
          </p:cNvPicPr>
          <p:nvPr/>
        </p:nvPicPr>
        <p:blipFill>
          <a:blip r:embed="rId4"/>
          <a:stretch>
            <a:fillRect/>
          </a:stretch>
        </p:blipFill>
        <p:spPr>
          <a:xfrm>
            <a:off x="1714499" y="393844"/>
            <a:ext cx="6467476" cy="4851112"/>
          </a:xfrm>
          <a:prstGeom prst="rect">
            <a:avLst/>
          </a:prstGeom>
        </p:spPr>
      </p:pic>
      <p:pic>
        <p:nvPicPr>
          <p:cNvPr id="3" name="Picture 2"/>
          <p:cNvPicPr>
            <a:picLocks noChangeAspect="1"/>
          </p:cNvPicPr>
          <p:nvPr/>
        </p:nvPicPr>
        <p:blipFill>
          <a:blip r:embed="rId5"/>
          <a:stretch>
            <a:fillRect/>
          </a:stretch>
        </p:blipFill>
        <p:spPr>
          <a:xfrm>
            <a:off x="23922781" y="3596479"/>
            <a:ext cx="8081219" cy="1599408"/>
          </a:xfrm>
          <a:prstGeom prst="rect">
            <a:avLst/>
          </a:prstGeom>
        </p:spPr>
      </p:pic>
      <p:pic>
        <p:nvPicPr>
          <p:cNvPr id="4" name="Picture 3"/>
          <p:cNvPicPr>
            <a:picLocks noChangeAspect="1"/>
          </p:cNvPicPr>
          <p:nvPr/>
        </p:nvPicPr>
        <p:blipFill>
          <a:blip r:embed="rId6"/>
          <a:stretch>
            <a:fillRect/>
          </a:stretch>
        </p:blipFill>
        <p:spPr>
          <a:xfrm>
            <a:off x="22372642" y="638501"/>
            <a:ext cx="3783008" cy="1891504"/>
          </a:xfrm>
          <a:prstGeom prst="rect">
            <a:avLst/>
          </a:prstGeom>
        </p:spPr>
      </p:pic>
      <p:pic>
        <p:nvPicPr>
          <p:cNvPr id="1028" name="Picture 4" descr="feedback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0349" y="30234081"/>
            <a:ext cx="4457700" cy="6457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163424" y="36982544"/>
            <a:ext cx="8591550" cy="3785652"/>
          </a:xfrm>
          <a:prstGeom prst="rect">
            <a:avLst/>
          </a:prstGeom>
          <a:noFill/>
        </p:spPr>
        <p:txBody>
          <a:bodyPr wrap="square" rtlCol="0">
            <a:spAutoFit/>
          </a:bodyPr>
          <a:lstStyle/>
          <a:p>
            <a:pPr algn="ctr"/>
            <a:r>
              <a:rPr lang="en-US" sz="2400" dirty="0"/>
              <a:t>The </a:t>
            </a:r>
            <a:r>
              <a:rPr lang="en-US" sz="2400" dirty="0" err="1"/>
              <a:t>Telebot</a:t>
            </a:r>
            <a:r>
              <a:rPr lang="en-US" sz="2400" dirty="0"/>
              <a:t> Arm Servo Feedback Tester App Allows the us to control the servos in </a:t>
            </a:r>
            <a:r>
              <a:rPr lang="en-US" sz="2400" dirty="0" err="1"/>
              <a:t>Telebot’s</a:t>
            </a:r>
            <a:r>
              <a:rPr lang="en-US" sz="2400" dirty="0"/>
              <a:t> neck and arms with minimal subsystems. This way we can track down the source of failures. For example, if at least one servo is operational, we know the signal path from the system logic to the servo controller is good, and can eliminate that signal path as the source of error. If a servo moves to one requested position but not it’s counterpart, there may be a disparity between the limits set in the servo and those recorded in the MasterArmsConfig.java file.</a:t>
            </a:r>
          </a:p>
        </p:txBody>
      </p:sp>
      <p:sp>
        <p:nvSpPr>
          <p:cNvPr id="7" name="TextBox 6"/>
          <p:cNvSpPr txBox="1"/>
          <p:nvPr/>
        </p:nvSpPr>
        <p:spPr>
          <a:xfrm>
            <a:off x="2493167" y="7108537"/>
            <a:ext cx="8729664" cy="8586966"/>
          </a:xfrm>
          <a:prstGeom prst="rect">
            <a:avLst/>
          </a:prstGeom>
          <a:noFill/>
        </p:spPr>
        <p:txBody>
          <a:bodyPr wrap="square" rtlCol="0">
            <a:spAutoFit/>
          </a:bodyPr>
          <a:lstStyle/>
          <a:p>
            <a:pPr algn="ctr"/>
            <a:r>
              <a:rPr lang="en-US" sz="2400" dirty="0" err="1"/>
              <a:t>Telebot</a:t>
            </a:r>
            <a:r>
              <a:rPr lang="en-US" sz="2400" dirty="0"/>
              <a:t> is a telepresence robot designed to allow disabled law enforcement officers to continue to work with the community, by interacting with them through the body of the robot. The disabled officer would send control commands and speech to the robot from a central location and the robot would send back to the  audio and video captured at the scene.</a:t>
            </a:r>
          </a:p>
          <a:p>
            <a:pPr algn="ctr"/>
            <a:endParaRPr lang="en-US" sz="2400" dirty="0"/>
          </a:p>
          <a:p>
            <a:pPr algn="ctr"/>
            <a:r>
              <a:rPr lang="en-US" sz="2400" dirty="0"/>
              <a:t>The </a:t>
            </a:r>
            <a:r>
              <a:rPr lang="en-US" sz="2400" dirty="0" err="1"/>
              <a:t>Telebot</a:t>
            </a:r>
            <a:r>
              <a:rPr lang="en-US" sz="2400" dirty="0"/>
              <a:t> project was started by the FIU Discovery Lab in August of 2012 and has been an evolving project for the students in Discovery Lab since. In January of 2016 Shadeh Ferris-Francis and I were tasked with improving the reliability of the systems that allow the </a:t>
            </a:r>
            <a:r>
              <a:rPr lang="en-US" sz="2400" dirty="0" err="1"/>
              <a:t>Telebot</a:t>
            </a:r>
            <a:r>
              <a:rPr lang="en-US" sz="2400" dirty="0"/>
              <a:t> Operator to control the arms and head of </a:t>
            </a:r>
            <a:r>
              <a:rPr lang="en-US" sz="2400" dirty="0" err="1"/>
              <a:t>Telebot</a:t>
            </a:r>
            <a:r>
              <a:rPr lang="en-US" sz="2400" dirty="0"/>
              <a:t>. Dr. </a:t>
            </a:r>
            <a:r>
              <a:rPr lang="en-US" sz="2400" dirty="0" err="1"/>
              <a:t>Prabakar</a:t>
            </a:r>
            <a:r>
              <a:rPr lang="en-US" sz="2400" dirty="0"/>
              <a:t> suggested that we explore the use of quaternion calculations in the motion capture program to improve the fluidity of the resulting movement of the arms. We were further asked to implement a voice control system that would allow the operator to speak simple commands that would result in specific arm configurations.</a:t>
            </a:r>
          </a:p>
          <a:p>
            <a:pPr algn="ctr"/>
            <a:endParaRPr lang="en-US" sz="2400" dirty="0"/>
          </a:p>
          <a:p>
            <a:pPr algn="ctr"/>
            <a:r>
              <a:rPr lang="en-US" sz="2400" dirty="0"/>
              <a:t>In order to improve the current system we first had to study and understand the current system. We spent the first few weeks of the project studying </a:t>
            </a:r>
            <a:r>
              <a:rPr lang="en-US" sz="2400" dirty="0" err="1"/>
              <a:t>Telebot</a:t>
            </a:r>
            <a:r>
              <a:rPr lang="en-US" sz="2400" dirty="0"/>
              <a:t> and the software systems that were in place.</a:t>
            </a:r>
          </a:p>
        </p:txBody>
      </p:sp>
      <p:pic>
        <p:nvPicPr>
          <p:cNvPr id="1030" name="Picture 6" descr="Copy of Deployme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3174" y="18783655"/>
            <a:ext cx="8629650" cy="41433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439648" y="6846372"/>
            <a:ext cx="8039100" cy="1569660"/>
          </a:xfrm>
          <a:prstGeom prst="rect">
            <a:avLst/>
          </a:prstGeom>
          <a:noFill/>
        </p:spPr>
        <p:txBody>
          <a:bodyPr wrap="square" rtlCol="0">
            <a:spAutoFit/>
          </a:bodyPr>
          <a:lstStyle/>
          <a:p>
            <a:pPr algn="ctr"/>
            <a:r>
              <a:rPr lang="en-US" sz="2400" dirty="0"/>
              <a:t>The Current Motion Capture System is based on YEI 3-Space </a:t>
            </a:r>
            <a:r>
              <a:rPr lang="en-US" sz="2400" dirty="0" err="1"/>
              <a:t>Mocap</a:t>
            </a:r>
            <a:r>
              <a:rPr lang="en-US" sz="2400" dirty="0"/>
              <a:t> Studio from Yost Labs. This software works in conjunction with YEI 3-Space Sensors which are worn by the operator as shown below:</a:t>
            </a:r>
          </a:p>
        </p:txBody>
      </p:sp>
      <p:pic>
        <p:nvPicPr>
          <p:cNvPr id="1032" name="Picture 8" descr="Mocap_Setup_Fron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94542" y="8657476"/>
            <a:ext cx="5943600" cy="27813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2534897" y="11680220"/>
            <a:ext cx="7848601" cy="4524315"/>
          </a:xfrm>
          <a:prstGeom prst="rect">
            <a:avLst/>
          </a:prstGeom>
          <a:noFill/>
        </p:spPr>
        <p:txBody>
          <a:bodyPr wrap="square" rtlCol="0">
            <a:spAutoFit/>
          </a:bodyPr>
          <a:lstStyle/>
          <a:p>
            <a:pPr algn="ctr"/>
            <a:r>
              <a:rPr lang="en-US" sz="2400" dirty="0"/>
              <a:t>When the Discovery Lab version the program is running, the sensors periodically send a quaternion value representing the 3D rotation that the sensor currently has with respect to it’s calibration orientation. These quaternions are then converted into three vectors. The vectors of two adjacent sensors are compared to determine the rotational difference between the sensors in angles around the x, y and z axis of the sensors (body-fixed coordinates). Two of these three angles are used to calculate the angles that should be adopted by servos on </a:t>
            </a:r>
            <a:r>
              <a:rPr lang="en-US" sz="2400" dirty="0" err="1"/>
              <a:t>Telebot</a:t>
            </a:r>
            <a:r>
              <a:rPr lang="en-US" sz="2400" dirty="0"/>
              <a:t> to reproduce the arm configuration, the third represented data that was lost in the process.</a:t>
            </a:r>
          </a:p>
        </p:txBody>
      </p:sp>
      <p:sp>
        <p:nvSpPr>
          <p:cNvPr id="10" name="TextBox 9"/>
          <p:cNvSpPr txBox="1"/>
          <p:nvPr/>
        </p:nvSpPr>
        <p:spPr>
          <a:xfrm>
            <a:off x="22002750" y="7254874"/>
            <a:ext cx="9372600" cy="8248412"/>
          </a:xfrm>
          <a:prstGeom prst="rect">
            <a:avLst/>
          </a:prstGeom>
          <a:noFill/>
        </p:spPr>
        <p:txBody>
          <a:bodyPr wrap="square" rtlCol="0">
            <a:spAutoFit/>
          </a:bodyPr>
          <a:lstStyle/>
          <a:p>
            <a:pPr>
              <a:spcAft>
                <a:spcPts val="1200"/>
              </a:spcAft>
            </a:pPr>
            <a:r>
              <a:rPr lang="en-US" sz="2400" dirty="0"/>
              <a:t>The new system should:</a:t>
            </a:r>
          </a:p>
          <a:p>
            <a:pPr marL="457200" indent="-457200">
              <a:spcAft>
                <a:spcPts val="1200"/>
              </a:spcAft>
              <a:buFont typeface="+mj-lt"/>
              <a:buAutoNum type="arabicPeriod"/>
            </a:pPr>
            <a:r>
              <a:rPr lang="en-US" sz="2400" dirty="0"/>
              <a:t>Utilize the existing YEI 3-Space Sensors. – Done (no change)</a:t>
            </a:r>
          </a:p>
          <a:p>
            <a:pPr marL="457200" indent="-457200">
              <a:spcAft>
                <a:spcPts val="1200"/>
              </a:spcAft>
              <a:buFont typeface="+mj-lt"/>
              <a:buAutoNum type="arabicPeriod"/>
            </a:pPr>
            <a:r>
              <a:rPr lang="en-US" sz="2400" dirty="0"/>
              <a:t>Utilize RTI DDS communication to communicate between the remote computer and </a:t>
            </a:r>
            <a:r>
              <a:rPr lang="en-US" sz="2400" dirty="0" err="1"/>
              <a:t>Telebot</a:t>
            </a:r>
            <a:r>
              <a:rPr lang="en-US" sz="2400" dirty="0"/>
              <a:t>. – Done (no change)</a:t>
            </a:r>
          </a:p>
          <a:p>
            <a:pPr marL="457200" indent="-457200">
              <a:spcAft>
                <a:spcPts val="1200"/>
              </a:spcAft>
              <a:buFont typeface="+mj-lt"/>
              <a:buAutoNum type="arabicPeriod"/>
            </a:pPr>
            <a:r>
              <a:rPr lang="en-US" sz="2400" dirty="0"/>
              <a:t>Automatically update the sensor angle minimum and maximum values used to calculate angle to servo position value ratios. – Done (I moved the sensor max/min calibration from the IMU Master-Publisher program to </a:t>
            </a:r>
            <a:r>
              <a:rPr lang="en-US" sz="2400" dirty="0" err="1"/>
              <a:t>Mocap</a:t>
            </a:r>
            <a:r>
              <a:rPr lang="en-US" sz="2400" dirty="0"/>
              <a:t> Studio, where the information originates to keep the information current without increasing the communication demands of the system)</a:t>
            </a:r>
          </a:p>
          <a:p>
            <a:pPr marL="457200" indent="-457200">
              <a:spcAft>
                <a:spcPts val="1200"/>
              </a:spcAft>
              <a:buFont typeface="+mj-lt"/>
              <a:buAutoNum type="arabicPeriod"/>
            </a:pPr>
            <a:r>
              <a:rPr lang="en-US" sz="2400" dirty="0"/>
              <a:t>Reproduce the movements of the </a:t>
            </a:r>
            <a:r>
              <a:rPr lang="en-US" sz="2400" dirty="0" err="1"/>
              <a:t>Telebot</a:t>
            </a:r>
            <a:r>
              <a:rPr lang="en-US" sz="2400" dirty="0"/>
              <a:t> Operator’s head and arms so that to the casual observer, </a:t>
            </a:r>
            <a:r>
              <a:rPr lang="en-US" sz="2400" dirty="0" err="1"/>
              <a:t>Telebot’s</a:t>
            </a:r>
            <a:r>
              <a:rPr lang="en-US" sz="2400" dirty="0"/>
              <a:t> movements match the </a:t>
            </a:r>
            <a:r>
              <a:rPr lang="en-US" sz="2400" dirty="0" err="1"/>
              <a:t>Telebot</a:t>
            </a:r>
            <a:r>
              <a:rPr lang="en-US" sz="2400" dirty="0"/>
              <a:t> Operator’s movements. – Done (I replaced the sensor x, y, and z rotation angle calculations with XYX, XZX, or YZY fixed-body Euler angle calculations as appropriate for each joint, thus removing the data lost in the unused third axis)</a:t>
            </a:r>
          </a:p>
          <a:p>
            <a:pPr marL="457200" indent="-457200">
              <a:spcAft>
                <a:spcPts val="1200"/>
              </a:spcAft>
              <a:buFont typeface="+mj-lt"/>
              <a:buAutoNum type="arabicPeriod"/>
            </a:pPr>
            <a:r>
              <a:rPr lang="en-US" sz="2400" dirty="0"/>
              <a:t>Eliminate the oscillation between two servo positions that would occur when the servo did not receive a change position command. – Done (I tuned the PID feedback settings in the CM-700 Servo Controller’s firmware)</a:t>
            </a:r>
          </a:p>
        </p:txBody>
      </p:sp>
      <p:pic>
        <p:nvPicPr>
          <p:cNvPr id="11" name="Picture 10"/>
          <p:cNvPicPr>
            <a:picLocks noChangeAspect="1"/>
          </p:cNvPicPr>
          <p:nvPr/>
        </p:nvPicPr>
        <p:blipFill>
          <a:blip r:embed="rId10"/>
          <a:stretch>
            <a:fillRect/>
          </a:stretch>
        </p:blipFill>
        <p:spPr>
          <a:xfrm>
            <a:off x="25760744" y="730974"/>
            <a:ext cx="6085710" cy="1891504"/>
          </a:xfrm>
          <a:prstGeom prst="rect">
            <a:avLst/>
          </a:prstGeom>
        </p:spPr>
      </p:pic>
      <p:sp>
        <p:nvSpPr>
          <p:cNvPr id="12" name="TextBox 11"/>
          <p:cNvSpPr txBox="1"/>
          <p:nvPr/>
        </p:nvSpPr>
        <p:spPr>
          <a:xfrm>
            <a:off x="1714499" y="23721023"/>
            <a:ext cx="9508333" cy="4524315"/>
          </a:xfrm>
          <a:prstGeom prst="rect">
            <a:avLst/>
          </a:prstGeom>
          <a:noFill/>
        </p:spPr>
        <p:txBody>
          <a:bodyPr wrap="square" rtlCol="0">
            <a:spAutoFit/>
          </a:bodyPr>
          <a:lstStyle/>
          <a:p>
            <a:pPr algn="ctr"/>
            <a:r>
              <a:rPr lang="en-US" sz="2400" dirty="0"/>
              <a:t>Operation of </a:t>
            </a:r>
            <a:r>
              <a:rPr lang="en-US" sz="2400" dirty="0" err="1"/>
              <a:t>Telebot</a:t>
            </a:r>
            <a:r>
              <a:rPr lang="en-US" sz="2400" dirty="0"/>
              <a:t> by motion capture requires four programs spread across three devices. These four programs form a pipe and filter architectural pattern. In the case of the sensor max/min calibration, I took advantage of this fact  by moving a filter (sensor calibration) from the IMU Master-Publisher program to </a:t>
            </a:r>
            <a:r>
              <a:rPr lang="en-US" sz="2400" dirty="0" err="1"/>
              <a:t>Mocap</a:t>
            </a:r>
            <a:r>
              <a:rPr lang="en-US" sz="2400" dirty="0"/>
              <a:t> Studio. This allowed us to gain the advantage of the minimum and maximum values staying updated without incurring the additional communication overhead that would have been required to constantly transmit the current values.</a:t>
            </a:r>
          </a:p>
          <a:p>
            <a:pPr algn="ctr"/>
            <a:endParaRPr lang="en-US" sz="2400" dirty="0"/>
          </a:p>
          <a:p>
            <a:pPr algn="ctr"/>
            <a:r>
              <a:rPr lang="en-US" sz="2400" dirty="0"/>
              <a:t>The Servo Feedback Test App uses Model-View-Controller architecture</a:t>
            </a:r>
          </a:p>
        </p:txBody>
      </p:sp>
      <p:pic>
        <p:nvPicPr>
          <p:cNvPr id="16" name="Picture 15"/>
          <p:cNvPicPr>
            <a:picLocks noChangeAspect="1"/>
          </p:cNvPicPr>
          <p:nvPr/>
        </p:nvPicPr>
        <p:blipFill>
          <a:blip r:embed="rId11"/>
          <a:stretch>
            <a:fillRect/>
          </a:stretch>
        </p:blipFill>
        <p:spPr>
          <a:xfrm>
            <a:off x="22063024" y="18289587"/>
            <a:ext cx="7635926" cy="3509233"/>
          </a:xfrm>
          <a:prstGeom prst="rect">
            <a:avLst/>
          </a:prstGeom>
        </p:spPr>
      </p:pic>
      <p:pic>
        <p:nvPicPr>
          <p:cNvPr id="17" name="Picture 16"/>
          <p:cNvPicPr>
            <a:picLocks noChangeAspect="1"/>
          </p:cNvPicPr>
          <p:nvPr/>
        </p:nvPicPr>
        <p:blipFill>
          <a:blip r:embed="rId12"/>
          <a:stretch>
            <a:fillRect/>
          </a:stretch>
        </p:blipFill>
        <p:spPr>
          <a:xfrm>
            <a:off x="11804600" y="18352316"/>
            <a:ext cx="9104762" cy="6120635"/>
          </a:xfrm>
          <a:prstGeom prst="rect">
            <a:avLst/>
          </a:prstGeom>
        </p:spPr>
      </p:pic>
      <p:pic>
        <p:nvPicPr>
          <p:cNvPr id="18" name="Picture 17"/>
          <p:cNvPicPr>
            <a:picLocks noChangeAspect="1"/>
          </p:cNvPicPr>
          <p:nvPr/>
        </p:nvPicPr>
        <p:blipFill>
          <a:blip r:embed="rId13"/>
          <a:stretch>
            <a:fillRect/>
          </a:stretch>
        </p:blipFill>
        <p:spPr>
          <a:xfrm>
            <a:off x="12389859" y="24820211"/>
            <a:ext cx="8088889" cy="3961905"/>
          </a:xfrm>
          <a:prstGeom prst="rect">
            <a:avLst/>
          </a:prstGeom>
        </p:spPr>
      </p:pic>
      <p:sp>
        <p:nvSpPr>
          <p:cNvPr id="20" name="TextBox 19"/>
          <p:cNvSpPr txBox="1"/>
          <p:nvPr/>
        </p:nvSpPr>
        <p:spPr>
          <a:xfrm>
            <a:off x="2345902" y="34407694"/>
            <a:ext cx="8245525" cy="6740307"/>
          </a:xfrm>
          <a:prstGeom prst="rect">
            <a:avLst/>
          </a:prstGeom>
          <a:noFill/>
        </p:spPr>
        <p:txBody>
          <a:bodyPr wrap="square" rtlCol="0">
            <a:spAutoFit/>
          </a:bodyPr>
          <a:lstStyle/>
          <a:p>
            <a:r>
              <a:rPr lang="en-US" sz="1800" dirty="0"/>
              <a:t>public class </a:t>
            </a:r>
            <a:r>
              <a:rPr lang="en-US" sz="1800" dirty="0" err="1"/>
              <a:t>testServoControl</a:t>
            </a:r>
            <a:r>
              <a:rPr lang="en-US" sz="1800" dirty="0"/>
              <a:t> extends </a:t>
            </a:r>
            <a:r>
              <a:rPr lang="en-US" sz="1800" dirty="0" err="1"/>
              <a:t>TestCase</a:t>
            </a:r>
            <a:r>
              <a:rPr lang="en-US" sz="1800" dirty="0"/>
              <a:t> {</a:t>
            </a:r>
          </a:p>
          <a:p>
            <a:r>
              <a:rPr lang="en-US" sz="1800" dirty="0"/>
              <a:t>	private </a:t>
            </a:r>
            <a:r>
              <a:rPr lang="en-US" sz="1800" dirty="0" err="1"/>
              <a:t>ServoControl</a:t>
            </a:r>
            <a:r>
              <a:rPr lang="en-US" sz="1800" dirty="0"/>
              <a:t> controller;</a:t>
            </a:r>
          </a:p>
          <a:p>
            <a:r>
              <a:rPr lang="en-US" sz="1800" dirty="0"/>
              <a:t>	private </a:t>
            </a:r>
            <a:r>
              <a:rPr lang="en-US" sz="1800" dirty="0" err="1"/>
              <a:t>PositionsModel</a:t>
            </a:r>
            <a:r>
              <a:rPr lang="en-US" sz="1800" dirty="0"/>
              <a:t> model;</a:t>
            </a:r>
          </a:p>
          <a:p>
            <a:r>
              <a:rPr lang="en-US" sz="1800" dirty="0"/>
              <a:t>	protected void </a:t>
            </a:r>
            <a:r>
              <a:rPr lang="en-US" sz="1800" dirty="0" err="1"/>
              <a:t>setUp</a:t>
            </a:r>
            <a:r>
              <a:rPr lang="en-US" sz="1800" dirty="0"/>
              <a:t>() throws Exception {</a:t>
            </a:r>
          </a:p>
          <a:p>
            <a:r>
              <a:rPr lang="en-US" sz="1800" dirty="0"/>
              <a:t>		</a:t>
            </a:r>
            <a:r>
              <a:rPr lang="en-US" sz="1800" dirty="0" err="1"/>
              <a:t>super.setUp</a:t>
            </a:r>
            <a:r>
              <a:rPr lang="en-US" sz="1800" dirty="0"/>
              <a:t>();</a:t>
            </a:r>
          </a:p>
          <a:p>
            <a:r>
              <a:rPr lang="en-US" sz="1800" dirty="0"/>
              <a:t>		controller = </a:t>
            </a:r>
            <a:r>
              <a:rPr lang="en-US" sz="1800" dirty="0" err="1"/>
              <a:t>ServoControl.getSingleton</a:t>
            </a:r>
            <a:r>
              <a:rPr lang="en-US" sz="1800" dirty="0"/>
              <a:t>();</a:t>
            </a:r>
          </a:p>
          <a:p>
            <a:r>
              <a:rPr lang="en-US" sz="1800" dirty="0"/>
              <a:t>		model = </a:t>
            </a:r>
            <a:r>
              <a:rPr lang="en-US" sz="1800" dirty="0" err="1"/>
              <a:t>PositionsModel.getSingleton</a:t>
            </a:r>
            <a:r>
              <a:rPr lang="en-US" sz="1800" dirty="0"/>
              <a:t>();</a:t>
            </a:r>
          </a:p>
          <a:p>
            <a:r>
              <a:rPr lang="en-US" sz="1800" dirty="0"/>
              <a:t>	}</a:t>
            </a:r>
          </a:p>
          <a:p>
            <a:r>
              <a:rPr lang="en-US" sz="1800" dirty="0"/>
              <a:t>	protected void </a:t>
            </a:r>
            <a:r>
              <a:rPr lang="en-US" sz="1800" dirty="0" err="1"/>
              <a:t>tearDown</a:t>
            </a:r>
            <a:r>
              <a:rPr lang="en-US" sz="1800" dirty="0"/>
              <a:t>() throws Exception {</a:t>
            </a:r>
          </a:p>
          <a:p>
            <a:r>
              <a:rPr lang="en-US" sz="1800" dirty="0"/>
              <a:t>		</a:t>
            </a:r>
            <a:r>
              <a:rPr lang="en-US" sz="1800" dirty="0" err="1"/>
              <a:t>super.tearDown</a:t>
            </a:r>
            <a:r>
              <a:rPr lang="en-US" sz="1800" dirty="0"/>
              <a:t>();</a:t>
            </a:r>
          </a:p>
          <a:p>
            <a:r>
              <a:rPr lang="en-US" sz="1800" dirty="0"/>
              <a:t>		controller = null;</a:t>
            </a:r>
          </a:p>
          <a:p>
            <a:r>
              <a:rPr lang="en-US" sz="1800" dirty="0"/>
              <a:t>		model = null;</a:t>
            </a:r>
          </a:p>
          <a:p>
            <a:r>
              <a:rPr lang="en-US" sz="1800" dirty="0"/>
              <a:t>	}</a:t>
            </a:r>
          </a:p>
          <a:p>
            <a:r>
              <a:rPr lang="en-US" sz="1800" dirty="0"/>
              <a:t>	public void </a:t>
            </a:r>
            <a:r>
              <a:rPr lang="en-US" sz="1800" dirty="0" err="1"/>
              <a:t>testNewValue</a:t>
            </a:r>
            <a:r>
              <a:rPr lang="en-US" sz="1800" dirty="0"/>
              <a:t>(){</a:t>
            </a:r>
          </a:p>
          <a:p>
            <a:r>
              <a:rPr lang="en-US" sz="1800" dirty="0"/>
              <a:t>		</a:t>
            </a:r>
            <a:r>
              <a:rPr lang="en-US" sz="1800" dirty="0" err="1"/>
              <a:t>controller.newValue</a:t>
            </a:r>
            <a:r>
              <a:rPr lang="en-US" sz="1800" dirty="0"/>
              <a:t>(2500, 25);</a:t>
            </a:r>
          </a:p>
          <a:p>
            <a:r>
              <a:rPr lang="en-US" sz="1800" dirty="0"/>
              <a:t>		</a:t>
            </a:r>
            <a:r>
              <a:rPr lang="en-US" sz="1800" dirty="0" err="1"/>
              <a:t>assertEquals</a:t>
            </a:r>
            <a:r>
              <a:rPr lang="en-US" sz="1800" dirty="0"/>
              <a:t>(2500, </a:t>
            </a:r>
            <a:r>
              <a:rPr lang="en-US" sz="1800" dirty="0" err="1"/>
              <a:t>model.getPosition</a:t>
            </a:r>
            <a:r>
              <a:rPr lang="en-US" sz="1800" dirty="0"/>
              <a:t>(25));</a:t>
            </a:r>
          </a:p>
          <a:p>
            <a:r>
              <a:rPr lang="en-US" sz="1800" dirty="0"/>
              <a:t>		</a:t>
            </a:r>
            <a:r>
              <a:rPr lang="en-US" sz="1800" dirty="0" err="1"/>
              <a:t>controller.newValue</a:t>
            </a:r>
            <a:r>
              <a:rPr lang="en-US" sz="1800" dirty="0"/>
              <a:t>(5000, 25);</a:t>
            </a:r>
          </a:p>
          <a:p>
            <a:r>
              <a:rPr lang="en-US" sz="1800" dirty="0"/>
              <a:t>		</a:t>
            </a:r>
            <a:r>
              <a:rPr lang="en-US" sz="1800" dirty="0" err="1"/>
              <a:t>assertEquals</a:t>
            </a:r>
            <a:r>
              <a:rPr lang="en-US" sz="1800" dirty="0"/>
              <a:t>(</a:t>
            </a:r>
            <a:r>
              <a:rPr lang="en-US" sz="1800" dirty="0" err="1"/>
              <a:t>MasterArmsConfig.WRIST_ROLL_LEFT_MAX</a:t>
            </a:r>
            <a:r>
              <a:rPr lang="en-US" sz="1800" dirty="0"/>
              <a:t>, 			</a:t>
            </a:r>
            <a:r>
              <a:rPr lang="en-US" sz="1800" dirty="0" err="1"/>
              <a:t>model.getPosition</a:t>
            </a:r>
            <a:r>
              <a:rPr lang="en-US" sz="1800" dirty="0"/>
              <a:t>(25));</a:t>
            </a:r>
          </a:p>
          <a:p>
            <a:r>
              <a:rPr lang="en-US" sz="1800" dirty="0"/>
              <a:t>		</a:t>
            </a:r>
            <a:r>
              <a:rPr lang="en-US" sz="1800" dirty="0" err="1"/>
              <a:t>controller.newValue</a:t>
            </a:r>
            <a:r>
              <a:rPr lang="en-US" sz="1800" dirty="0"/>
              <a:t>(0, 25);</a:t>
            </a:r>
          </a:p>
          <a:p>
            <a:r>
              <a:rPr lang="en-US" sz="1800" dirty="0"/>
              <a:t>		</a:t>
            </a:r>
            <a:r>
              <a:rPr lang="en-US" sz="1800" dirty="0" err="1"/>
              <a:t>assertEquals</a:t>
            </a:r>
            <a:r>
              <a:rPr lang="en-US" sz="1800" dirty="0"/>
              <a:t>(</a:t>
            </a:r>
            <a:r>
              <a:rPr lang="en-US" sz="1800" dirty="0" err="1"/>
              <a:t>MasterArmsConfig.WRIST_ROLL_LEFT_MIN</a:t>
            </a:r>
            <a:r>
              <a:rPr lang="en-US" sz="1800" dirty="0"/>
              <a:t>, 			</a:t>
            </a:r>
            <a:r>
              <a:rPr lang="en-US" sz="1800" dirty="0" err="1"/>
              <a:t>model.getPosition</a:t>
            </a:r>
            <a:r>
              <a:rPr lang="en-US" sz="1800" dirty="0"/>
              <a:t>(25));</a:t>
            </a:r>
          </a:p>
          <a:p>
            <a:r>
              <a:rPr lang="en-US" sz="1800" dirty="0"/>
              <a:t>	}</a:t>
            </a:r>
          </a:p>
          <a:p>
            <a:r>
              <a:rPr lang="en-US" sz="1800" dirty="0"/>
              <a:t>}</a:t>
            </a:r>
          </a:p>
        </p:txBody>
      </p:sp>
      <p:sp>
        <p:nvSpPr>
          <p:cNvPr id="21" name="TextBox 20"/>
          <p:cNvSpPr txBox="1"/>
          <p:nvPr/>
        </p:nvSpPr>
        <p:spPr>
          <a:xfrm>
            <a:off x="1905000" y="30234081"/>
            <a:ext cx="10877550" cy="3970318"/>
          </a:xfrm>
          <a:prstGeom prst="rect">
            <a:avLst/>
          </a:prstGeom>
          <a:noFill/>
        </p:spPr>
        <p:txBody>
          <a:bodyPr wrap="square" rtlCol="0">
            <a:spAutoFit/>
          </a:bodyPr>
          <a:lstStyle/>
          <a:p>
            <a:r>
              <a:rPr lang="en-US" sz="1800" b="1" dirty="0"/>
              <a:t>Test Case ID:</a:t>
            </a:r>
            <a:r>
              <a:rPr lang="en-US" sz="1800" dirty="0"/>
              <a:t> Task798-004 </a:t>
            </a:r>
            <a:r>
              <a:rPr lang="en-US" sz="1800" dirty="0" err="1"/>
              <a:t>ServoControl</a:t>
            </a:r>
            <a:r>
              <a:rPr lang="en-US" sz="1800" dirty="0"/>
              <a:t> </a:t>
            </a:r>
            <a:r>
              <a:rPr lang="en-US" sz="1800" dirty="0" err="1"/>
              <a:t>newValue</a:t>
            </a:r>
            <a:r>
              <a:rPr lang="en-US" sz="1800" dirty="0"/>
              <a:t> method - value too high</a:t>
            </a:r>
          </a:p>
          <a:p>
            <a:r>
              <a:rPr lang="en-US" sz="1800" b="1" dirty="0"/>
              <a:t>Purpose:</a:t>
            </a:r>
            <a:r>
              <a:rPr lang="en-US" sz="1800" dirty="0"/>
              <a:t> Test that the </a:t>
            </a:r>
            <a:r>
              <a:rPr lang="en-US" sz="1800" dirty="0" err="1"/>
              <a:t>ServoControl</a:t>
            </a:r>
            <a:r>
              <a:rPr lang="en-US" sz="1800" dirty="0"/>
              <a:t> class </a:t>
            </a:r>
            <a:r>
              <a:rPr lang="en-US" sz="1800" dirty="0" err="1"/>
              <a:t>newValue</a:t>
            </a:r>
            <a:r>
              <a:rPr lang="en-US" sz="1800" dirty="0"/>
              <a:t> method will update the model to reflect the 	maximum value for the selected servo when a value higher than the valid range for that servo is 	selected.</a:t>
            </a:r>
          </a:p>
          <a:p>
            <a:r>
              <a:rPr lang="en-US" sz="1800" b="1" dirty="0"/>
              <a:t>Pre-condition:</a:t>
            </a:r>
            <a:endParaRPr lang="en-US" sz="1800" dirty="0"/>
          </a:p>
          <a:p>
            <a:pPr fontAlgn="base"/>
            <a:r>
              <a:rPr lang="en-US" sz="1800" dirty="0"/>
              <a:t>	All servos except servo 25 are at their resting position.</a:t>
            </a:r>
          </a:p>
          <a:p>
            <a:pPr fontAlgn="base"/>
            <a:r>
              <a:rPr lang="en-US" sz="1800" dirty="0"/>
              <a:t>	Servo 25 is at 2500.</a:t>
            </a:r>
          </a:p>
          <a:p>
            <a:r>
              <a:rPr lang="en-US" sz="1800" b="1" dirty="0"/>
              <a:t>Input:</a:t>
            </a:r>
            <a:endParaRPr lang="en-US" sz="1800" dirty="0"/>
          </a:p>
          <a:p>
            <a:pPr fontAlgn="base"/>
            <a:r>
              <a:rPr lang="en-US" sz="1800" dirty="0"/>
              <a:t>	</a:t>
            </a:r>
            <a:r>
              <a:rPr lang="en-US" sz="1800" dirty="0" err="1"/>
              <a:t>servoID</a:t>
            </a:r>
            <a:r>
              <a:rPr lang="en-US" sz="1800" dirty="0"/>
              <a:t>: 25</a:t>
            </a:r>
          </a:p>
          <a:p>
            <a:pPr fontAlgn="base"/>
            <a:r>
              <a:rPr lang="en-US" sz="1800" dirty="0"/>
              <a:t>	value: 5000</a:t>
            </a:r>
          </a:p>
          <a:p>
            <a:r>
              <a:rPr lang="en-US" sz="1800" b="1" dirty="0"/>
              <a:t>Expected Output:</a:t>
            </a:r>
            <a:endParaRPr lang="en-US" sz="1800" dirty="0"/>
          </a:p>
          <a:p>
            <a:pPr fontAlgn="base"/>
            <a:r>
              <a:rPr lang="en-US" sz="1800" dirty="0"/>
              <a:t>	“&lt;25 3072 0&gt;”</a:t>
            </a:r>
          </a:p>
          <a:p>
            <a:r>
              <a:rPr lang="en-US" sz="1800" dirty="0"/>
              <a:t>	Passed 2/12/2016</a:t>
            </a:r>
          </a:p>
          <a:p>
            <a:r>
              <a:rPr lang="en-US" sz="1800" dirty="0"/>
              <a:t>	Passed 2/26/2016 - (test parameters modified to match new servo min/max values)</a:t>
            </a:r>
          </a:p>
        </p:txBody>
      </p:sp>
      <p:pic>
        <p:nvPicPr>
          <p:cNvPr id="23" name="Picture 22"/>
          <p:cNvPicPr>
            <a:picLocks noChangeAspect="1"/>
          </p:cNvPicPr>
          <p:nvPr/>
        </p:nvPicPr>
        <p:blipFill>
          <a:blip r:embed="rId14"/>
          <a:stretch>
            <a:fillRect/>
          </a:stretch>
        </p:blipFill>
        <p:spPr>
          <a:xfrm>
            <a:off x="22560069" y="21982970"/>
            <a:ext cx="7000660" cy="2760969"/>
          </a:xfrm>
          <a:prstGeom prst="rect">
            <a:avLst/>
          </a:prstGeom>
        </p:spPr>
      </p:pic>
      <p:pic>
        <p:nvPicPr>
          <p:cNvPr id="24" name="Picture 23"/>
          <p:cNvPicPr>
            <a:picLocks noChangeAspect="1"/>
          </p:cNvPicPr>
          <p:nvPr/>
        </p:nvPicPr>
        <p:blipFill>
          <a:blip r:embed="rId15"/>
          <a:stretch>
            <a:fillRect/>
          </a:stretch>
        </p:blipFill>
        <p:spPr>
          <a:xfrm>
            <a:off x="22679024" y="24962432"/>
            <a:ext cx="6762750" cy="4165534"/>
          </a:xfrm>
          <a:prstGeom prst="rect">
            <a:avLst/>
          </a:prstGeom>
        </p:spPr>
      </p:pic>
      <p:sp>
        <p:nvSpPr>
          <p:cNvPr id="25" name="TextBox 24"/>
          <p:cNvSpPr txBox="1"/>
          <p:nvPr/>
        </p:nvSpPr>
        <p:spPr>
          <a:xfrm>
            <a:off x="21050249" y="30492263"/>
            <a:ext cx="10020300" cy="10433625"/>
          </a:xfrm>
          <a:prstGeom prst="rect">
            <a:avLst/>
          </a:prstGeom>
          <a:noFill/>
        </p:spPr>
        <p:txBody>
          <a:bodyPr wrap="square" rtlCol="0">
            <a:spAutoFit/>
          </a:bodyPr>
          <a:lstStyle/>
          <a:p>
            <a:pPr algn="ctr"/>
            <a:r>
              <a:rPr lang="en-US" sz="2400" dirty="0"/>
              <a:t>Working with the Discovery Lab and </a:t>
            </a:r>
            <a:r>
              <a:rPr lang="en-US" sz="2400" dirty="0" err="1"/>
              <a:t>Telebot</a:t>
            </a:r>
            <a:r>
              <a:rPr lang="en-US" sz="2400" dirty="0"/>
              <a:t> this semester has been a very enjoyable experience. But it was also challenging. At the beginning of this project </a:t>
            </a:r>
            <a:r>
              <a:rPr lang="en-US" sz="2400" dirty="0" err="1"/>
              <a:t>Telebot’s</a:t>
            </a:r>
            <a:r>
              <a:rPr lang="en-US" sz="2400" dirty="0"/>
              <a:t> arms would not operate. My approach to troubleshooting called for a way to test the servos independent of the control program. This led to the creation of the servo test suite and the realization that the CM-700 Servo Controller did not have proper firmware. Rewriting this firmware gave me the opportunity to add feedback functionality to the servo controller. This functionality was used to implement the visual feedback to the operator in the </a:t>
            </a:r>
            <a:r>
              <a:rPr lang="en-US" sz="2400" dirty="0" err="1"/>
              <a:t>Telebot</a:t>
            </a:r>
            <a:r>
              <a:rPr lang="en-US" sz="2400" dirty="0"/>
              <a:t> Arm Servo Feedback App. It also left the door open to implement other programs such as one that will monitor the performance of each servo and predict when one will need to be replaced before it fails.</a:t>
            </a:r>
          </a:p>
          <a:p>
            <a:pPr algn="ctr"/>
            <a:endParaRPr lang="en-US" sz="2400" dirty="0"/>
          </a:p>
          <a:p>
            <a:pPr algn="ctr"/>
            <a:r>
              <a:rPr lang="en-US" sz="2400" dirty="0"/>
              <a:t>Dr. </a:t>
            </a:r>
            <a:r>
              <a:rPr lang="en-US" sz="2400" dirty="0" err="1"/>
              <a:t>Prabakar’s</a:t>
            </a:r>
            <a:r>
              <a:rPr lang="en-US" sz="2400" dirty="0"/>
              <a:t> suggestion to look into quaternion calculations led me to the algorithm improvements that I designed for </a:t>
            </a:r>
            <a:r>
              <a:rPr lang="en-US" sz="2400" dirty="0" err="1"/>
              <a:t>Mocap</a:t>
            </a:r>
            <a:r>
              <a:rPr lang="en-US" sz="2400" dirty="0"/>
              <a:t> Studio. Calculating with quaternions rather than vectors has reduced multiplications per joint calculation by more than half, from ~75 to ~32.</a:t>
            </a:r>
          </a:p>
          <a:p>
            <a:pPr algn="ctr"/>
            <a:endParaRPr lang="en-US" sz="2400" dirty="0"/>
          </a:p>
          <a:p>
            <a:pPr algn="ctr"/>
            <a:r>
              <a:rPr lang="en-US" sz="2400" dirty="0"/>
              <a:t>By moving the sensor calibration out of the IMU Master/Publisher program and into </a:t>
            </a:r>
            <a:r>
              <a:rPr lang="en-US" sz="2400" dirty="0" err="1"/>
              <a:t>Mocap</a:t>
            </a:r>
            <a:r>
              <a:rPr lang="en-US" sz="2400" dirty="0"/>
              <a:t> Studio, we were able to keep the sensor minimum and maximum values current without incurring additional communication expense.</a:t>
            </a:r>
          </a:p>
          <a:p>
            <a:pPr algn="ctr"/>
            <a:endParaRPr lang="en-US" sz="2400" dirty="0"/>
          </a:p>
          <a:p>
            <a:pPr algn="ctr"/>
            <a:r>
              <a:rPr lang="en-US" sz="2400" dirty="0"/>
              <a:t>If you have any additional questions, please feel free to contact me.</a:t>
            </a:r>
          </a:p>
          <a:p>
            <a:pPr algn="ctr"/>
            <a:r>
              <a:rPr lang="en-US" sz="2400" dirty="0"/>
              <a:t>Curtis Cox</a:t>
            </a:r>
          </a:p>
          <a:p>
            <a:pPr algn="ctr"/>
            <a:r>
              <a:rPr lang="en-US" sz="2400" dirty="0">
                <a:hlinkClick r:id="rId16"/>
              </a:rPr>
              <a:t>ccox016@fiu.edu</a:t>
            </a:r>
            <a:endParaRPr lang="en-US" sz="2400" dirty="0"/>
          </a:p>
          <a:p>
            <a:pPr algn="ctr"/>
            <a:r>
              <a:rPr lang="en-US" sz="2400" dirty="0"/>
              <a:t>702-592-7221 cell</a:t>
            </a:r>
            <a:br>
              <a:rPr lang="en-US" sz="2400" dirty="0"/>
            </a:br>
            <a:endParaRPr lang="en-US" sz="2400" dirty="0"/>
          </a:p>
        </p:txBody>
      </p:sp>
    </p:spTree>
  </p:cSld>
  <p:clrMapOvr>
    <a:masterClrMapping/>
  </p:clrMapOvr>
  <p:transition spd="slow">
    <p:cut/>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1630</TotalTime>
  <Words>1141</Words>
  <Application>Microsoft Office PowerPoint</Application>
  <PresentationFormat>Custom</PresentationFormat>
  <Paragraphs>79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Curtis Cox</cp:lastModifiedBy>
  <cp:revision>41</cp:revision>
  <dcterms:modified xsi:type="dcterms:W3CDTF">2016-05-02T16:48:19Z</dcterms:modified>
</cp:coreProperties>
</file>