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89" autoAdjust="0"/>
    <p:restoredTop sz="94673"/>
  </p:normalViewPr>
  <p:slideViewPr>
    <p:cSldViewPr snapToGrid="0" snapToObjects="1">
      <p:cViewPr>
        <p:scale>
          <a:sx n="25" d="100"/>
          <a:sy n="25" d="100"/>
        </p:scale>
        <p:origin x="726" y="-1794"/>
      </p:cViewPr>
      <p:guideLst>
        <p:guide orient="horz" pos="13824"/>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
            <a:headEnd type="none" w="sm" len="sm"/>
            <a:tailEnd type="none" w="sm" len="sm"/>
          </a:ln>
        </p:spPr>
      </p:sp>
      <p:sp>
        <p:nvSpPr>
          <p:cNvPr id="6" name="Shape 6"/>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Font typeface="Arial"/>
              <a:buNone/>
              <a:defRPr sz="1800" b="0" i="0" u="none" strike="noStrike" cap="none"/>
            </a:lvl1pPr>
            <a:lvl2pPr marL="914400" marR="0" lvl="1" indent="-228600" algn="l" rtl="0">
              <a:spcBef>
                <a:spcPts val="0"/>
              </a:spcBef>
              <a:spcAft>
                <a:spcPts val="0"/>
              </a:spcAft>
              <a:buSzPts val="1400"/>
              <a:buFont typeface="Arial"/>
              <a:buNone/>
              <a:defRPr sz="1800" b="0" i="0" u="none" strike="noStrike" cap="none"/>
            </a:lvl2pPr>
            <a:lvl3pPr marL="1371600" marR="0" lvl="2" indent="-228600" algn="l" rtl="0">
              <a:spcBef>
                <a:spcPts val="0"/>
              </a:spcBef>
              <a:spcAft>
                <a:spcPts val="0"/>
              </a:spcAft>
              <a:buSzPts val="1400"/>
              <a:buFont typeface="Arial"/>
              <a:buNone/>
              <a:defRPr sz="1800" b="0" i="0" u="none" strike="noStrike" cap="none"/>
            </a:lvl3pPr>
            <a:lvl4pPr marL="1828800" marR="0" lvl="3" indent="-228600" algn="l" rtl="0">
              <a:spcBef>
                <a:spcPts val="0"/>
              </a:spcBef>
              <a:spcAft>
                <a:spcPts val="0"/>
              </a:spcAft>
              <a:buSzPts val="1400"/>
              <a:buFont typeface="Arial"/>
              <a:buNone/>
              <a:defRPr sz="1800" b="0" i="0" u="none" strike="noStrike" cap="none"/>
            </a:lvl4pPr>
            <a:lvl5pPr marL="2286000" marR="0" lvl="4" indent="-228600" algn="l" rtl="0">
              <a:spcBef>
                <a:spcPts val="0"/>
              </a:spcBef>
              <a:spcAft>
                <a:spcPts val="0"/>
              </a:spcAft>
              <a:buSzPts val="1400"/>
              <a:buFont typeface="Arial"/>
              <a:buNone/>
              <a:defRPr sz="1800" b="0" i="0" u="none" strike="noStrike" cap="none"/>
            </a:lvl5pPr>
            <a:lvl6pPr marL="2743200" marR="0" lvl="5" indent="-228600" algn="l" rtl="0">
              <a:spcBef>
                <a:spcPts val="0"/>
              </a:spcBef>
              <a:spcAft>
                <a:spcPts val="0"/>
              </a:spcAft>
              <a:buSzPts val="1400"/>
              <a:buFont typeface="Arial"/>
              <a:buNone/>
              <a:defRPr sz="1800" b="0" i="0" u="none" strike="noStrike" cap="none"/>
            </a:lvl6pPr>
            <a:lvl7pPr marL="3200400" marR="0" lvl="6" indent="-228600" algn="l" rtl="0">
              <a:spcBef>
                <a:spcPts val="0"/>
              </a:spcBef>
              <a:spcAft>
                <a:spcPts val="0"/>
              </a:spcAft>
              <a:buSzPts val="1400"/>
              <a:buFont typeface="Arial"/>
              <a:buNone/>
              <a:defRPr sz="1800" b="0" i="0" u="none" strike="noStrike" cap="none"/>
            </a:lvl7pPr>
            <a:lvl8pPr marL="3657600" marR="0" lvl="7" indent="-228600" algn="l" rtl="0">
              <a:spcBef>
                <a:spcPts val="0"/>
              </a:spcBef>
              <a:spcAft>
                <a:spcPts val="0"/>
              </a:spcAft>
              <a:buSzPts val="1400"/>
              <a:buFont typeface="Arial"/>
              <a:buNone/>
              <a:defRPr sz="1800" b="0" i="0" u="none" strike="noStrike" cap="none"/>
            </a:lvl8pPr>
            <a:lvl9pPr marL="4114800" marR="0" lvl="8" indent="-228600" algn="l" rtl="0">
              <a:spcBef>
                <a:spcPts val="0"/>
              </a:spcBef>
              <a:spcAft>
                <a:spcPts val="0"/>
              </a:spcAft>
              <a:buSzPts val="1400"/>
              <a:buFont typeface="Arial"/>
              <a:buNone/>
              <a:defRPr sz="1800" b="0" i="0" u="none" strike="noStrike" cap="none"/>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extLst>
      <p:ext uri="{BB962C8B-B14F-4D97-AF65-F5344CB8AC3E}">
        <p14:creationId xmlns:p14="http://schemas.microsoft.com/office/powerpoint/2010/main" val="6124935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86" name="Shape 86"/>
          <p:cNvSpPr txBox="1">
            <a:spLocks noGrp="1"/>
          </p:cNvSpPr>
          <p:nvPr>
            <p:ph type="body" idx="1"/>
          </p:nvPr>
        </p:nvSpPr>
        <p:spPr>
          <a:xfrm>
            <a:off x="685800" y="4343400"/>
            <a:ext cx="54863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Font typeface="Arial"/>
              <a:buNone/>
            </a:pPr>
            <a:endParaRPr sz="1800" b="0" i="0" u="none" strike="noStrike" cap="none"/>
          </a:p>
        </p:txBody>
      </p:sp>
      <p:sp>
        <p:nvSpPr>
          <p:cNvPr id="87" name="Shape 87"/>
          <p:cNvSpPr txBox="1"/>
          <p:nvPr/>
        </p:nvSpPr>
        <p:spPr>
          <a:xfrm>
            <a:off x="3884612" y="8685211"/>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a:p>
        </p:txBody>
      </p:sp>
    </p:spTree>
    <p:extLst>
      <p:ext uri="{BB962C8B-B14F-4D97-AF65-F5344CB8AC3E}">
        <p14:creationId xmlns:p14="http://schemas.microsoft.com/office/powerpoint/2010/main" val="4216199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6" y="10242550"/>
            <a:ext cx="29627512" cy="28963938"/>
          </a:xfrm>
          <a:prstGeom prst="rect">
            <a:avLst/>
          </a:prstGeom>
          <a:noFill/>
          <a:ln>
            <a:noFill/>
          </a:ln>
        </p:spPr>
        <p:txBody>
          <a:bodyPr spcFirstLastPara="1" wrap="square" lIns="91425" tIns="91425" rIns="91425" bIns="91425" anchor="t" anchorCtr="0"/>
          <a:lstStyle>
            <a:lvl1pPr marL="457200" marR="0" lvl="0" indent="-1181100" algn="l" rtl="0">
              <a:lnSpc>
                <a:spcPct val="100000"/>
              </a:lnSpc>
              <a:spcBef>
                <a:spcPts val="3000"/>
              </a:spcBef>
              <a:spcAft>
                <a:spcPts val="0"/>
              </a:spcAft>
              <a:buClr>
                <a:schemeClr val="dk1"/>
              </a:buClr>
              <a:buSzPts val="15000"/>
              <a:buFont typeface="Arial"/>
              <a:buChar char="•"/>
              <a:defRPr sz="15000" b="0" i="0" u="none" strike="noStrike" cap="none">
                <a:solidFill>
                  <a:schemeClr val="dk1"/>
                </a:solidFill>
                <a:latin typeface="Arial"/>
                <a:ea typeface="Arial"/>
                <a:cs typeface="Arial"/>
                <a:sym typeface="Arial"/>
              </a:defRPr>
            </a:lvl1pPr>
            <a:lvl2pPr marL="914400" marR="0" lvl="1" indent="-1060450" algn="l" rtl="0">
              <a:lnSpc>
                <a:spcPct val="100000"/>
              </a:lnSpc>
              <a:spcBef>
                <a:spcPts val="2620"/>
              </a:spcBef>
              <a:spcAft>
                <a:spcPts val="0"/>
              </a:spcAft>
              <a:buClr>
                <a:schemeClr val="dk1"/>
              </a:buClr>
              <a:buSzPts val="13100"/>
              <a:buFont typeface="Arial"/>
              <a:buChar char="–"/>
              <a:defRPr sz="13100" b="0" i="0" u="none" strike="noStrike" cap="none">
                <a:solidFill>
                  <a:schemeClr val="dk1"/>
                </a:solidFill>
                <a:latin typeface="Arial"/>
                <a:ea typeface="Arial"/>
                <a:cs typeface="Arial"/>
                <a:sym typeface="Arial"/>
              </a:defRPr>
            </a:lvl2pPr>
            <a:lvl3pPr marL="1371600" marR="0" lvl="2"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6" cy="9408458"/>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80"/>
            <a:ext cx="23043355" cy="11214847"/>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3000"/>
              </a:spcBef>
              <a:spcAft>
                <a:spcPts val="0"/>
              </a:spcAft>
              <a:buClr>
                <a:schemeClr val="dk1"/>
              </a:buClr>
              <a:buSzPts val="15000"/>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SzPts val="13100"/>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SzPts val="11200"/>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9" y="16778673"/>
            <a:ext cx="37450058" cy="7406877"/>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8" cy="22106335"/>
          </a:xfrm>
          <a:prstGeom prst="rect">
            <a:avLst/>
          </a:prstGeom>
          <a:noFill/>
          <a:ln>
            <a:noFill/>
          </a:ln>
        </p:spPr>
        <p:txBody>
          <a:bodyPr spcFirstLastPara="1" wrap="square" lIns="91425" tIns="91425" rIns="91425" bIns="91425" anchor="t" anchorCtr="0"/>
          <a:lstStyle>
            <a:lvl1pPr marL="457200" marR="0" lvl="0" indent="-1181100" algn="l" rtl="0">
              <a:lnSpc>
                <a:spcPct val="100000"/>
              </a:lnSpc>
              <a:spcBef>
                <a:spcPts val="3000"/>
              </a:spcBef>
              <a:spcAft>
                <a:spcPts val="0"/>
              </a:spcAft>
              <a:buClr>
                <a:schemeClr val="dk1"/>
              </a:buClr>
              <a:buSzPts val="15000"/>
              <a:buFont typeface="Arial"/>
              <a:buChar char="•"/>
              <a:defRPr sz="15000" b="0" i="0" u="none" strike="noStrike" cap="none">
                <a:solidFill>
                  <a:schemeClr val="dk1"/>
                </a:solidFill>
                <a:latin typeface="Arial"/>
                <a:ea typeface="Arial"/>
                <a:cs typeface="Arial"/>
                <a:sym typeface="Arial"/>
              </a:defRPr>
            </a:lvl1pPr>
            <a:lvl2pPr marL="914400" marR="0" lvl="1" indent="-1060450" algn="l" rtl="0">
              <a:lnSpc>
                <a:spcPct val="100000"/>
              </a:lnSpc>
              <a:spcBef>
                <a:spcPts val="2620"/>
              </a:spcBef>
              <a:spcAft>
                <a:spcPts val="0"/>
              </a:spcAft>
              <a:buClr>
                <a:schemeClr val="dk1"/>
              </a:buClr>
              <a:buSzPts val="13100"/>
              <a:buFont typeface="Arial"/>
              <a:buChar char="–"/>
              <a:defRPr sz="13100" b="0" i="0" u="none" strike="noStrike" cap="none">
                <a:solidFill>
                  <a:schemeClr val="dk1"/>
                </a:solidFill>
                <a:latin typeface="Arial"/>
                <a:ea typeface="Arial"/>
                <a:cs typeface="Arial"/>
                <a:sym typeface="Arial"/>
              </a:defRPr>
            </a:lvl2pPr>
            <a:lvl3pPr marL="1371600" marR="0" lvl="2"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8" cy="29627512"/>
          </a:xfrm>
          <a:prstGeom prst="rect">
            <a:avLst/>
          </a:prstGeom>
          <a:noFill/>
          <a:ln>
            <a:noFill/>
          </a:ln>
        </p:spPr>
        <p:txBody>
          <a:bodyPr spcFirstLastPara="1" wrap="square" lIns="91425" tIns="91425" rIns="91425" bIns="91425" anchor="t" anchorCtr="0"/>
          <a:lstStyle>
            <a:lvl1pPr marL="457200" marR="0" lvl="0" indent="-1181100" algn="l" rtl="0">
              <a:lnSpc>
                <a:spcPct val="100000"/>
              </a:lnSpc>
              <a:spcBef>
                <a:spcPts val="3000"/>
              </a:spcBef>
              <a:spcAft>
                <a:spcPts val="0"/>
              </a:spcAft>
              <a:buClr>
                <a:schemeClr val="dk1"/>
              </a:buClr>
              <a:buSzPts val="15000"/>
              <a:buFont typeface="Arial"/>
              <a:buChar char="•"/>
              <a:defRPr sz="15000" b="0" i="0" u="none" strike="noStrike" cap="none">
                <a:solidFill>
                  <a:schemeClr val="dk1"/>
                </a:solidFill>
                <a:latin typeface="Arial"/>
                <a:ea typeface="Arial"/>
                <a:cs typeface="Arial"/>
                <a:sym typeface="Arial"/>
              </a:defRPr>
            </a:lvl1pPr>
            <a:lvl2pPr marL="914400" marR="0" lvl="1" indent="-1060450" algn="l" rtl="0">
              <a:lnSpc>
                <a:spcPct val="100000"/>
              </a:lnSpc>
              <a:spcBef>
                <a:spcPts val="2620"/>
              </a:spcBef>
              <a:spcAft>
                <a:spcPts val="0"/>
              </a:spcAft>
              <a:buClr>
                <a:schemeClr val="dk1"/>
              </a:buClr>
              <a:buSzPts val="13100"/>
              <a:buFont typeface="Arial"/>
              <a:buChar char="–"/>
              <a:defRPr sz="13100" b="0" i="0" u="none" strike="noStrike" cap="none">
                <a:solidFill>
                  <a:schemeClr val="dk1"/>
                </a:solidFill>
                <a:latin typeface="Arial"/>
                <a:ea typeface="Arial"/>
                <a:cs typeface="Arial"/>
                <a:sym typeface="Arial"/>
              </a:defRPr>
            </a:lvl2pPr>
            <a:lvl3pPr marL="1371600" marR="0" lvl="2"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8"/>
            <a:ext cx="19751276" cy="362622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2"/>
              </a:buClr>
              <a:buSzPts val="1400"/>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8"/>
            <a:ext cx="19751276" cy="2633382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3"/>
            <a:ext cx="19751276" cy="5152464"/>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dk1"/>
              </a:buClr>
              <a:buSzPts val="150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240"/>
              </a:spcBef>
              <a:spcAft>
                <a:spcPts val="0"/>
              </a:spcAft>
              <a:buClr>
                <a:schemeClr val="dk1"/>
              </a:buClr>
              <a:buSzPts val="131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200"/>
              </a:spcBef>
              <a:spcAft>
                <a:spcPts val="0"/>
              </a:spcAft>
              <a:buClr>
                <a:schemeClr val="dk1"/>
              </a:buClr>
              <a:buSzPts val="112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5pPr>
            <a:lvl6pPr marL="2743200" marR="0" lvl="5"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6pPr>
            <a:lvl7pPr marL="3200400" marR="0" lvl="6"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7pPr>
            <a:lvl8pPr marL="3657600" marR="0" lvl="7"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8pPr>
            <a:lvl9pPr marL="4114800" marR="0" lvl="8"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4" y="1748117"/>
            <a:ext cx="10829926" cy="7436224"/>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2"/>
              </a:buClr>
              <a:buSzPts val="1400"/>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7"/>
            <a:ext cx="18402298" cy="37459024"/>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4" y="9184340"/>
            <a:ext cx="10829926" cy="30022799"/>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dk1"/>
              </a:buClr>
              <a:buSzPts val="150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240"/>
              </a:spcBef>
              <a:spcAft>
                <a:spcPts val="0"/>
              </a:spcAft>
              <a:buClr>
                <a:schemeClr val="dk1"/>
              </a:buClr>
              <a:buSzPts val="131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200"/>
              </a:spcBef>
              <a:spcAft>
                <a:spcPts val="0"/>
              </a:spcAft>
              <a:buClr>
                <a:schemeClr val="dk1"/>
              </a:buClr>
              <a:buSzPts val="112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5pPr>
            <a:lvl6pPr marL="2743200" marR="0" lvl="5"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6pPr>
            <a:lvl7pPr marL="3200400" marR="0" lvl="6"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7pPr>
            <a:lvl8pPr marL="3657600" marR="0" lvl="7"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8pPr>
            <a:lvl9pPr marL="4114800" marR="0" lvl="8"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3" y="9825317"/>
            <a:ext cx="14544675" cy="4094629"/>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chemeClr val="dk1"/>
              </a:buClr>
              <a:buSzPts val="150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131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chemeClr val="dk1"/>
              </a:buClr>
              <a:buSzPts val="112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3" y="13919948"/>
            <a:ext cx="14544675" cy="25287194"/>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8" cy="4094629"/>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chemeClr val="dk1"/>
              </a:buClr>
              <a:buSzPts val="150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131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chemeClr val="dk1"/>
              </a:buClr>
              <a:buSzPts val="112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8" cy="25287194"/>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4" y="10242177"/>
            <a:ext cx="14756606" cy="2896496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2" y="10242177"/>
            <a:ext cx="14756606" cy="2896496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9" cy="8715934"/>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2"/>
              </a:buClr>
              <a:buSzPts val="1400"/>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9" cy="96012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chemeClr val="dk1"/>
              </a:buClr>
              <a:buSzPts val="15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chemeClr val="dk1"/>
              </a:buClr>
              <a:buSzPts val="131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320"/>
              </a:spcBef>
              <a:spcAft>
                <a:spcPts val="0"/>
              </a:spcAft>
              <a:buClr>
                <a:schemeClr val="dk1"/>
              </a:buClr>
              <a:buSzPts val="112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6pPr>
            <a:lvl7pPr marL="3200400" marR="0" lvl="6"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7pPr>
            <a:lvl8pPr marL="3657600" marR="0" lvl="7"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8pPr>
            <a:lvl9pPr marL="4114800" marR="0" lvl="8"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6" y="10242550"/>
            <a:ext cx="29627512" cy="28963938"/>
          </a:xfrm>
          <a:prstGeom prst="rect">
            <a:avLst/>
          </a:prstGeom>
          <a:noFill/>
          <a:ln>
            <a:noFill/>
          </a:ln>
        </p:spPr>
        <p:txBody>
          <a:bodyPr spcFirstLastPara="1" wrap="square" lIns="91425" tIns="91425" rIns="91425" bIns="91425" anchor="t" anchorCtr="0"/>
          <a:lstStyle>
            <a:lvl1pPr marL="457200" marR="0" lvl="0" indent="-1181100" algn="l" rtl="0">
              <a:lnSpc>
                <a:spcPct val="100000"/>
              </a:lnSpc>
              <a:spcBef>
                <a:spcPts val="3000"/>
              </a:spcBef>
              <a:spcAft>
                <a:spcPts val="0"/>
              </a:spcAft>
              <a:buClr>
                <a:schemeClr val="dk1"/>
              </a:buClr>
              <a:buSzPts val="15000"/>
              <a:buFont typeface="Arial"/>
              <a:buChar char="•"/>
              <a:defRPr sz="15000" b="0" i="0" u="none" strike="noStrike" cap="none">
                <a:solidFill>
                  <a:schemeClr val="dk1"/>
                </a:solidFill>
                <a:latin typeface="Arial"/>
                <a:ea typeface="Arial"/>
                <a:cs typeface="Arial"/>
                <a:sym typeface="Arial"/>
              </a:defRPr>
            </a:lvl1pPr>
            <a:lvl2pPr marL="914400" marR="0" lvl="1" indent="-1060450" algn="l" rtl="0">
              <a:lnSpc>
                <a:spcPct val="100000"/>
              </a:lnSpc>
              <a:spcBef>
                <a:spcPts val="2620"/>
              </a:spcBef>
              <a:spcAft>
                <a:spcPts val="0"/>
              </a:spcAft>
              <a:buClr>
                <a:schemeClr val="dk1"/>
              </a:buClr>
              <a:buSzPts val="13100"/>
              <a:buFont typeface="Arial"/>
              <a:buChar char="–"/>
              <a:defRPr sz="13100" b="0" i="0" u="none" strike="noStrike" cap="none">
                <a:solidFill>
                  <a:schemeClr val="dk1"/>
                </a:solidFill>
                <a:latin typeface="Arial"/>
                <a:ea typeface="Arial"/>
                <a:cs typeface="Arial"/>
                <a:sym typeface="Arial"/>
              </a:defRPr>
            </a:lvl2pPr>
            <a:lvl3pPr marL="1371600" marR="0" lvl="2"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Shape 89"/>
          <p:cNvSpPr txBox="1"/>
          <p:nvPr/>
        </p:nvSpPr>
        <p:spPr>
          <a:xfrm>
            <a:off x="9401325" y="2259900"/>
            <a:ext cx="15357300" cy="1077900"/>
          </a:xfrm>
          <a:prstGeom prst="rect">
            <a:avLst/>
          </a:prstGeom>
          <a:noFill/>
          <a:ln>
            <a:noFill/>
          </a:ln>
        </p:spPr>
        <p:txBody>
          <a:bodyPr spcFirstLastPara="1" wrap="square" lIns="98650" tIns="49325" rIns="98650" bIns="49325" anchor="t" anchorCtr="0">
            <a:noAutofit/>
          </a:bodyPr>
          <a:lstStyle/>
          <a:p>
            <a:pPr marL="0" marR="0" lvl="0" indent="0" algn="ctr" rtl="0">
              <a:lnSpc>
                <a:spcPct val="30000"/>
              </a:lnSpc>
              <a:spcBef>
                <a:spcPts val="0"/>
              </a:spcBef>
              <a:spcAft>
                <a:spcPts val="0"/>
              </a:spcAft>
              <a:buClr>
                <a:schemeClr val="dk1"/>
              </a:buClr>
              <a:buFont typeface="Times New Roman"/>
              <a:buNone/>
            </a:pPr>
            <a:r>
              <a:rPr lang="en-US" sz="7200" b="1" dirty="0">
                <a:solidFill>
                  <a:schemeClr val="dk1"/>
                </a:solidFill>
                <a:latin typeface="Times New Roman"/>
                <a:ea typeface="Times New Roman"/>
                <a:cs typeface="Times New Roman"/>
                <a:sym typeface="Times New Roman"/>
              </a:rPr>
              <a:t>Senior Project, 2018</a:t>
            </a:r>
            <a:r>
              <a:rPr lang="en-US" sz="7200" b="1" i="0" u="none" strike="noStrike" cap="none" dirty="0">
                <a:solidFill>
                  <a:schemeClr val="dk1"/>
                </a:solidFill>
                <a:latin typeface="Times New Roman"/>
                <a:ea typeface="Times New Roman"/>
                <a:cs typeface="Times New Roman"/>
                <a:sym typeface="Times New Roman"/>
              </a:rPr>
              <a:t>, Spring</a:t>
            </a:r>
            <a:endParaRPr dirty="0"/>
          </a:p>
        </p:txBody>
      </p:sp>
      <p:sp>
        <p:nvSpPr>
          <p:cNvPr id="90" name="Shape 90"/>
          <p:cNvSpPr txBox="1"/>
          <p:nvPr/>
        </p:nvSpPr>
        <p:spPr>
          <a:xfrm>
            <a:off x="5940956" y="2550950"/>
            <a:ext cx="21004187" cy="2606375"/>
          </a:xfrm>
          <a:prstGeom prst="rect">
            <a:avLst/>
          </a:prstGeom>
          <a:noFill/>
          <a:ln>
            <a:noFill/>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33CC"/>
              </a:buClr>
              <a:buFont typeface="Arial"/>
              <a:buNone/>
            </a:pPr>
            <a:r>
              <a:rPr lang="en-US" sz="6000" b="1" dirty="0">
                <a:solidFill>
                  <a:srgbClr val="3333CC"/>
                </a:solidFill>
              </a:rPr>
              <a:t>Security Evaluation of Encrypted Databases (SEEDv1.0)</a:t>
            </a:r>
            <a:endParaRPr sz="6000" dirty="0"/>
          </a:p>
          <a:p>
            <a:pPr marL="0" marR="0" lvl="0" indent="0" algn="ctr" rtl="0">
              <a:lnSpc>
                <a:spcPct val="100000"/>
              </a:lnSpc>
              <a:spcBef>
                <a:spcPts val="0"/>
              </a:spcBef>
              <a:spcAft>
                <a:spcPts val="0"/>
              </a:spcAft>
              <a:buClr>
                <a:srgbClr val="3333CC"/>
              </a:buClr>
              <a:buFont typeface="Arial"/>
              <a:buNone/>
            </a:pPr>
            <a:r>
              <a:rPr lang="en-US" sz="3500" b="1" i="0" u="none" strike="noStrike" cap="none" dirty="0">
                <a:solidFill>
                  <a:srgbClr val="3333CC"/>
                </a:solidFill>
                <a:latin typeface="Arial"/>
                <a:ea typeface="Arial"/>
                <a:cs typeface="Arial"/>
                <a:sym typeface="Arial"/>
              </a:rPr>
              <a:t>Student: </a:t>
            </a:r>
            <a:r>
              <a:rPr lang="en-US" sz="3500" dirty="0">
                <a:solidFill>
                  <a:srgbClr val="3333CC"/>
                </a:solidFill>
              </a:rPr>
              <a:t>Steven Caceres</a:t>
            </a:r>
            <a:r>
              <a:rPr lang="en-US" sz="3500" b="0" i="0" u="none" strike="noStrike" cap="none" dirty="0">
                <a:solidFill>
                  <a:srgbClr val="3333CC"/>
                </a:solidFill>
                <a:latin typeface="Arial"/>
                <a:ea typeface="Arial"/>
                <a:cs typeface="Arial"/>
                <a:sym typeface="Arial"/>
              </a:rPr>
              <a:t>, Florida International University</a:t>
            </a:r>
            <a:endParaRPr dirty="0"/>
          </a:p>
          <a:p>
            <a:pPr marL="0" marR="0" lvl="0" indent="0" algn="ctr" rtl="0">
              <a:lnSpc>
                <a:spcPct val="100000"/>
              </a:lnSpc>
              <a:spcBef>
                <a:spcPts val="0"/>
              </a:spcBef>
              <a:spcAft>
                <a:spcPts val="0"/>
              </a:spcAft>
              <a:buClr>
                <a:srgbClr val="3333CC"/>
              </a:buClr>
              <a:buFont typeface="Arial"/>
              <a:buNone/>
            </a:pPr>
            <a:r>
              <a:rPr lang="en-US" sz="3500" b="1" i="0" u="none" strike="noStrike" cap="none" dirty="0">
                <a:solidFill>
                  <a:srgbClr val="3333CC"/>
                </a:solidFill>
                <a:latin typeface="Arial"/>
                <a:ea typeface="Arial"/>
                <a:cs typeface="Arial"/>
                <a:sym typeface="Arial"/>
              </a:rPr>
              <a:t>Mentor:</a:t>
            </a:r>
            <a:r>
              <a:rPr lang="en-US" sz="3500" b="0" i="1" u="none" strike="noStrike" cap="none" dirty="0">
                <a:solidFill>
                  <a:srgbClr val="3333CC"/>
                </a:solidFill>
                <a:latin typeface="Arial"/>
                <a:ea typeface="Arial"/>
                <a:cs typeface="Arial"/>
                <a:sym typeface="Arial"/>
              </a:rPr>
              <a:t> </a:t>
            </a:r>
            <a:r>
              <a:rPr lang="en-US" sz="3500" b="0" u="none" strike="noStrike" cap="none" dirty="0">
                <a:solidFill>
                  <a:srgbClr val="3333CC"/>
                </a:solidFill>
                <a:latin typeface="Arial"/>
                <a:ea typeface="Arial"/>
                <a:cs typeface="Arial"/>
                <a:sym typeface="Arial"/>
              </a:rPr>
              <a:t>Mark Finlayson, Florida International University </a:t>
            </a:r>
            <a:endParaRPr dirty="0"/>
          </a:p>
          <a:p>
            <a:pPr marL="0" marR="0" lvl="0" indent="0" algn="ctr" rtl="0">
              <a:lnSpc>
                <a:spcPct val="100000"/>
              </a:lnSpc>
              <a:spcBef>
                <a:spcPts val="0"/>
              </a:spcBef>
              <a:spcAft>
                <a:spcPts val="0"/>
              </a:spcAft>
              <a:buClr>
                <a:srgbClr val="3333CC"/>
              </a:buClr>
              <a:buFont typeface="Arial"/>
              <a:buNone/>
            </a:pPr>
            <a:r>
              <a:rPr lang="en-US" sz="3500" b="1" dirty="0">
                <a:solidFill>
                  <a:srgbClr val="3333CC"/>
                </a:solidFill>
              </a:rPr>
              <a:t>Professor</a:t>
            </a:r>
            <a:r>
              <a:rPr lang="en-US" sz="3500" b="1" i="0" u="none" strike="noStrike" cap="none" dirty="0">
                <a:solidFill>
                  <a:srgbClr val="3333CC"/>
                </a:solidFill>
                <a:latin typeface="Arial"/>
                <a:ea typeface="Arial"/>
                <a:cs typeface="Arial"/>
                <a:sym typeface="Arial"/>
              </a:rPr>
              <a:t>:</a:t>
            </a:r>
            <a:r>
              <a:rPr lang="en-US" sz="3500" b="1" i="1" u="none" strike="noStrike" cap="none" dirty="0">
                <a:solidFill>
                  <a:srgbClr val="3333CC"/>
                </a:solidFill>
                <a:latin typeface="Arial"/>
                <a:ea typeface="Arial"/>
                <a:cs typeface="Arial"/>
                <a:sym typeface="Arial"/>
              </a:rPr>
              <a:t> </a:t>
            </a:r>
            <a:r>
              <a:rPr lang="en-US" sz="3500" b="0" i="0" u="none" strike="noStrike" cap="none" dirty="0">
                <a:solidFill>
                  <a:srgbClr val="3333CC"/>
                </a:solidFill>
                <a:latin typeface="Arial"/>
                <a:ea typeface="Arial"/>
                <a:cs typeface="Arial"/>
                <a:sym typeface="Arial"/>
              </a:rPr>
              <a:t>Masoud </a:t>
            </a:r>
            <a:r>
              <a:rPr lang="en-US" sz="3500" b="0" i="0" u="none" strike="noStrike" cap="none" dirty="0" err="1">
                <a:solidFill>
                  <a:srgbClr val="3333CC"/>
                </a:solidFill>
                <a:latin typeface="Arial"/>
                <a:ea typeface="Arial"/>
                <a:cs typeface="Arial"/>
                <a:sym typeface="Arial"/>
              </a:rPr>
              <a:t>Sadjadi</a:t>
            </a:r>
            <a:r>
              <a:rPr lang="en-US" sz="3500" b="0" i="0" u="none" strike="noStrike" cap="none" dirty="0">
                <a:solidFill>
                  <a:srgbClr val="3333CC"/>
                </a:solidFill>
                <a:latin typeface="Arial"/>
                <a:ea typeface="Arial"/>
                <a:cs typeface="Arial"/>
                <a:sym typeface="Arial"/>
              </a:rPr>
              <a:t>, Florida International University</a:t>
            </a:r>
            <a:endParaRPr dirty="0"/>
          </a:p>
        </p:txBody>
      </p:sp>
      <p:sp>
        <p:nvSpPr>
          <p:cNvPr id="91" name="Shape 91"/>
          <p:cNvSpPr txBox="1"/>
          <p:nvPr/>
        </p:nvSpPr>
        <p:spPr>
          <a:xfrm>
            <a:off x="992896" y="5493600"/>
            <a:ext cx="31089600" cy="35661600"/>
          </a:xfrm>
          <a:prstGeom prst="rect">
            <a:avLst/>
          </a:prstGeom>
          <a:noFill/>
          <a:ln w="63500" cap="flat" cmpd="sng">
            <a:solidFill>
              <a:srgbClr val="0033C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a:solidFill>
                <a:schemeClr val="dk1"/>
              </a:solidFill>
              <a:latin typeface="Arial"/>
              <a:ea typeface="Arial"/>
              <a:cs typeface="Arial"/>
              <a:sym typeface="Arial"/>
            </a:endParaRPr>
          </a:p>
        </p:txBody>
      </p:sp>
      <p:sp>
        <p:nvSpPr>
          <p:cNvPr id="92" name="Shape 92"/>
          <p:cNvSpPr txBox="1"/>
          <p:nvPr/>
        </p:nvSpPr>
        <p:spPr>
          <a:xfrm>
            <a:off x="1811899" y="6095925"/>
            <a:ext cx="9249000" cy="5733575"/>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a:solidFill>
                  <a:srgbClr val="336699"/>
                </a:solidFill>
                <a:latin typeface="Arial"/>
                <a:ea typeface="Arial"/>
                <a:cs typeface="Arial"/>
                <a:sym typeface="Arial"/>
              </a:rPr>
              <a:t>Problem</a:t>
            </a:r>
            <a:endParaRPr dirty="0"/>
          </a:p>
          <a:p>
            <a:pPr marL="0" marR="0" lvl="0" indent="0" algn="l" rtl="0">
              <a:lnSpc>
                <a:spcPct val="100000"/>
              </a:lnSpc>
              <a:spcBef>
                <a:spcPts val="0"/>
              </a:spcBef>
              <a:spcAft>
                <a:spcPts val="0"/>
              </a:spcAft>
              <a:buNone/>
            </a:pPr>
            <a:r>
              <a:rPr lang="en-US" sz="4100" dirty="0">
                <a:solidFill>
                  <a:srgbClr val="336699"/>
                </a:solidFill>
              </a:rPr>
              <a:t>As everything continues to shift online, we see an increasing amount of vital information being stored in the </a:t>
            </a:r>
            <a:r>
              <a:rPr lang="en-US" sz="4100" dirty="0" smtClean="0">
                <a:solidFill>
                  <a:srgbClr val="336699"/>
                </a:solidFill>
              </a:rPr>
              <a:t>cloud, that </a:t>
            </a:r>
            <a:r>
              <a:rPr lang="en-US" sz="4100" dirty="0">
                <a:solidFill>
                  <a:srgbClr val="336699"/>
                </a:solidFill>
              </a:rPr>
              <a:t>if compromised, can majorly impact people’s lives. If recent events have shown us anything, it’s that this information needs to be kept more </a:t>
            </a:r>
            <a:r>
              <a:rPr lang="en-US" sz="4100" dirty="0" smtClean="0">
                <a:solidFill>
                  <a:srgbClr val="336699"/>
                </a:solidFill>
              </a:rPr>
              <a:t>securely.</a:t>
            </a:r>
            <a:endParaRPr dirty="0"/>
          </a:p>
        </p:txBody>
      </p:sp>
      <p:sp>
        <p:nvSpPr>
          <p:cNvPr id="93" name="Shape 93"/>
          <p:cNvSpPr txBox="1"/>
          <p:nvPr/>
        </p:nvSpPr>
        <p:spPr>
          <a:xfrm>
            <a:off x="990612" y="41924400"/>
            <a:ext cx="4980000" cy="730200"/>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a:solidFill>
                  <a:srgbClr val="336699"/>
                </a:solidFill>
                <a:latin typeface="Arial"/>
                <a:ea typeface="Arial"/>
                <a:cs typeface="Arial"/>
                <a:sym typeface="Arial"/>
              </a:rPr>
              <a:t>Acknowledgement</a:t>
            </a:r>
            <a:endParaRPr/>
          </a:p>
        </p:txBody>
      </p:sp>
      <p:sp>
        <p:nvSpPr>
          <p:cNvPr id="94" name="Shape 94"/>
          <p:cNvSpPr txBox="1"/>
          <p:nvPr/>
        </p:nvSpPr>
        <p:spPr>
          <a:xfrm>
            <a:off x="15578542" y="474913"/>
            <a:ext cx="4724400" cy="1077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Font typeface="Arial"/>
              <a:buNone/>
            </a:pPr>
            <a:r>
              <a:rPr lang="en-US" sz="3200" b="1" i="0" u="none" strike="noStrike" cap="none" dirty="0">
                <a:solidFill>
                  <a:schemeClr val="accent2"/>
                </a:solidFill>
                <a:latin typeface="Arial"/>
                <a:ea typeface="Arial"/>
                <a:cs typeface="Arial"/>
                <a:sym typeface="Arial"/>
              </a:rPr>
              <a:t>School of Computing &amp; Information Sciences</a:t>
            </a:r>
            <a:endParaRPr dirty="0"/>
          </a:p>
        </p:txBody>
      </p:sp>
      <p:pic>
        <p:nvPicPr>
          <p:cNvPr id="95" name="Shape 95"/>
          <p:cNvPicPr preferRelativeResize="0"/>
          <p:nvPr/>
        </p:nvPicPr>
        <p:blipFill rotWithShape="1">
          <a:blip r:embed="rId3">
            <a:alphaModFix/>
          </a:blip>
          <a:srcRect/>
          <a:stretch/>
        </p:blipFill>
        <p:spPr>
          <a:xfrm>
            <a:off x="12897868" y="418097"/>
            <a:ext cx="2630400" cy="1219200"/>
          </a:xfrm>
          <a:prstGeom prst="rect">
            <a:avLst/>
          </a:prstGeom>
          <a:noFill/>
          <a:ln>
            <a:noFill/>
          </a:ln>
        </p:spPr>
      </p:pic>
      <p:sp>
        <p:nvSpPr>
          <p:cNvPr id="96" name="Shape 96"/>
          <p:cNvSpPr txBox="1"/>
          <p:nvPr/>
        </p:nvSpPr>
        <p:spPr>
          <a:xfrm>
            <a:off x="22014601" y="6095925"/>
            <a:ext cx="9302650" cy="5733575"/>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a:solidFill>
                  <a:srgbClr val="336699"/>
                </a:solidFill>
                <a:latin typeface="Arial"/>
                <a:ea typeface="Arial"/>
                <a:cs typeface="Arial"/>
                <a:sym typeface="Arial"/>
              </a:rPr>
              <a:t>Current System</a:t>
            </a:r>
            <a:endParaRPr dirty="0"/>
          </a:p>
          <a:p>
            <a:pPr marL="0" marR="0" lvl="0" indent="0" algn="l" rtl="0">
              <a:lnSpc>
                <a:spcPct val="100000"/>
              </a:lnSpc>
              <a:spcBef>
                <a:spcPts val="0"/>
              </a:spcBef>
              <a:spcAft>
                <a:spcPts val="0"/>
              </a:spcAft>
              <a:buClr>
                <a:srgbClr val="336699"/>
              </a:buClr>
              <a:buFont typeface="Arial"/>
              <a:buNone/>
            </a:pPr>
            <a:r>
              <a:rPr lang="en-US" sz="4100" dirty="0">
                <a:solidFill>
                  <a:srgbClr val="336699"/>
                </a:solidFill>
              </a:rPr>
              <a:t>Developed at MIT, </a:t>
            </a:r>
            <a:r>
              <a:rPr lang="en-US" sz="4100" dirty="0" err="1">
                <a:solidFill>
                  <a:srgbClr val="336699"/>
                </a:solidFill>
              </a:rPr>
              <a:t>CryptDB</a:t>
            </a:r>
            <a:r>
              <a:rPr lang="en-US" sz="4100" dirty="0">
                <a:solidFill>
                  <a:srgbClr val="336699"/>
                </a:solidFill>
              </a:rPr>
              <a:t> is a proxy database system that leaves current server/client applications unmodified.</a:t>
            </a:r>
          </a:p>
          <a:p>
            <a:pPr marL="0" marR="0" lvl="0" indent="0" algn="l" rtl="0">
              <a:lnSpc>
                <a:spcPct val="100000"/>
              </a:lnSpc>
              <a:spcBef>
                <a:spcPts val="0"/>
              </a:spcBef>
              <a:spcAft>
                <a:spcPts val="0"/>
              </a:spcAft>
              <a:buClr>
                <a:srgbClr val="336699"/>
              </a:buClr>
              <a:buFont typeface="Arial"/>
              <a:buNone/>
            </a:pPr>
            <a:r>
              <a:rPr lang="en-US" sz="4100" dirty="0">
                <a:solidFill>
                  <a:srgbClr val="336699"/>
                </a:solidFill>
              </a:rPr>
              <a:t>It utilizes different layers and methods of encryption to improve security, while also keeping a wide range of queries available to the user.</a:t>
            </a:r>
            <a:endParaRPr sz="4100" b="1" i="0" u="none" strike="noStrike" cap="none" dirty="0">
              <a:solidFill>
                <a:srgbClr val="336699"/>
              </a:solidFill>
              <a:latin typeface="Arial"/>
              <a:ea typeface="Arial"/>
              <a:cs typeface="Arial"/>
              <a:sym typeface="Arial"/>
            </a:endParaRPr>
          </a:p>
        </p:txBody>
      </p:sp>
      <p:sp>
        <p:nvSpPr>
          <p:cNvPr id="97" name="Shape 97"/>
          <p:cNvSpPr txBox="1"/>
          <p:nvPr/>
        </p:nvSpPr>
        <p:spPr>
          <a:xfrm>
            <a:off x="1811899" y="12370830"/>
            <a:ext cx="9249000" cy="7484711"/>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smtClean="0">
                <a:solidFill>
                  <a:srgbClr val="336699"/>
                </a:solidFill>
                <a:latin typeface="Arial"/>
                <a:ea typeface="Arial"/>
                <a:cs typeface="Arial"/>
                <a:sym typeface="Arial"/>
              </a:rPr>
              <a:t>Requirements</a:t>
            </a:r>
            <a:endParaRPr lang="en-US" sz="2000" b="1" i="0" u="none" strike="noStrike" cap="none" dirty="0" smtClean="0">
              <a:solidFill>
                <a:srgbClr val="336699"/>
              </a:solidFill>
              <a:latin typeface="Arial"/>
              <a:ea typeface="Arial"/>
              <a:cs typeface="Arial"/>
              <a:sym typeface="Arial"/>
            </a:endParaRPr>
          </a:p>
          <a:p>
            <a:pPr marL="285750" marR="0" lvl="0" indent="-285750" rtl="0">
              <a:lnSpc>
                <a:spcPct val="100000"/>
              </a:lnSpc>
              <a:spcBef>
                <a:spcPts val="0"/>
              </a:spcBef>
              <a:spcAft>
                <a:spcPts val="0"/>
              </a:spcAft>
              <a:buClr>
                <a:srgbClr val="336699"/>
              </a:buClr>
              <a:buFont typeface="Arial" panose="020B0604020202020204" pitchFamily="34" charset="0"/>
              <a:buChar char="•"/>
            </a:pPr>
            <a:r>
              <a:rPr lang="en-US" sz="4100" dirty="0" smtClean="0">
                <a:solidFill>
                  <a:srgbClr val="336699"/>
                </a:solidFill>
              </a:rPr>
              <a:t>Setup </a:t>
            </a:r>
            <a:r>
              <a:rPr lang="en-US" sz="4100" dirty="0" err="1" smtClean="0">
                <a:solidFill>
                  <a:srgbClr val="336699"/>
                </a:solidFill>
              </a:rPr>
              <a:t>CryptDB</a:t>
            </a:r>
            <a:r>
              <a:rPr lang="en-US" sz="4100" dirty="0" smtClean="0">
                <a:solidFill>
                  <a:srgbClr val="336699"/>
                </a:solidFill>
              </a:rPr>
              <a:t> according to the guidelines provided</a:t>
            </a:r>
          </a:p>
          <a:p>
            <a:pPr marL="285750" marR="0" lvl="0" indent="-285750" rtl="0">
              <a:lnSpc>
                <a:spcPct val="100000"/>
              </a:lnSpc>
              <a:spcBef>
                <a:spcPts val="0"/>
              </a:spcBef>
              <a:spcAft>
                <a:spcPts val="0"/>
              </a:spcAft>
              <a:buClr>
                <a:srgbClr val="336699"/>
              </a:buClr>
              <a:buFont typeface="Arial" panose="020B0604020202020204" pitchFamily="34" charset="0"/>
              <a:buChar char="•"/>
            </a:pPr>
            <a:endParaRPr lang="en-US" sz="2000" dirty="0" smtClean="0">
              <a:solidFill>
                <a:srgbClr val="336699"/>
              </a:solidFill>
            </a:endParaRPr>
          </a:p>
          <a:p>
            <a:pPr marL="285750" marR="0" lvl="0" indent="-285750" rtl="0">
              <a:lnSpc>
                <a:spcPct val="100000"/>
              </a:lnSpc>
              <a:spcBef>
                <a:spcPts val="0"/>
              </a:spcBef>
              <a:spcAft>
                <a:spcPts val="0"/>
              </a:spcAft>
              <a:buClr>
                <a:srgbClr val="336699"/>
              </a:buClr>
              <a:buFont typeface="Arial" panose="020B0604020202020204" pitchFamily="34" charset="0"/>
              <a:buChar char="•"/>
            </a:pPr>
            <a:r>
              <a:rPr lang="en-US" sz="4100" dirty="0" smtClean="0">
                <a:solidFill>
                  <a:srgbClr val="336699"/>
                </a:solidFill>
              </a:rPr>
              <a:t>Attempt to attack the system and extract any information that may leak</a:t>
            </a:r>
          </a:p>
          <a:p>
            <a:pPr marL="285750" marR="0" lvl="0" indent="-285750" rtl="0">
              <a:lnSpc>
                <a:spcPct val="100000"/>
              </a:lnSpc>
              <a:spcBef>
                <a:spcPts val="0"/>
              </a:spcBef>
              <a:spcAft>
                <a:spcPts val="0"/>
              </a:spcAft>
              <a:buClr>
                <a:srgbClr val="336699"/>
              </a:buClr>
              <a:buFont typeface="Arial" panose="020B0604020202020204" pitchFamily="34" charset="0"/>
              <a:buChar char="•"/>
            </a:pPr>
            <a:endParaRPr lang="en-US" sz="2000" dirty="0" smtClean="0">
              <a:solidFill>
                <a:srgbClr val="336699"/>
              </a:solidFill>
            </a:endParaRPr>
          </a:p>
          <a:p>
            <a:pPr marL="285750" marR="0" lvl="0" indent="-285750" rtl="0">
              <a:lnSpc>
                <a:spcPct val="100000"/>
              </a:lnSpc>
              <a:spcBef>
                <a:spcPts val="0"/>
              </a:spcBef>
              <a:spcAft>
                <a:spcPts val="0"/>
              </a:spcAft>
              <a:buClr>
                <a:srgbClr val="336699"/>
              </a:buClr>
              <a:buFont typeface="Arial" panose="020B0604020202020204" pitchFamily="34" charset="0"/>
              <a:buChar char="•"/>
            </a:pPr>
            <a:r>
              <a:rPr lang="en-US" sz="4100" dirty="0" smtClean="0">
                <a:solidFill>
                  <a:srgbClr val="336699"/>
                </a:solidFill>
              </a:rPr>
              <a:t>Attack must be passive, where the database is not altered in any way</a:t>
            </a:r>
          </a:p>
          <a:p>
            <a:pPr marL="285750" marR="0" lvl="0" indent="-285750" rtl="0">
              <a:lnSpc>
                <a:spcPct val="100000"/>
              </a:lnSpc>
              <a:spcBef>
                <a:spcPts val="0"/>
              </a:spcBef>
              <a:spcAft>
                <a:spcPts val="0"/>
              </a:spcAft>
              <a:buClr>
                <a:srgbClr val="336699"/>
              </a:buClr>
              <a:buFont typeface="Arial" panose="020B0604020202020204" pitchFamily="34" charset="0"/>
              <a:buChar char="•"/>
            </a:pPr>
            <a:endParaRPr lang="en-US" sz="2000" dirty="0" smtClean="0">
              <a:solidFill>
                <a:srgbClr val="336699"/>
              </a:solidFill>
            </a:endParaRPr>
          </a:p>
          <a:p>
            <a:pPr marL="285750" marR="0" lvl="0" indent="-285750" rtl="0">
              <a:lnSpc>
                <a:spcPct val="100000"/>
              </a:lnSpc>
              <a:spcBef>
                <a:spcPts val="0"/>
              </a:spcBef>
              <a:spcAft>
                <a:spcPts val="0"/>
              </a:spcAft>
              <a:buClr>
                <a:srgbClr val="336699"/>
              </a:buClr>
              <a:buFont typeface="Arial" panose="020B0604020202020204" pitchFamily="34" charset="0"/>
              <a:buChar char="•"/>
            </a:pPr>
            <a:r>
              <a:rPr lang="en-US" sz="4100" dirty="0" smtClean="0">
                <a:solidFill>
                  <a:srgbClr val="336699"/>
                </a:solidFill>
              </a:rPr>
              <a:t>Design a countermeasure for the attack without extensively altering the system</a:t>
            </a:r>
            <a:endParaRPr dirty="0"/>
          </a:p>
        </p:txBody>
      </p:sp>
      <p:sp>
        <p:nvSpPr>
          <p:cNvPr id="101" name="Shape 101"/>
          <p:cNvSpPr txBox="1"/>
          <p:nvPr/>
        </p:nvSpPr>
        <p:spPr>
          <a:xfrm>
            <a:off x="16929547" y="27613061"/>
            <a:ext cx="14387704" cy="13060086"/>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smtClean="0">
                <a:solidFill>
                  <a:srgbClr val="336699"/>
                </a:solidFill>
                <a:latin typeface="Arial"/>
                <a:ea typeface="Arial"/>
                <a:cs typeface="Arial"/>
                <a:sym typeface="Arial"/>
              </a:rPr>
              <a:t>Verification</a:t>
            </a:r>
          </a:p>
        </p:txBody>
      </p:sp>
      <p:sp>
        <p:nvSpPr>
          <p:cNvPr id="103" name="Shape 103"/>
          <p:cNvSpPr txBox="1"/>
          <p:nvPr/>
        </p:nvSpPr>
        <p:spPr>
          <a:xfrm>
            <a:off x="1802293" y="34862283"/>
            <a:ext cx="14125966" cy="5810864"/>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smtClean="0">
                <a:solidFill>
                  <a:srgbClr val="336699"/>
                </a:solidFill>
                <a:latin typeface="Arial"/>
                <a:ea typeface="Arial"/>
                <a:cs typeface="Arial"/>
                <a:sym typeface="Arial"/>
              </a:rPr>
              <a:t>Summary</a:t>
            </a:r>
            <a:endParaRPr sz="2000" dirty="0"/>
          </a:p>
          <a:p>
            <a:pPr marL="571500" marR="0" lvl="0" indent="-571500" rtl="0">
              <a:lnSpc>
                <a:spcPct val="100000"/>
              </a:lnSpc>
              <a:spcBef>
                <a:spcPts val="0"/>
              </a:spcBef>
              <a:spcAft>
                <a:spcPts val="0"/>
              </a:spcAft>
              <a:buClr>
                <a:srgbClr val="336699"/>
              </a:buClr>
              <a:buFont typeface="Arial" panose="020B0604020202020204" pitchFamily="34" charset="0"/>
              <a:buChar char="•"/>
            </a:pPr>
            <a:r>
              <a:rPr lang="en-US" sz="4100" i="0" u="none" strike="noStrike" cap="none" dirty="0" smtClean="0">
                <a:solidFill>
                  <a:srgbClr val="336699"/>
                </a:solidFill>
                <a:latin typeface="Arial"/>
                <a:ea typeface="Arial"/>
                <a:cs typeface="Arial"/>
                <a:sym typeface="Arial"/>
              </a:rPr>
              <a:t>Using frequency analysis on deterministically encrypted columns, the frequency distribution of data was obtained, and plaintext values were inferred</a:t>
            </a:r>
            <a:endParaRPr lang="en-US" sz="2000" dirty="0">
              <a:solidFill>
                <a:srgbClr val="336699"/>
              </a:solidFill>
            </a:endParaRPr>
          </a:p>
          <a:p>
            <a:pPr marL="571500" marR="0" lvl="0" indent="-571500" rtl="0">
              <a:lnSpc>
                <a:spcPct val="100000"/>
              </a:lnSpc>
              <a:spcBef>
                <a:spcPts val="0"/>
              </a:spcBef>
              <a:spcAft>
                <a:spcPts val="0"/>
              </a:spcAft>
              <a:buClr>
                <a:srgbClr val="336699"/>
              </a:buClr>
              <a:buFont typeface="Arial" panose="020B0604020202020204" pitchFamily="34" charset="0"/>
              <a:buChar char="•"/>
            </a:pPr>
            <a:r>
              <a:rPr lang="en-US" sz="4100" dirty="0">
                <a:solidFill>
                  <a:srgbClr val="336699"/>
                </a:solidFill>
              </a:rPr>
              <a:t>System now smooths data frequency </a:t>
            </a:r>
            <a:r>
              <a:rPr lang="en-US" sz="4100" dirty="0" smtClean="0">
                <a:solidFill>
                  <a:srgbClr val="336699"/>
                </a:solidFill>
              </a:rPr>
              <a:t>by inserting and removing fake data to the tables</a:t>
            </a:r>
            <a:endParaRPr lang="en-US" sz="2000" dirty="0">
              <a:solidFill>
                <a:srgbClr val="336699"/>
              </a:solidFill>
            </a:endParaRPr>
          </a:p>
          <a:p>
            <a:pPr marL="571500" marR="0" lvl="0" indent="-571500" rtl="0">
              <a:lnSpc>
                <a:spcPct val="100000"/>
              </a:lnSpc>
              <a:spcBef>
                <a:spcPts val="0"/>
              </a:spcBef>
              <a:spcAft>
                <a:spcPts val="0"/>
              </a:spcAft>
              <a:buClr>
                <a:srgbClr val="336699"/>
              </a:buClr>
              <a:buFont typeface="Arial" panose="020B0604020202020204" pitchFamily="34" charset="0"/>
              <a:buChar char="•"/>
            </a:pPr>
            <a:r>
              <a:rPr lang="en-US" sz="4100" i="0" u="none" strike="noStrike" cap="none" dirty="0">
                <a:solidFill>
                  <a:srgbClr val="336699"/>
                </a:solidFill>
                <a:latin typeface="Arial"/>
                <a:ea typeface="Arial"/>
                <a:cs typeface="Arial"/>
                <a:sym typeface="Arial"/>
              </a:rPr>
              <a:t>Fake data is filtered and omitted from result </a:t>
            </a:r>
            <a:r>
              <a:rPr lang="en-US" sz="4100" i="0" u="none" strike="noStrike" cap="none" dirty="0" smtClean="0">
                <a:solidFill>
                  <a:srgbClr val="336699"/>
                </a:solidFill>
                <a:latin typeface="Arial"/>
                <a:ea typeface="Arial"/>
                <a:cs typeface="Arial"/>
                <a:sym typeface="Arial"/>
              </a:rPr>
              <a:t>set before being sent back to the user</a:t>
            </a:r>
            <a:endParaRPr lang="en-US" sz="2000" i="0" u="none" strike="noStrike" cap="none" dirty="0">
              <a:solidFill>
                <a:srgbClr val="336699"/>
              </a:solidFill>
              <a:latin typeface="Arial"/>
              <a:ea typeface="Arial"/>
              <a:cs typeface="Arial"/>
              <a:sym typeface="Arial"/>
            </a:endParaRPr>
          </a:p>
          <a:p>
            <a:pPr marL="571500" marR="0" lvl="0" indent="-571500" rtl="0">
              <a:lnSpc>
                <a:spcPct val="100000"/>
              </a:lnSpc>
              <a:spcBef>
                <a:spcPts val="0"/>
              </a:spcBef>
              <a:spcAft>
                <a:spcPts val="0"/>
              </a:spcAft>
              <a:buClr>
                <a:srgbClr val="336699"/>
              </a:buClr>
              <a:buFont typeface="Arial" panose="020B0604020202020204" pitchFamily="34" charset="0"/>
              <a:buChar char="•"/>
            </a:pPr>
            <a:r>
              <a:rPr lang="en-US" sz="4100" dirty="0">
                <a:solidFill>
                  <a:srgbClr val="336699"/>
                </a:solidFill>
              </a:rPr>
              <a:t>Web app created for </a:t>
            </a:r>
            <a:r>
              <a:rPr lang="en-US" sz="4100" dirty="0" smtClean="0">
                <a:solidFill>
                  <a:srgbClr val="336699"/>
                </a:solidFill>
              </a:rPr>
              <a:t>easier use of the </a:t>
            </a:r>
            <a:r>
              <a:rPr lang="en-US" sz="4100" dirty="0" err="1" smtClean="0">
                <a:solidFill>
                  <a:srgbClr val="336699"/>
                </a:solidFill>
              </a:rPr>
              <a:t>CryptDB</a:t>
            </a:r>
            <a:r>
              <a:rPr lang="en-US" sz="4100" dirty="0" smtClean="0">
                <a:solidFill>
                  <a:srgbClr val="336699"/>
                </a:solidFill>
              </a:rPr>
              <a:t> system</a:t>
            </a:r>
            <a:endParaRPr sz="4100" i="0" u="none" strike="noStrike" cap="none" dirty="0">
              <a:solidFill>
                <a:srgbClr val="336699"/>
              </a:solidFill>
              <a:latin typeface="Arial"/>
              <a:ea typeface="Arial"/>
              <a:cs typeface="Arial"/>
              <a:sym typeface="Arial"/>
            </a:endParaRPr>
          </a:p>
        </p:txBody>
      </p:sp>
      <p:sp>
        <p:nvSpPr>
          <p:cNvPr id="104" name="Shape 104"/>
          <p:cNvSpPr txBox="1"/>
          <p:nvPr/>
        </p:nvSpPr>
        <p:spPr>
          <a:xfrm>
            <a:off x="990600" y="609600"/>
            <a:ext cx="4724400" cy="411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333399"/>
              </a:buClr>
              <a:buFont typeface="Arial"/>
              <a:buNone/>
            </a:pPr>
            <a:endParaRPr dirty="0"/>
          </a:p>
        </p:txBody>
      </p:sp>
      <p:sp>
        <p:nvSpPr>
          <p:cNvPr id="105" name="Shape 105"/>
          <p:cNvSpPr txBox="1"/>
          <p:nvPr/>
        </p:nvSpPr>
        <p:spPr>
          <a:xfrm>
            <a:off x="27203400" y="609600"/>
            <a:ext cx="4724400" cy="411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333399"/>
              </a:buClr>
              <a:buFont typeface="Arial"/>
              <a:buNone/>
            </a:pPr>
            <a:endParaRPr dirty="0"/>
          </a:p>
        </p:txBody>
      </p:sp>
      <p:sp>
        <p:nvSpPr>
          <p:cNvPr id="106" name="Shape 106"/>
          <p:cNvSpPr txBox="1"/>
          <p:nvPr/>
        </p:nvSpPr>
        <p:spPr>
          <a:xfrm>
            <a:off x="11706700" y="6095925"/>
            <a:ext cx="9662100" cy="5733575"/>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a:solidFill>
                  <a:srgbClr val="336699"/>
                </a:solidFill>
                <a:latin typeface="Arial"/>
                <a:ea typeface="Arial"/>
                <a:cs typeface="Arial"/>
                <a:sym typeface="Arial"/>
              </a:rPr>
              <a:t>Solution</a:t>
            </a:r>
            <a:endParaRPr dirty="0"/>
          </a:p>
          <a:p>
            <a:pPr lvl="0">
              <a:buClr>
                <a:srgbClr val="336699"/>
              </a:buClr>
            </a:pPr>
            <a:r>
              <a:rPr lang="en-US" sz="4100" dirty="0">
                <a:solidFill>
                  <a:srgbClr val="336699"/>
                </a:solidFill>
              </a:rPr>
              <a:t>Encrypted databases </a:t>
            </a:r>
            <a:r>
              <a:rPr lang="en-US" sz="4100" dirty="0" smtClean="0">
                <a:solidFill>
                  <a:srgbClr val="336699"/>
                </a:solidFill>
              </a:rPr>
              <a:t>are being designed to </a:t>
            </a:r>
            <a:r>
              <a:rPr lang="en-US" sz="4100" dirty="0">
                <a:solidFill>
                  <a:srgbClr val="336699"/>
                </a:solidFill>
              </a:rPr>
              <a:t>allow for encrypted data to be stored in the database, and only decrypt it before reaching the user</a:t>
            </a:r>
            <a:r>
              <a:rPr lang="en-US" sz="4100" dirty="0" smtClean="0">
                <a:solidFill>
                  <a:srgbClr val="336699"/>
                </a:solidFill>
              </a:rPr>
              <a:t>. Improvements can always be made, and by finding a flaw in the system, we can implement a countermeasure to help increase it’s security.</a:t>
            </a:r>
            <a:endParaRPr sz="4100" b="0" i="0" u="none" strike="noStrike" cap="none" dirty="0">
              <a:solidFill>
                <a:srgbClr val="336699"/>
              </a:solidFill>
              <a:latin typeface="Arial"/>
              <a:ea typeface="Arial"/>
              <a:cs typeface="Arial"/>
              <a:sym typeface="Arial"/>
            </a:endParaRPr>
          </a:p>
        </p:txBody>
      </p:sp>
      <p:sp>
        <p:nvSpPr>
          <p:cNvPr id="107" name="Shape 107"/>
          <p:cNvSpPr txBox="1"/>
          <p:nvPr/>
        </p:nvSpPr>
        <p:spPr>
          <a:xfrm>
            <a:off x="6343000" y="41615475"/>
            <a:ext cx="25737000" cy="1356600"/>
          </a:xfrm>
          <a:prstGeom prst="rect">
            <a:avLst/>
          </a:prstGeom>
          <a:noFill/>
          <a:ln w="63500" cap="flat" cmpd="sng">
            <a:solidFill>
              <a:srgbClr val="0033CC"/>
            </a:solidFill>
            <a:prstDash val="solid"/>
            <a:miter lim="8000"/>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US" sz="3000" dirty="0">
                <a:solidFill>
                  <a:schemeClr val="dk1"/>
                </a:solidFill>
              </a:rPr>
              <a:t>The material presented in this poster is based upon the </a:t>
            </a:r>
            <a:r>
              <a:rPr lang="en-US" sz="3000" dirty="0" smtClean="0">
                <a:solidFill>
                  <a:schemeClr val="dk1"/>
                </a:solidFill>
              </a:rPr>
              <a:t>work by Steven Caceres. </a:t>
            </a:r>
            <a:r>
              <a:rPr lang="en-US" sz="3000" dirty="0" smtClean="0">
                <a:solidFill>
                  <a:schemeClr val="dk1"/>
                </a:solidFill>
              </a:rPr>
              <a:t>I </a:t>
            </a:r>
            <a:r>
              <a:rPr lang="en-US" sz="3000" dirty="0">
                <a:solidFill>
                  <a:schemeClr val="dk1"/>
                </a:solidFill>
              </a:rPr>
              <a:t>am thankful to the help that I received from my group </a:t>
            </a:r>
            <a:r>
              <a:rPr lang="en-US" sz="3000" dirty="0" smtClean="0">
                <a:solidFill>
                  <a:schemeClr val="dk1"/>
                </a:solidFill>
              </a:rPr>
              <a:t>member, </a:t>
            </a:r>
            <a:r>
              <a:rPr lang="en-US" sz="3000" dirty="0" err="1" smtClean="0">
                <a:solidFill>
                  <a:schemeClr val="dk1"/>
                </a:solidFill>
              </a:rPr>
              <a:t>Joannier</a:t>
            </a:r>
            <a:r>
              <a:rPr lang="en-US" sz="3000" dirty="0" smtClean="0">
                <a:solidFill>
                  <a:schemeClr val="dk1"/>
                </a:solidFill>
              </a:rPr>
              <a:t> </a:t>
            </a:r>
            <a:r>
              <a:rPr lang="en-US" sz="3000" dirty="0" err="1" smtClean="0">
                <a:solidFill>
                  <a:schemeClr val="dk1"/>
                </a:solidFill>
              </a:rPr>
              <a:t>Pinales</a:t>
            </a:r>
            <a:r>
              <a:rPr lang="en-US" sz="3000" dirty="0" smtClean="0">
                <a:solidFill>
                  <a:schemeClr val="dk1"/>
                </a:solidFill>
              </a:rPr>
              <a:t>.</a:t>
            </a:r>
            <a:endParaRPr dirty="0">
              <a:solidFill>
                <a:schemeClr val="dk1"/>
              </a:solidFill>
            </a:endParaRPr>
          </a:p>
          <a:p>
            <a:pPr marL="0" lvl="0" indent="0">
              <a:spcBef>
                <a:spcPts val="0"/>
              </a:spcBef>
              <a:spcAft>
                <a:spcPts val="0"/>
              </a:spcAft>
              <a:buNone/>
            </a:pPr>
            <a:endParaRPr dirty="0"/>
          </a:p>
        </p:txBody>
      </p:sp>
      <p:pic>
        <p:nvPicPr>
          <p:cNvPr id="3" name="Picture 2">
            <a:extLst>
              <a:ext uri="{FF2B5EF4-FFF2-40B4-BE49-F238E27FC236}">
                <a16:creationId xmlns:a16="http://schemas.microsoft.com/office/drawing/2014/main" xmlns="" id="{39A8DC6A-193D-4230-8035-5DE0264CBA96}"/>
              </a:ext>
            </a:extLst>
          </p:cNvPr>
          <p:cNvPicPr>
            <a:picLocks noChangeAspect="1"/>
          </p:cNvPicPr>
          <p:nvPr/>
        </p:nvPicPr>
        <p:blipFill>
          <a:blip r:embed="rId4"/>
          <a:stretch>
            <a:fillRect/>
          </a:stretch>
        </p:blipFill>
        <p:spPr>
          <a:xfrm>
            <a:off x="990600" y="609600"/>
            <a:ext cx="4326868" cy="4114800"/>
          </a:xfrm>
          <a:prstGeom prst="rect">
            <a:avLst/>
          </a:prstGeom>
        </p:spPr>
      </p:pic>
      <p:pic>
        <p:nvPicPr>
          <p:cNvPr id="7" name="Picture 6">
            <a:extLst>
              <a:ext uri="{FF2B5EF4-FFF2-40B4-BE49-F238E27FC236}">
                <a16:creationId xmlns:a16="http://schemas.microsoft.com/office/drawing/2014/main" xmlns="" id="{A1C27987-97D1-4F40-9839-C36BF4C2FF83}"/>
              </a:ext>
            </a:extLst>
          </p:cNvPr>
          <p:cNvPicPr>
            <a:picLocks noChangeAspect="1"/>
          </p:cNvPicPr>
          <p:nvPr/>
        </p:nvPicPr>
        <p:blipFill>
          <a:blip r:embed="rId5"/>
          <a:stretch>
            <a:fillRect/>
          </a:stretch>
        </p:blipFill>
        <p:spPr>
          <a:xfrm>
            <a:off x="27171099" y="609600"/>
            <a:ext cx="4865914" cy="4114800"/>
          </a:xfrm>
          <a:prstGeom prst="rect">
            <a:avLst/>
          </a:prstGeom>
        </p:spPr>
      </p:pic>
      <p:sp>
        <p:nvSpPr>
          <p:cNvPr id="25" name="Shape 97"/>
          <p:cNvSpPr txBox="1"/>
          <p:nvPr/>
        </p:nvSpPr>
        <p:spPr>
          <a:xfrm>
            <a:off x="11706699" y="12370831"/>
            <a:ext cx="19610551" cy="7484710"/>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smtClean="0">
                <a:solidFill>
                  <a:srgbClr val="336699"/>
                </a:solidFill>
                <a:latin typeface="Arial"/>
                <a:ea typeface="Arial"/>
                <a:cs typeface="Arial"/>
                <a:sym typeface="Arial"/>
              </a:rPr>
              <a:t>The Attack</a:t>
            </a:r>
            <a:endParaRPr lang="en-US" sz="2000" b="1" i="0" u="none" strike="noStrike" cap="none" dirty="0" smtClean="0">
              <a:solidFill>
                <a:srgbClr val="336699"/>
              </a:solidFill>
              <a:latin typeface="Arial"/>
              <a:ea typeface="Arial"/>
              <a:cs typeface="Arial"/>
              <a:sym typeface="Arial"/>
            </a:endParaRPr>
          </a:p>
          <a:p>
            <a:pPr marL="571500" marR="0" lvl="0" indent="-571500" rtl="0">
              <a:lnSpc>
                <a:spcPct val="100000"/>
              </a:lnSpc>
              <a:spcBef>
                <a:spcPts val="0"/>
              </a:spcBef>
              <a:spcAft>
                <a:spcPts val="0"/>
              </a:spcAft>
              <a:buClr>
                <a:srgbClr val="336699"/>
              </a:buClr>
              <a:buFont typeface="Arial" panose="020B0604020202020204" pitchFamily="34" charset="0"/>
              <a:buChar char="•"/>
            </a:pPr>
            <a:r>
              <a:rPr lang="en-US" sz="4100" dirty="0" smtClean="0">
                <a:solidFill>
                  <a:srgbClr val="336699"/>
                </a:solidFill>
              </a:rPr>
              <a:t>By analyzing columns that are using deterministic encryption, we are able to calculate the frequency distribution of it’s data</a:t>
            </a:r>
          </a:p>
          <a:p>
            <a:pPr marL="571500" marR="0" lvl="0" indent="-571500" rtl="0">
              <a:lnSpc>
                <a:spcPct val="100000"/>
              </a:lnSpc>
              <a:spcBef>
                <a:spcPts val="0"/>
              </a:spcBef>
              <a:spcAft>
                <a:spcPts val="0"/>
              </a:spcAft>
              <a:buClr>
                <a:srgbClr val="336699"/>
              </a:buClr>
              <a:buFont typeface="Arial" panose="020B0604020202020204" pitchFamily="34" charset="0"/>
              <a:buChar char="•"/>
            </a:pPr>
            <a:r>
              <a:rPr lang="en-US" sz="4100" dirty="0" smtClean="0">
                <a:solidFill>
                  <a:srgbClr val="336699"/>
                </a:solidFill>
              </a:rPr>
              <a:t>After connecting to the database, all values of a column are queried, and a binary tree is built to keep track of the data, and their frequencies in the column</a:t>
            </a:r>
          </a:p>
          <a:p>
            <a:pPr marL="571500" marR="0" lvl="0" indent="-571500" rtl="0">
              <a:lnSpc>
                <a:spcPct val="100000"/>
              </a:lnSpc>
              <a:spcBef>
                <a:spcPts val="0"/>
              </a:spcBef>
              <a:spcAft>
                <a:spcPts val="0"/>
              </a:spcAft>
              <a:buClr>
                <a:srgbClr val="336699"/>
              </a:buClr>
              <a:buFont typeface="Arial" panose="020B0604020202020204" pitchFamily="34" charset="0"/>
              <a:buChar char="•"/>
            </a:pPr>
            <a:r>
              <a:rPr lang="en-US" sz="4100" dirty="0" smtClean="0">
                <a:solidFill>
                  <a:srgbClr val="336699"/>
                </a:solidFill>
              </a:rPr>
              <a:t>Knowing the type of database being attacked, an auxiliary set of the same type of data is used to compare and infer the values</a:t>
            </a:r>
          </a:p>
        </p:txBody>
      </p:sp>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24922" y="16781342"/>
            <a:ext cx="18974103" cy="3074199"/>
          </a:xfrm>
          <a:prstGeom prst="rect">
            <a:avLst/>
          </a:prstGeom>
        </p:spPr>
      </p:pic>
      <p:sp>
        <p:nvSpPr>
          <p:cNvPr id="27" name="Shape 97"/>
          <p:cNvSpPr txBox="1"/>
          <p:nvPr/>
        </p:nvSpPr>
        <p:spPr>
          <a:xfrm>
            <a:off x="16929547" y="20269541"/>
            <a:ext cx="14386152" cy="6861467"/>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dirty="0" smtClean="0">
                <a:solidFill>
                  <a:srgbClr val="336699"/>
                </a:solidFill>
              </a:rPr>
              <a:t>Countermeasure Design</a:t>
            </a:r>
            <a:endParaRPr lang="en-US" sz="4100" b="1" dirty="0">
              <a:solidFill>
                <a:srgbClr val="336699"/>
              </a:solidFill>
            </a:endParaRPr>
          </a:p>
          <a:p>
            <a:pPr marL="571500" marR="0" lvl="0" indent="-571500" rtl="0">
              <a:lnSpc>
                <a:spcPct val="100000"/>
              </a:lnSpc>
              <a:spcBef>
                <a:spcPts val="0"/>
              </a:spcBef>
              <a:spcAft>
                <a:spcPts val="0"/>
              </a:spcAft>
              <a:buClr>
                <a:srgbClr val="336699"/>
              </a:buClr>
              <a:buFont typeface="Arial" panose="020B0604020202020204" pitchFamily="34" charset="0"/>
              <a:buChar char="•"/>
            </a:pPr>
            <a:r>
              <a:rPr lang="en-US" sz="4100" dirty="0" smtClean="0">
                <a:solidFill>
                  <a:srgbClr val="336699"/>
                </a:solidFill>
              </a:rPr>
              <a:t>To counter frequency analysis attacks, fake data can be inserted and removed to keep the frequency distribution uniform</a:t>
            </a:r>
          </a:p>
          <a:p>
            <a:pPr marL="571500" marR="0" lvl="0" indent="-571500" rtl="0">
              <a:lnSpc>
                <a:spcPct val="100000"/>
              </a:lnSpc>
              <a:spcBef>
                <a:spcPts val="0"/>
              </a:spcBef>
              <a:spcAft>
                <a:spcPts val="0"/>
              </a:spcAft>
              <a:buClr>
                <a:srgbClr val="336699"/>
              </a:buClr>
              <a:buFont typeface="Arial" panose="020B0604020202020204" pitchFamily="34" charset="0"/>
              <a:buChar char="•"/>
            </a:pPr>
            <a:r>
              <a:rPr lang="en-US" sz="4100" dirty="0" smtClean="0">
                <a:solidFill>
                  <a:srgbClr val="336699"/>
                </a:solidFill>
              </a:rPr>
              <a:t>A fake column is inserted on table creation, and allows us to keep track of which data is real or fake</a:t>
            </a:r>
          </a:p>
          <a:p>
            <a:pPr marL="571500" marR="0" lvl="0" indent="-571500" rtl="0">
              <a:lnSpc>
                <a:spcPct val="100000"/>
              </a:lnSpc>
              <a:spcBef>
                <a:spcPts val="0"/>
              </a:spcBef>
              <a:spcAft>
                <a:spcPts val="0"/>
              </a:spcAft>
              <a:buClr>
                <a:srgbClr val="336699"/>
              </a:buClr>
              <a:buFont typeface="Arial" panose="020B0604020202020204" pitchFamily="34" charset="0"/>
              <a:buChar char="•"/>
            </a:pPr>
            <a:r>
              <a:rPr lang="en-US" sz="4100" dirty="0" smtClean="0">
                <a:solidFill>
                  <a:srgbClr val="336699"/>
                </a:solidFill>
              </a:rPr>
              <a:t>By filtering the result set in the proxy, the encryption layer for the fake column is always kept randomized, and the fake column does not need to be displayed to the user</a:t>
            </a:r>
          </a:p>
        </p:txBody>
      </p:sp>
      <p:sp>
        <p:nvSpPr>
          <p:cNvPr id="28" name="Shape 97"/>
          <p:cNvSpPr txBox="1"/>
          <p:nvPr/>
        </p:nvSpPr>
        <p:spPr>
          <a:xfrm>
            <a:off x="1802291" y="20269541"/>
            <a:ext cx="14116359" cy="6861468"/>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dirty="0" smtClean="0">
                <a:solidFill>
                  <a:srgbClr val="336699"/>
                </a:solidFill>
              </a:rPr>
              <a:t>Simplified System Design</a:t>
            </a:r>
          </a:p>
          <a:p>
            <a:pPr marL="0" marR="0" lvl="0" indent="0" algn="ctr" rtl="0">
              <a:lnSpc>
                <a:spcPct val="100000"/>
              </a:lnSpc>
              <a:spcBef>
                <a:spcPts val="0"/>
              </a:spcBef>
              <a:spcAft>
                <a:spcPts val="0"/>
              </a:spcAft>
              <a:buClr>
                <a:srgbClr val="336699"/>
              </a:buClr>
              <a:buFont typeface="Arial"/>
              <a:buNone/>
            </a:pPr>
            <a:endParaRPr lang="en-US" sz="2000" b="1" i="0" u="none" strike="noStrike" cap="none" dirty="0" smtClean="0">
              <a:solidFill>
                <a:srgbClr val="336699"/>
              </a:solidFill>
              <a:latin typeface="Arial"/>
              <a:ea typeface="Arial"/>
              <a:cs typeface="Arial"/>
              <a:sym typeface="Arial"/>
            </a:endParaRPr>
          </a:p>
        </p:txBody>
      </p:sp>
      <p:pic>
        <p:nvPicPr>
          <p:cNvPr id="29" name="Picture 28">
            <a:extLst>
              <a:ext uri="{FF2B5EF4-FFF2-40B4-BE49-F238E27FC236}">
                <a16:creationId xmlns="" xmlns:a16="http://schemas.microsoft.com/office/drawing/2014/main" id="{28056754-45D3-4BB9-8B51-E639B102FC1E}"/>
              </a:ext>
            </a:extLst>
          </p:cNvPr>
          <p:cNvPicPr>
            <a:picLocks noChangeAspect="1"/>
          </p:cNvPicPr>
          <p:nvPr/>
        </p:nvPicPr>
        <p:blipFill>
          <a:blip r:embed="rId7"/>
          <a:stretch>
            <a:fillRect/>
          </a:stretch>
        </p:blipFill>
        <p:spPr>
          <a:xfrm>
            <a:off x="2082182" y="21024442"/>
            <a:ext cx="13556576" cy="6106566"/>
          </a:xfrm>
          <a:prstGeom prst="rect">
            <a:avLst/>
          </a:prstGeom>
        </p:spPr>
      </p:pic>
      <p:sp>
        <p:nvSpPr>
          <p:cNvPr id="30" name="Shape 101"/>
          <p:cNvSpPr txBox="1"/>
          <p:nvPr/>
        </p:nvSpPr>
        <p:spPr>
          <a:xfrm>
            <a:off x="1802292" y="27646552"/>
            <a:ext cx="14116359" cy="6762777"/>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smtClean="0">
                <a:solidFill>
                  <a:srgbClr val="336699"/>
                </a:solidFill>
                <a:latin typeface="Arial"/>
                <a:ea typeface="Arial"/>
                <a:cs typeface="Arial"/>
                <a:sym typeface="Arial"/>
              </a:rPr>
              <a:t>Implementation</a:t>
            </a:r>
            <a:endParaRPr lang="en-US" dirty="0"/>
          </a:p>
          <a:p>
            <a:pPr marL="571500" marR="0" lvl="0" indent="-571500" rtl="0">
              <a:lnSpc>
                <a:spcPct val="100000"/>
              </a:lnSpc>
              <a:spcBef>
                <a:spcPts val="0"/>
              </a:spcBef>
              <a:spcAft>
                <a:spcPts val="0"/>
              </a:spcAft>
              <a:buClr>
                <a:srgbClr val="336699"/>
              </a:buClr>
              <a:buFont typeface="Arial" panose="020B0604020202020204" pitchFamily="34" charset="0"/>
              <a:buChar char="•"/>
            </a:pPr>
            <a:r>
              <a:rPr lang="en-US" sz="4100" dirty="0" smtClean="0">
                <a:solidFill>
                  <a:srgbClr val="336699"/>
                </a:solidFill>
              </a:rPr>
              <a:t>Implementation is done with</a:t>
            </a:r>
            <a:r>
              <a:rPr lang="en-US" sz="4100" i="0" u="none" strike="noStrike" cap="none" dirty="0" smtClean="0">
                <a:solidFill>
                  <a:srgbClr val="336699"/>
                </a:solidFill>
                <a:latin typeface="Arial"/>
                <a:ea typeface="Arial"/>
                <a:cs typeface="Arial"/>
                <a:sym typeface="Arial"/>
              </a:rPr>
              <a:t>in </a:t>
            </a:r>
            <a:r>
              <a:rPr lang="en-US" sz="4100" i="0" u="none" strike="noStrike" cap="none" dirty="0" err="1" smtClean="0">
                <a:solidFill>
                  <a:srgbClr val="336699"/>
                </a:solidFill>
                <a:latin typeface="Arial"/>
                <a:ea typeface="Arial"/>
                <a:cs typeface="Arial"/>
                <a:sym typeface="Arial"/>
              </a:rPr>
              <a:t>wrapper.lua</a:t>
            </a:r>
            <a:r>
              <a:rPr lang="en-US" sz="4100" i="0" u="none" strike="noStrike" cap="none" dirty="0" smtClean="0">
                <a:solidFill>
                  <a:srgbClr val="336699"/>
                </a:solidFill>
                <a:latin typeface="Arial"/>
                <a:ea typeface="Arial"/>
                <a:cs typeface="Arial"/>
                <a:sym typeface="Arial"/>
              </a:rPr>
              <a:t> since it has access to the plaintext query, and the result set</a:t>
            </a:r>
          </a:p>
          <a:p>
            <a:pPr marL="571500" marR="0" lvl="0" indent="-571500" rtl="0">
              <a:lnSpc>
                <a:spcPct val="100000"/>
              </a:lnSpc>
              <a:spcBef>
                <a:spcPts val="0"/>
              </a:spcBef>
              <a:spcAft>
                <a:spcPts val="0"/>
              </a:spcAft>
              <a:buClr>
                <a:srgbClr val="336699"/>
              </a:buClr>
              <a:buFont typeface="Arial" panose="020B0604020202020204" pitchFamily="34" charset="0"/>
              <a:buChar char="•"/>
            </a:pPr>
            <a:r>
              <a:rPr lang="en-US" sz="4100" dirty="0" smtClean="0">
                <a:solidFill>
                  <a:srgbClr val="336699"/>
                </a:solidFill>
              </a:rPr>
              <a:t>Before a query is sent to the database by the proxy, the query is parsed, frequencies of data are updated, and the query is altered if it is creating a table</a:t>
            </a:r>
          </a:p>
          <a:p>
            <a:pPr marL="571500" marR="0" lvl="0" indent="-571500" rtl="0">
              <a:lnSpc>
                <a:spcPct val="100000"/>
              </a:lnSpc>
              <a:spcBef>
                <a:spcPts val="0"/>
              </a:spcBef>
              <a:spcAft>
                <a:spcPts val="0"/>
              </a:spcAft>
              <a:buClr>
                <a:srgbClr val="336699"/>
              </a:buClr>
              <a:buFont typeface="Arial" panose="020B0604020202020204" pitchFamily="34" charset="0"/>
              <a:buChar char="•"/>
            </a:pPr>
            <a:r>
              <a:rPr lang="en-US" sz="4100" dirty="0" smtClean="0">
                <a:solidFill>
                  <a:srgbClr val="336699"/>
                </a:solidFill>
              </a:rPr>
              <a:t>After the database returns the result set to the proxy, it is altered to remove any fake rows, and the fake column</a:t>
            </a:r>
          </a:p>
          <a:p>
            <a:pPr marL="571500" marR="0" lvl="0" indent="-571500" rtl="0">
              <a:lnSpc>
                <a:spcPct val="100000"/>
              </a:lnSpc>
              <a:spcBef>
                <a:spcPts val="0"/>
              </a:spcBef>
              <a:spcAft>
                <a:spcPts val="0"/>
              </a:spcAft>
              <a:buClr>
                <a:srgbClr val="336699"/>
              </a:buClr>
              <a:buFont typeface="Arial" panose="020B0604020202020204" pitchFamily="34" charset="0"/>
              <a:buChar char="•"/>
            </a:pPr>
            <a:r>
              <a:rPr lang="en-US" sz="4100" i="0" u="none" strike="noStrike" cap="none" dirty="0" smtClean="0">
                <a:solidFill>
                  <a:srgbClr val="336699"/>
                </a:solidFill>
                <a:latin typeface="Arial"/>
                <a:ea typeface="Arial"/>
                <a:cs typeface="Arial"/>
                <a:sym typeface="Arial"/>
              </a:rPr>
              <a:t>Once the result set has been scrubbed of any fake data, it is passed to the client application to display</a:t>
            </a:r>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508423" y="28336960"/>
            <a:ext cx="9012356" cy="6455156"/>
          </a:xfrm>
          <a:prstGeom prst="rect">
            <a:avLst/>
          </a:prstGeom>
        </p:spPr>
      </p:pic>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538916" y="35128391"/>
            <a:ext cx="10231703" cy="4914242"/>
          </a:xfrm>
          <a:prstGeom prst="rect">
            <a:avLst/>
          </a:prstGeom>
        </p:spPr>
      </p:pic>
      <p:sp>
        <p:nvSpPr>
          <p:cNvPr id="2" name="TextBox 1"/>
          <p:cNvSpPr txBox="1"/>
          <p:nvPr/>
        </p:nvSpPr>
        <p:spPr>
          <a:xfrm>
            <a:off x="26520779" y="28336960"/>
            <a:ext cx="4649773" cy="2616101"/>
          </a:xfrm>
          <a:prstGeom prst="rect">
            <a:avLst/>
          </a:prstGeom>
          <a:noFill/>
        </p:spPr>
        <p:txBody>
          <a:bodyPr wrap="square" rtlCol="0">
            <a:spAutoFit/>
          </a:bodyPr>
          <a:lstStyle/>
          <a:p>
            <a:r>
              <a:rPr lang="en-US" sz="4100" dirty="0" smtClean="0">
                <a:solidFill>
                  <a:srgbClr val="336699"/>
                </a:solidFill>
              </a:rPr>
              <a:t>Table values with the fake data and column included in the result set</a:t>
            </a:r>
            <a:endParaRPr lang="en-US" sz="4100" dirty="0"/>
          </a:p>
        </p:txBody>
      </p:sp>
      <p:sp>
        <p:nvSpPr>
          <p:cNvPr id="32" name="TextBox 31"/>
          <p:cNvSpPr txBox="1"/>
          <p:nvPr/>
        </p:nvSpPr>
        <p:spPr>
          <a:xfrm>
            <a:off x="16939155" y="35128391"/>
            <a:ext cx="3599761" cy="3247043"/>
          </a:xfrm>
          <a:prstGeom prst="rect">
            <a:avLst/>
          </a:prstGeom>
          <a:noFill/>
        </p:spPr>
        <p:txBody>
          <a:bodyPr wrap="square" rtlCol="0">
            <a:spAutoFit/>
          </a:bodyPr>
          <a:lstStyle/>
          <a:p>
            <a:r>
              <a:rPr lang="en-US" sz="4100" dirty="0" smtClean="0">
                <a:solidFill>
                  <a:srgbClr val="336699"/>
                </a:solidFill>
              </a:rPr>
              <a:t>Table values with fake data and column omitted from the result set</a:t>
            </a:r>
            <a:endParaRPr lang="en-US" sz="4100" dirty="0"/>
          </a:p>
        </p:txBody>
      </p:sp>
    </p:spTree>
  </p:cSld>
  <p:clrMapOvr>
    <a:masterClrMapping/>
  </p:clrMapOvr>
  <p:transition spd="slow">
    <p:fade thruBlk="1"/>
  </p:transition>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TotalTime>
  <Words>617</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Diseño predeterminado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l caceres</dc:creator>
  <cp:lastModifiedBy>steven l caceres</cp:lastModifiedBy>
  <cp:revision>46</cp:revision>
  <dcterms:modified xsi:type="dcterms:W3CDTF">2018-04-16T18:41:29Z</dcterms:modified>
</cp:coreProperties>
</file>