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Font typeface="Arial"/>
              <a:buNone/>
              <a:defRPr b="0" i="0" sz="1800" u="none" cap="none" strike="noStrike"/>
            </a:lvl1pPr>
            <a:lvl2pPr indent="-228600" lvl="1" marL="914400" marR="0" rtl="0" algn="l">
              <a:spcBef>
                <a:spcPts val="0"/>
              </a:spcBef>
              <a:spcAft>
                <a:spcPts val="0"/>
              </a:spcAft>
              <a:buSzPts val="1400"/>
              <a:buFont typeface="Arial"/>
              <a:buNone/>
              <a:defRPr b="0" i="0" sz="1800" u="none" cap="none" strike="noStrike"/>
            </a:lvl2pPr>
            <a:lvl3pPr indent="-228600" lvl="2" marL="1371600" marR="0" rtl="0" algn="l">
              <a:spcBef>
                <a:spcPts val="0"/>
              </a:spcBef>
              <a:spcAft>
                <a:spcPts val="0"/>
              </a:spcAft>
              <a:buSzPts val="1400"/>
              <a:buFont typeface="Arial"/>
              <a:buNone/>
              <a:defRPr b="0" i="0" sz="1800" u="none" cap="none" strike="noStrike"/>
            </a:lvl3pPr>
            <a:lvl4pPr indent="-228600" lvl="3" marL="1828800" marR="0" rtl="0" algn="l">
              <a:spcBef>
                <a:spcPts val="0"/>
              </a:spcBef>
              <a:spcAft>
                <a:spcPts val="0"/>
              </a:spcAft>
              <a:buSzPts val="1400"/>
              <a:buFont typeface="Arial"/>
              <a:buNone/>
              <a:defRPr b="0" i="0" sz="1800" u="none" cap="none" strike="noStrike"/>
            </a:lvl4pPr>
            <a:lvl5pPr indent="-228600" lvl="4" marL="2286000" marR="0" rtl="0" algn="l">
              <a:spcBef>
                <a:spcPts val="0"/>
              </a:spcBef>
              <a:spcAft>
                <a:spcPts val="0"/>
              </a:spcAft>
              <a:buSzPts val="1400"/>
              <a:buFont typeface="Arial"/>
              <a:buNone/>
              <a:defRPr b="0" i="0" sz="1800" u="none" cap="none" strike="noStrike"/>
            </a:lvl5pPr>
            <a:lvl6pPr indent="-228600" lvl="5" marL="2743200" marR="0" rtl="0" algn="l">
              <a:spcBef>
                <a:spcPts val="0"/>
              </a:spcBef>
              <a:spcAft>
                <a:spcPts val="0"/>
              </a:spcAft>
              <a:buSzPts val="1400"/>
              <a:buFont typeface="Arial"/>
              <a:buNone/>
              <a:defRPr b="0" i="0" sz="1800" u="none" cap="none" strike="noStrike"/>
            </a:lvl6pPr>
            <a:lvl7pPr indent="-228600" lvl="6" marL="3200400" marR="0" rtl="0" algn="l">
              <a:spcBef>
                <a:spcPts val="0"/>
              </a:spcBef>
              <a:spcAft>
                <a:spcPts val="0"/>
              </a:spcAft>
              <a:buSzPts val="1400"/>
              <a:buFont typeface="Arial"/>
              <a:buNone/>
              <a:defRPr b="0" i="0" sz="1800" u="none" cap="none" strike="noStrike"/>
            </a:lvl7pPr>
            <a:lvl8pPr indent="-228600" lvl="7" marL="3657600" marR="0" rtl="0" algn="l">
              <a:spcBef>
                <a:spcPts val="0"/>
              </a:spcBef>
              <a:spcAft>
                <a:spcPts val="0"/>
              </a:spcAft>
              <a:buSzPts val="1400"/>
              <a:buFont typeface="Arial"/>
              <a:buNone/>
              <a:defRPr b="0" i="0" sz="1800" u="none" cap="none" strike="noStrike"/>
            </a:lvl8pPr>
            <a:lvl9pPr indent="-228600" lvl="8" marL="4114800" marR="0" rtl="0" algn="l">
              <a:spcBef>
                <a:spcPts val="0"/>
              </a:spcBef>
              <a:spcAft>
                <a:spcPts val="0"/>
              </a:spcAft>
              <a:buSzPts val="1400"/>
              <a:buFont typeface="Arial"/>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2" cy="28963938"/>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6" cy="9408458"/>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80"/>
            <a:ext cx="23043355" cy="11214847"/>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3000"/>
              </a:spcBef>
              <a:spcAft>
                <a:spcPts val="0"/>
              </a:spcAft>
              <a:buClr>
                <a:schemeClr val="dk1"/>
              </a:buClr>
              <a:buSzPts val="15000"/>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SzPts val="13100"/>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9" y="16778673"/>
            <a:ext cx="37450058" cy="740687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8" cy="22106335"/>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8" cy="29627512"/>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 name="Shape 31"/>
        <p:cNvGrpSpPr/>
        <p:nvPr/>
      </p:nvGrpSpPr>
      <p:grpSpPr>
        <a:xfrm>
          <a:off x="0" y="0"/>
          <a:ext cx="0" cy="0"/>
          <a:chOff x="0" y="0"/>
          <a:chExt cx="0" cy="0"/>
        </a:xfrm>
      </p:grpSpPr>
      <p:sp>
        <p:nvSpPr>
          <p:cNvPr id="32" name="Shape 32"/>
          <p:cNvSpPr txBox="1"/>
          <p:nvPr>
            <p:ph type="title"/>
          </p:nvPr>
        </p:nvSpPr>
        <p:spPr>
          <a:xfrm>
            <a:off x="6451998" y="30724288"/>
            <a:ext cx="19751276" cy="3626223"/>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6" cy="263338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3"/>
            <a:ext cx="19751276" cy="515246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8" cy="37459024"/>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8" cy="409462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8" cy="25287194"/>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6" cy="28964965"/>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2" y="10242177"/>
            <a:ext cx="14756606" cy="28964965"/>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9" cy="8715934"/>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9" cy="96012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15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31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12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2" cy="28963938"/>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9401325" y="1516950"/>
            <a:ext cx="15357300" cy="1077900"/>
          </a:xfrm>
          <a:prstGeom prst="rect">
            <a:avLst/>
          </a:prstGeom>
          <a:noFill/>
          <a:ln>
            <a:noFill/>
          </a:ln>
        </p:spPr>
        <p:txBody>
          <a:bodyPr anchorCtr="0" anchor="t" bIns="49325" lIns="98650" spcFirstLastPara="1" rIns="98650" wrap="square" tIns="49325">
            <a:noAutofit/>
          </a:bodyPr>
          <a:lstStyle/>
          <a:p>
            <a:pPr indent="0" lvl="0" marL="0" marR="0" rtl="0" algn="ctr">
              <a:lnSpc>
                <a:spcPct val="30000"/>
              </a:lnSpc>
              <a:spcBef>
                <a:spcPts val="0"/>
              </a:spcBef>
              <a:spcAft>
                <a:spcPts val="0"/>
              </a:spcAft>
              <a:buClr>
                <a:schemeClr val="dk1"/>
              </a:buClr>
              <a:buFont typeface="Times New Roman"/>
              <a:buNone/>
            </a:pPr>
            <a:r>
              <a:rPr b="1" lang="en-US" sz="7200">
                <a:solidFill>
                  <a:schemeClr val="dk1"/>
                </a:solidFill>
                <a:latin typeface="Times New Roman"/>
                <a:ea typeface="Times New Roman"/>
                <a:cs typeface="Times New Roman"/>
                <a:sym typeface="Times New Roman"/>
              </a:rPr>
              <a:t>Senior Project, 2018</a:t>
            </a:r>
            <a:r>
              <a:rPr b="1" i="0" lang="en-US" sz="7200" u="none" cap="none" strike="noStrike">
                <a:solidFill>
                  <a:schemeClr val="dk1"/>
                </a:solidFill>
                <a:latin typeface="Times New Roman"/>
                <a:ea typeface="Times New Roman"/>
                <a:cs typeface="Times New Roman"/>
                <a:sym typeface="Times New Roman"/>
              </a:rPr>
              <a:t>, </a:t>
            </a:r>
            <a:r>
              <a:rPr b="1" lang="en-US" sz="7200">
                <a:solidFill>
                  <a:schemeClr val="dk1"/>
                </a:solidFill>
                <a:latin typeface="Times New Roman"/>
                <a:ea typeface="Times New Roman"/>
                <a:cs typeface="Times New Roman"/>
                <a:sym typeface="Times New Roman"/>
              </a:rPr>
              <a:t>Spring</a:t>
            </a:r>
            <a:endParaRPr/>
          </a:p>
        </p:txBody>
      </p:sp>
      <p:sp>
        <p:nvSpPr>
          <p:cNvPr id="90" name="Shape 90"/>
          <p:cNvSpPr txBox="1"/>
          <p:nvPr/>
        </p:nvSpPr>
        <p:spPr>
          <a:xfrm>
            <a:off x="6567486" y="2590800"/>
            <a:ext cx="19797600" cy="2452800"/>
          </a:xfrm>
          <a:prstGeom prst="rect">
            <a:avLst/>
          </a:prstGeom>
          <a:noFill/>
          <a:ln>
            <a:noFill/>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33CC"/>
              </a:buClr>
              <a:buFont typeface="Arial"/>
              <a:buNone/>
            </a:pPr>
            <a:r>
              <a:rPr b="1" lang="en-US" sz="6000">
                <a:solidFill>
                  <a:srgbClr val="3333CC"/>
                </a:solidFill>
              </a:rPr>
              <a:t>Security Evaluation of Encrypted Databases 1.0</a:t>
            </a:r>
            <a:endParaRPr sz="6000"/>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Joannier Pinales</a:t>
            </a:r>
            <a:r>
              <a:rPr b="0" i="0" lang="en-US" sz="3500" u="none" cap="none" strike="noStrike">
                <a:solidFill>
                  <a:srgbClr val="3333CC"/>
                </a:solidFill>
                <a:latin typeface="Arial"/>
                <a:ea typeface="Arial"/>
                <a:cs typeface="Arial"/>
                <a:sym typeface="Arial"/>
              </a:rPr>
              <a:t>, Florida International University</a:t>
            </a:r>
            <a:endParaRPr/>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i="1" lang="en-US" sz="3500">
                <a:solidFill>
                  <a:srgbClr val="3333CC"/>
                </a:solidFill>
              </a:rPr>
              <a:t>Mark </a:t>
            </a:r>
            <a:r>
              <a:rPr i="1" lang="en-US" sz="3500">
                <a:solidFill>
                  <a:srgbClr val="3333CC"/>
                </a:solidFill>
              </a:rPr>
              <a:t>Finlayson</a:t>
            </a:r>
            <a:r>
              <a:rPr b="0" i="0" lang="en-US" sz="3500" u="none" cap="none" strike="noStrike">
                <a:solidFill>
                  <a:srgbClr val="3333CC"/>
                </a:solidFill>
                <a:latin typeface="Arial"/>
                <a:ea typeface="Arial"/>
                <a:cs typeface="Arial"/>
                <a:sym typeface="Arial"/>
              </a:rPr>
              <a:t>, </a:t>
            </a:r>
            <a:r>
              <a:rPr b="0" i="1" lang="en-US" sz="3500" u="none" cap="none" strike="noStrike">
                <a:solidFill>
                  <a:srgbClr val="3333CC"/>
                </a:solidFill>
                <a:latin typeface="Arial"/>
                <a:ea typeface="Arial"/>
                <a:cs typeface="Arial"/>
                <a:sym typeface="Arial"/>
              </a:rPr>
              <a:t> </a:t>
            </a:r>
            <a:r>
              <a:rPr i="1" lang="en-US" sz="3500">
                <a:solidFill>
                  <a:srgbClr val="3333CC"/>
                </a:solidFill>
              </a:rPr>
              <a:t>Florida International University</a:t>
            </a:r>
            <a:r>
              <a:rPr b="0" i="0" lang="en-US" sz="3500" u="none" cap="none" strike="noStrike">
                <a:solidFill>
                  <a:srgbClr val="3333CC"/>
                </a:solidFill>
                <a:latin typeface="Arial"/>
                <a:ea typeface="Arial"/>
                <a:cs typeface="Arial"/>
                <a:sym typeface="Arial"/>
              </a:rPr>
              <a:t> </a:t>
            </a:r>
            <a:endParaRPr/>
          </a:p>
          <a:p>
            <a:pPr indent="0" lvl="0" marL="0" marR="0" rtl="0" algn="ctr">
              <a:lnSpc>
                <a:spcPct val="100000"/>
              </a:lnSpc>
              <a:spcBef>
                <a:spcPts val="0"/>
              </a:spcBef>
              <a:spcAft>
                <a:spcPts val="0"/>
              </a:spcAft>
              <a:buClr>
                <a:srgbClr val="3333CC"/>
              </a:buClr>
              <a:buFont typeface="Arial"/>
              <a:buNone/>
            </a:pPr>
            <a:r>
              <a:rPr b="1" lang="en-US" sz="3500">
                <a:solidFill>
                  <a:srgbClr val="3333CC"/>
                </a:solidFill>
              </a:rPr>
              <a:t>Professor</a:t>
            </a:r>
            <a:r>
              <a:rPr b="1" i="0" lang="en-US" sz="3500" u="none" cap="none" strike="noStrike">
                <a:solidFill>
                  <a:srgbClr val="3333CC"/>
                </a:solidFill>
                <a:latin typeface="Arial"/>
                <a:ea typeface="Arial"/>
                <a:cs typeface="Arial"/>
                <a:sym typeface="Arial"/>
              </a:rPr>
              <a:t>:</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endParaRPr/>
          </a:p>
        </p:txBody>
      </p:sp>
      <p:sp>
        <p:nvSpPr>
          <p:cNvPr id="91" name="Shape 91"/>
          <p:cNvSpPr txBox="1"/>
          <p:nvPr/>
        </p:nvSpPr>
        <p:spPr>
          <a:xfrm>
            <a:off x="990600" y="5498738"/>
            <a:ext cx="31089600" cy="35661600"/>
          </a:xfrm>
          <a:prstGeom prst="rect">
            <a:avLst/>
          </a:prstGeom>
          <a:noFill/>
          <a:ln cap="flat" cmpd="sng" w="63500">
            <a:solidFill>
              <a:srgbClr val="0033C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8400" u="none" cap="none" strike="noStrike">
              <a:solidFill>
                <a:schemeClr val="dk1"/>
              </a:solidFill>
              <a:latin typeface="Arial"/>
              <a:ea typeface="Arial"/>
              <a:cs typeface="Arial"/>
              <a:sym typeface="Arial"/>
            </a:endParaRPr>
          </a:p>
        </p:txBody>
      </p:sp>
      <p:sp>
        <p:nvSpPr>
          <p:cNvPr id="92" name="Shape 92"/>
          <p:cNvSpPr txBox="1"/>
          <p:nvPr/>
        </p:nvSpPr>
        <p:spPr>
          <a:xfrm>
            <a:off x="1636400" y="6095925"/>
            <a:ext cx="9424500" cy="6330000"/>
          </a:xfrm>
          <a:prstGeom prst="rect">
            <a:avLst/>
          </a:prstGeom>
          <a:solidFill>
            <a:schemeClr val="lt1"/>
          </a:solidFill>
          <a:ln cap="flat" cmpd="sng" w="12700">
            <a:solidFill>
              <a:srgbClr val="0000FF"/>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Times New Roman"/>
                <a:ea typeface="Times New Roman"/>
                <a:cs typeface="Times New Roman"/>
                <a:sym typeface="Times New Roman"/>
              </a:rPr>
              <a:t>Problem</a:t>
            </a:r>
            <a:endParaRPr sz="4100">
              <a:latin typeface="Times New Roman"/>
              <a:ea typeface="Times New Roman"/>
              <a:cs typeface="Times New Roman"/>
              <a:sym typeface="Times New Roman"/>
            </a:endParaRPr>
          </a:p>
          <a:p>
            <a:pPr indent="0" lvl="0" marL="0" rtl="0">
              <a:spcBef>
                <a:spcPts val="0"/>
              </a:spcBef>
              <a:spcAft>
                <a:spcPts val="0"/>
              </a:spcAft>
              <a:buNone/>
            </a:pPr>
            <a:r>
              <a:rPr lang="en-US" sz="3600">
                <a:solidFill>
                  <a:srgbClr val="336699"/>
                </a:solidFill>
                <a:latin typeface="Times New Roman"/>
                <a:ea typeface="Times New Roman"/>
                <a:cs typeface="Times New Roman"/>
                <a:sym typeface="Times New Roman"/>
              </a:rPr>
              <a:t>It is becoming increasingly useful to store sensitive information on the cloud. However as many recent hacking attacks have shown, </a:t>
            </a:r>
            <a:r>
              <a:rPr lang="en-US" sz="3600">
                <a:solidFill>
                  <a:srgbClr val="336699"/>
                </a:solidFill>
                <a:latin typeface="Times New Roman"/>
                <a:ea typeface="Times New Roman"/>
                <a:cs typeface="Times New Roman"/>
                <a:sym typeface="Times New Roman"/>
              </a:rPr>
              <a:t>this </a:t>
            </a:r>
            <a:r>
              <a:rPr lang="en-US" sz="3600">
                <a:solidFill>
                  <a:srgbClr val="336699"/>
                </a:solidFill>
                <a:latin typeface="Times New Roman"/>
                <a:ea typeface="Times New Roman"/>
                <a:cs typeface="Times New Roman"/>
                <a:sym typeface="Times New Roman"/>
              </a:rPr>
              <a:t>information is not safe. When institutions that store sensitive information at a large scale are compromised—such as hospitals, financial institutions, or the government—information such as credit card numbers, SSN numbers and medical records of millions of people gets stolen and used for profit. </a:t>
            </a:r>
            <a:endParaRPr sz="3600">
              <a:solidFill>
                <a:srgbClr val="336699"/>
              </a:solidFill>
              <a:latin typeface="Times New Roman"/>
              <a:ea typeface="Times New Roman"/>
              <a:cs typeface="Times New Roman"/>
              <a:sym typeface="Times New Roman"/>
            </a:endParaRPr>
          </a:p>
        </p:txBody>
      </p:sp>
      <p:sp>
        <p:nvSpPr>
          <p:cNvPr id="93" name="Shape 93"/>
          <p:cNvSpPr txBox="1"/>
          <p:nvPr/>
        </p:nvSpPr>
        <p:spPr>
          <a:xfrm>
            <a:off x="990612" y="41924400"/>
            <a:ext cx="4980000" cy="7302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Acknowledgement</a:t>
            </a:r>
            <a:endParaRPr/>
          </a:p>
        </p:txBody>
      </p:sp>
      <p:sp>
        <p:nvSpPr>
          <p:cNvPr id="94" name="Shape 94"/>
          <p:cNvSpPr txBox="1"/>
          <p:nvPr/>
        </p:nvSpPr>
        <p:spPr>
          <a:xfrm>
            <a:off x="15925800" y="446087"/>
            <a:ext cx="4724400" cy="107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1" i="0" lang="en-US" sz="3200" u="none" cap="none" strike="noStrike">
                <a:solidFill>
                  <a:schemeClr val="accent2"/>
                </a:solidFill>
                <a:latin typeface="Arial"/>
                <a:ea typeface="Arial"/>
                <a:cs typeface="Arial"/>
                <a:sym typeface="Arial"/>
              </a:rPr>
              <a:t>School of Computing &amp; Information Sciences</a:t>
            </a:r>
            <a:endParaRPr/>
          </a:p>
        </p:txBody>
      </p:sp>
      <p:pic>
        <p:nvPicPr>
          <p:cNvPr id="95" name="Shape 95"/>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3400" u="none" cap="none" strike="noStrike">
                <a:solidFill>
                  <a:srgbClr val="336699"/>
                </a:solidFill>
                <a:latin typeface="Times New Roman"/>
                <a:ea typeface="Times New Roman"/>
                <a:cs typeface="Times New Roman"/>
                <a:sym typeface="Times New Roman"/>
              </a:rPr>
              <a:t>Current System</a:t>
            </a:r>
            <a:endParaRPr sz="34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6699"/>
              </a:buClr>
              <a:buFont typeface="Arial"/>
              <a:buNone/>
            </a:pPr>
            <a:r>
              <a:rPr lang="en-US" sz="3400">
                <a:solidFill>
                  <a:srgbClr val="336699"/>
                </a:solidFill>
                <a:highlight>
                  <a:srgbClr val="FFFFFF"/>
                </a:highlight>
                <a:latin typeface="Times New Roman"/>
                <a:ea typeface="Times New Roman"/>
                <a:cs typeface="Times New Roman"/>
                <a:sym typeface="Times New Roman"/>
              </a:rPr>
              <a:t>The current system is a database proxy system </a:t>
            </a:r>
            <a:r>
              <a:rPr lang="en-US" sz="3400">
                <a:solidFill>
                  <a:srgbClr val="336699"/>
                </a:solidFill>
                <a:highlight>
                  <a:srgbClr val="FFFFFF"/>
                </a:highlight>
                <a:latin typeface="Times New Roman"/>
                <a:ea typeface="Times New Roman"/>
                <a:cs typeface="Times New Roman"/>
                <a:sym typeface="Times New Roman"/>
              </a:rPr>
              <a:t>developed</a:t>
            </a:r>
            <a:r>
              <a:rPr lang="en-US" sz="3400">
                <a:solidFill>
                  <a:srgbClr val="336699"/>
                </a:solidFill>
                <a:highlight>
                  <a:srgbClr val="FFFFFF"/>
                </a:highlight>
                <a:latin typeface="Times New Roman"/>
                <a:ea typeface="Times New Roman"/>
                <a:cs typeface="Times New Roman"/>
                <a:sym typeface="Times New Roman"/>
              </a:rPr>
              <a:t> by MIT from 2008 to 2013 named CryptDB.  The proxy system encrypts uses different type of encryption schemes and layers in way that it allow queries to be </a:t>
            </a:r>
            <a:r>
              <a:rPr lang="en-US" sz="3400">
                <a:solidFill>
                  <a:srgbClr val="336699"/>
                </a:solidFill>
                <a:highlight>
                  <a:srgbClr val="FFFFFF"/>
                </a:highlight>
                <a:latin typeface="Times New Roman"/>
                <a:ea typeface="Times New Roman"/>
                <a:cs typeface="Times New Roman"/>
                <a:sym typeface="Times New Roman"/>
              </a:rPr>
              <a:t>performed against the information while still encrypted. Some of these encryptions include homomorphic, deterministic, randomized, tokenized text based search and others.  </a:t>
            </a:r>
            <a:endParaRPr b="1" i="0" sz="3400" u="none" cap="none" strike="noStrike">
              <a:solidFill>
                <a:srgbClr val="336699"/>
              </a:solidFill>
              <a:latin typeface="Times New Roman"/>
              <a:ea typeface="Times New Roman"/>
              <a:cs typeface="Times New Roman"/>
              <a:sym typeface="Times New Roman"/>
            </a:endParaRPr>
          </a:p>
        </p:txBody>
      </p:sp>
      <p:sp>
        <p:nvSpPr>
          <p:cNvPr id="97" name="Shape 97"/>
          <p:cNvSpPr txBox="1"/>
          <p:nvPr/>
        </p:nvSpPr>
        <p:spPr>
          <a:xfrm>
            <a:off x="1811950" y="23063150"/>
            <a:ext cx="9249000" cy="9049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800" u="none" cap="none" strike="noStrike">
                <a:solidFill>
                  <a:srgbClr val="336699"/>
                </a:solidFill>
                <a:latin typeface="Times New Roman"/>
                <a:ea typeface="Times New Roman"/>
                <a:cs typeface="Times New Roman"/>
                <a:sym typeface="Times New Roman"/>
              </a:rPr>
              <a:t>Requirements</a:t>
            </a:r>
            <a:endParaRPr b="1" i="0" sz="4800" u="none" cap="none" strike="noStrike">
              <a:solidFill>
                <a:srgbClr val="3366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latin typeface="Times New Roman"/>
              <a:ea typeface="Times New Roman"/>
              <a:cs typeface="Times New Roman"/>
              <a:sym typeface="Times New Roman"/>
            </a:endParaRPr>
          </a:p>
          <a:p>
            <a:pPr indent="-533400" lvl="0" marL="457200" marR="0" rtl="0" algn="l">
              <a:lnSpc>
                <a:spcPct val="100000"/>
              </a:lnSpc>
              <a:spcBef>
                <a:spcPts val="0"/>
              </a:spcBef>
              <a:spcAft>
                <a:spcPts val="0"/>
              </a:spcAft>
              <a:buClr>
                <a:srgbClr val="336699"/>
              </a:buClr>
              <a:buSzPts val="4800"/>
              <a:buFont typeface="Times New Roman"/>
              <a:buChar char="●"/>
            </a:pPr>
            <a:r>
              <a:rPr lang="en-US" sz="4800">
                <a:solidFill>
                  <a:srgbClr val="336699"/>
                </a:solidFill>
                <a:latin typeface="Times New Roman"/>
                <a:ea typeface="Times New Roman"/>
                <a:cs typeface="Times New Roman"/>
                <a:sym typeface="Times New Roman"/>
              </a:rPr>
              <a:t>Set up the encrypted database system (Cryptdb) according to security guidelines </a:t>
            </a:r>
            <a:endParaRPr sz="4800">
              <a:solidFill>
                <a:srgbClr val="336699"/>
              </a:solidFill>
              <a:latin typeface="Times New Roman"/>
              <a:ea typeface="Times New Roman"/>
              <a:cs typeface="Times New Roman"/>
              <a:sym typeface="Times New Roman"/>
            </a:endParaRPr>
          </a:p>
          <a:p>
            <a:pPr indent="-533400" lvl="0" marL="457200" marR="0" rtl="0" algn="l">
              <a:lnSpc>
                <a:spcPct val="100000"/>
              </a:lnSpc>
              <a:spcBef>
                <a:spcPts val="0"/>
              </a:spcBef>
              <a:spcAft>
                <a:spcPts val="0"/>
              </a:spcAft>
              <a:buClr>
                <a:srgbClr val="336699"/>
              </a:buClr>
              <a:buSzPts val="4800"/>
              <a:buFont typeface="Times New Roman"/>
              <a:buChar char="●"/>
            </a:pPr>
            <a:r>
              <a:rPr lang="en-US" sz="4800">
                <a:solidFill>
                  <a:srgbClr val="336699"/>
                </a:solidFill>
                <a:latin typeface="Times New Roman"/>
                <a:ea typeface="Times New Roman"/>
                <a:cs typeface="Times New Roman"/>
                <a:sym typeface="Times New Roman"/>
              </a:rPr>
              <a:t>Tests different attacks against the system. Specifically frequency analysis attacks against some columns</a:t>
            </a:r>
            <a:endParaRPr sz="4800">
              <a:solidFill>
                <a:srgbClr val="336699"/>
              </a:solidFill>
              <a:latin typeface="Times New Roman"/>
              <a:ea typeface="Times New Roman"/>
              <a:cs typeface="Times New Roman"/>
              <a:sym typeface="Times New Roman"/>
            </a:endParaRPr>
          </a:p>
          <a:p>
            <a:pPr indent="-533400" lvl="0" marL="457200" marR="0" rtl="0" algn="l">
              <a:lnSpc>
                <a:spcPct val="100000"/>
              </a:lnSpc>
              <a:spcBef>
                <a:spcPts val="0"/>
              </a:spcBef>
              <a:spcAft>
                <a:spcPts val="0"/>
              </a:spcAft>
              <a:buClr>
                <a:srgbClr val="336699"/>
              </a:buClr>
              <a:buSzPts val="4800"/>
              <a:buFont typeface="Times New Roman"/>
              <a:buChar char="●"/>
            </a:pPr>
            <a:r>
              <a:rPr lang="en-US" sz="4800">
                <a:solidFill>
                  <a:srgbClr val="336699"/>
                </a:solidFill>
                <a:latin typeface="Times New Roman"/>
                <a:ea typeface="Times New Roman"/>
                <a:cs typeface="Times New Roman"/>
                <a:sym typeface="Times New Roman"/>
              </a:rPr>
              <a:t>Implement </a:t>
            </a:r>
            <a:r>
              <a:rPr lang="en-US" sz="4800">
                <a:solidFill>
                  <a:srgbClr val="336699"/>
                </a:solidFill>
                <a:latin typeface="Times New Roman"/>
                <a:ea typeface="Times New Roman"/>
                <a:cs typeface="Times New Roman"/>
                <a:sym typeface="Times New Roman"/>
              </a:rPr>
              <a:t>countermeasure tools </a:t>
            </a:r>
            <a:r>
              <a:rPr lang="en-US" sz="4800">
                <a:solidFill>
                  <a:srgbClr val="336699"/>
                </a:solidFill>
                <a:latin typeface="Times New Roman"/>
                <a:ea typeface="Times New Roman"/>
                <a:cs typeface="Times New Roman"/>
                <a:sym typeface="Times New Roman"/>
              </a:rPr>
              <a:t>against successful attacks. Specifically fake data insertion  </a:t>
            </a:r>
            <a:endParaRPr sz="4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8" name="Shape 98"/>
          <p:cNvSpPr txBox="1"/>
          <p:nvPr/>
        </p:nvSpPr>
        <p:spPr>
          <a:xfrm>
            <a:off x="12183375" y="23063150"/>
            <a:ext cx="19133700" cy="8924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800" u="none" cap="none" strike="noStrike">
                <a:solidFill>
                  <a:srgbClr val="336699"/>
                </a:solidFill>
                <a:latin typeface="Times New Roman"/>
                <a:ea typeface="Times New Roman"/>
                <a:cs typeface="Times New Roman"/>
                <a:sym typeface="Times New Roman"/>
              </a:rPr>
              <a:t>System Design</a:t>
            </a:r>
            <a:endParaRPr b="1" i="0" sz="4800" u="none" cap="none" strike="noStrike">
              <a:solidFill>
                <a:srgbClr val="3366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asdasdasd</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l">
              <a:lnSpc>
                <a:spcPct val="100000"/>
              </a:lnSpc>
              <a:spcBef>
                <a:spcPts val="0"/>
              </a:spcBef>
              <a:spcAft>
                <a:spcPts val="0"/>
              </a:spcAft>
              <a:buClr>
                <a:srgbClr val="336699"/>
              </a:buClr>
              <a:buFont typeface="Arial"/>
              <a:buNone/>
            </a:pPr>
            <a:r>
              <a:rPr lang="en-US" sz="4100">
                <a:solidFill>
                  <a:srgbClr val="336699"/>
                </a:solidFill>
                <a:latin typeface="Times New Roman"/>
                <a:ea typeface="Times New Roman"/>
                <a:cs typeface="Times New Roman"/>
                <a:sym typeface="Times New Roman"/>
              </a:rPr>
              <a:t>The system architecture consists of two main parts, the cryptdb proxy server and the DBS (MYSQL). The proxy intercepts all queries and encrypts/adjust queries and data accordingly. The DBS stores the encrypted data. In the case of a data breach into the server, the data is encrypted at the </a:t>
            </a:r>
            <a:r>
              <a:rPr lang="en-US" sz="4100">
                <a:solidFill>
                  <a:srgbClr val="336699"/>
                </a:solidFill>
                <a:latin typeface="Times New Roman"/>
                <a:ea typeface="Times New Roman"/>
                <a:cs typeface="Times New Roman"/>
                <a:sym typeface="Times New Roman"/>
              </a:rPr>
              <a:t>DBS</a:t>
            </a:r>
            <a:r>
              <a:rPr lang="en-US" sz="4100">
                <a:solidFill>
                  <a:srgbClr val="336699"/>
                </a:solidFill>
                <a:latin typeface="Times New Roman"/>
                <a:ea typeface="Times New Roman"/>
                <a:cs typeface="Times New Roman"/>
                <a:sym typeface="Times New Roman"/>
              </a:rPr>
              <a:t> level. Our query/result processing happens at the proxy level before data gets encrypted/decrypted to and from the DBS.</a:t>
            </a:r>
            <a:endParaRPr sz="4100">
              <a:solidFill>
                <a:srgbClr val="336699"/>
              </a:solidFill>
              <a:latin typeface="Times New Roman"/>
              <a:ea typeface="Times New Roman"/>
              <a:cs typeface="Times New Roman"/>
              <a:sym typeface="Times New Roman"/>
            </a:endParaRPr>
          </a:p>
        </p:txBody>
      </p:sp>
      <p:sp>
        <p:nvSpPr>
          <p:cNvPr id="99" name="Shape 99"/>
          <p:cNvSpPr txBox="1"/>
          <p:nvPr/>
        </p:nvSpPr>
        <p:spPr>
          <a:xfrm>
            <a:off x="1967875" y="33212313"/>
            <a:ext cx="9975600" cy="7303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Case Diagram</a:t>
            </a:r>
            <a:endParaRPr/>
          </a:p>
        </p:txBody>
      </p:sp>
      <p:sp>
        <p:nvSpPr>
          <p:cNvPr id="100" name="Shape 100"/>
          <p:cNvSpPr txBox="1"/>
          <p:nvPr/>
        </p:nvSpPr>
        <p:spPr>
          <a:xfrm>
            <a:off x="13047525" y="33212325"/>
            <a:ext cx="8798100" cy="73038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Implementation</a:t>
            </a:r>
            <a:endParaRPr/>
          </a:p>
          <a:p>
            <a:pPr indent="-457200" lvl="0" marL="457200" marR="0" rtl="0" algn="l">
              <a:lnSpc>
                <a:spcPct val="100000"/>
              </a:lnSpc>
              <a:spcBef>
                <a:spcPts val="0"/>
              </a:spcBef>
              <a:spcAft>
                <a:spcPts val="0"/>
              </a:spcAft>
              <a:buClr>
                <a:srgbClr val="336699"/>
              </a:buClr>
              <a:buSzPts val="3600"/>
              <a:buChar char="●"/>
            </a:pPr>
            <a:r>
              <a:rPr lang="en-US" sz="3600">
                <a:solidFill>
                  <a:srgbClr val="336699"/>
                </a:solidFill>
              </a:rPr>
              <a:t>C++ library that consists of a query parser, a query encryptor and rewriter, which encrypts fields or includes UDFs in the query</a:t>
            </a:r>
            <a:r>
              <a:rPr lang="en-US" sz="3600">
                <a:solidFill>
                  <a:srgbClr val="336699"/>
                </a:solidFill>
              </a:rPr>
              <a:t>;</a:t>
            </a:r>
            <a:r>
              <a:rPr lang="en-US" sz="3600">
                <a:solidFill>
                  <a:srgbClr val="336699"/>
                </a:solidFill>
              </a:rPr>
              <a:t> and a result decryption module. </a:t>
            </a:r>
            <a:endParaRPr sz="3600">
              <a:solidFill>
                <a:srgbClr val="336699"/>
              </a:solidFill>
            </a:endParaRPr>
          </a:p>
          <a:p>
            <a:pPr indent="0" lvl="0" marL="0" marR="0" rtl="0" algn="l">
              <a:lnSpc>
                <a:spcPct val="100000"/>
              </a:lnSpc>
              <a:spcBef>
                <a:spcPts val="0"/>
              </a:spcBef>
              <a:spcAft>
                <a:spcPts val="0"/>
              </a:spcAft>
              <a:buNone/>
            </a:pPr>
            <a:r>
              <a:t/>
            </a:r>
            <a:endParaRPr sz="3600">
              <a:solidFill>
                <a:srgbClr val="336699"/>
              </a:solidFill>
            </a:endParaRPr>
          </a:p>
          <a:p>
            <a:pPr indent="-457200" lvl="0" marL="457200" marR="0" rtl="0" algn="l">
              <a:lnSpc>
                <a:spcPct val="100000"/>
              </a:lnSpc>
              <a:spcBef>
                <a:spcPts val="0"/>
              </a:spcBef>
              <a:spcAft>
                <a:spcPts val="0"/>
              </a:spcAft>
              <a:buClr>
                <a:srgbClr val="336699"/>
              </a:buClr>
              <a:buSzPts val="3600"/>
              <a:buChar char="●"/>
            </a:pPr>
            <a:r>
              <a:rPr lang="en-US" sz="3600">
                <a:solidFill>
                  <a:srgbClr val="336699"/>
                </a:solidFill>
              </a:rPr>
              <a:t>MySQL proxy with a Lua module that passes queries and results to and the C++ module. Here, insertion queries get intercepted and modified to adjust the frequency of a certain column. </a:t>
            </a:r>
            <a:endParaRPr sz="36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101" name="Shape 101"/>
          <p:cNvSpPr txBox="1"/>
          <p:nvPr/>
        </p:nvSpPr>
        <p:spPr>
          <a:xfrm>
            <a:off x="1636400" y="12853375"/>
            <a:ext cx="29680800" cy="9213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Screenshots</a:t>
            </a:r>
            <a:endParaRPr/>
          </a:p>
          <a:p>
            <a:pPr indent="0" lvl="0" marL="0" marR="0" rtl="0" algn="ctr">
              <a:lnSpc>
                <a:spcPct val="100000"/>
              </a:lnSpc>
              <a:spcBef>
                <a:spcPts val="0"/>
              </a:spcBef>
              <a:spcAft>
                <a:spcPts val="0"/>
              </a:spcAft>
              <a:buClr>
                <a:srgbClr val="336699"/>
              </a:buClr>
              <a:buFont typeface="Arial"/>
              <a:buNone/>
            </a:pPr>
            <a:r>
              <a:rPr b="0" i="0" lang="en-US" sz="4100" u="none" cap="none" strike="noStrike">
                <a:solidFill>
                  <a:srgbClr val="336699"/>
                </a:solidFill>
                <a:latin typeface="Arial"/>
                <a:ea typeface="Arial"/>
                <a:cs typeface="Arial"/>
                <a:sym typeface="Arial"/>
              </a:rPr>
              <a:t>Screenshots are to be relevant to the problem and solution statement.</a:t>
            </a:r>
            <a:endParaRPr/>
          </a:p>
        </p:txBody>
      </p:sp>
      <p:sp>
        <p:nvSpPr>
          <p:cNvPr id="102" name="Shape 102"/>
          <p:cNvSpPr txBox="1"/>
          <p:nvPr/>
        </p:nvSpPr>
        <p:spPr>
          <a:xfrm>
            <a:off x="23383500" y="33020500"/>
            <a:ext cx="7933800" cy="73686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Summary</a:t>
            </a:r>
            <a:endParaRPr/>
          </a:p>
          <a:p>
            <a:pPr indent="0" lvl="0" marL="0" marR="0" rtl="0" algn="l">
              <a:lnSpc>
                <a:spcPct val="100000"/>
              </a:lnSpc>
              <a:spcBef>
                <a:spcPts val="0"/>
              </a:spcBef>
              <a:spcAft>
                <a:spcPts val="0"/>
              </a:spcAft>
              <a:buClr>
                <a:srgbClr val="336699"/>
              </a:buClr>
              <a:buFont typeface="Arial"/>
              <a:buNone/>
            </a:pPr>
            <a:r>
              <a:rPr lang="en-US" sz="3600">
                <a:solidFill>
                  <a:srgbClr val="336699"/>
                </a:solidFill>
              </a:rPr>
              <a:t>Cryptdb proxy system protects data to some extent. The use of the system can </a:t>
            </a:r>
            <a:r>
              <a:rPr lang="en-US" sz="3600">
                <a:solidFill>
                  <a:srgbClr val="336699"/>
                </a:solidFill>
              </a:rPr>
              <a:t>potentially guard information against a number of threads at the tradeoff of performance overhead. In the specific case of fake data insertion there is an overhead of extra memory and extra processing results at the proxy level. However, our focus was not performance but security and we accomplished the former by preventing frequencies attacks.</a:t>
            </a:r>
            <a:endParaRPr b="1" i="0" sz="3600" u="none" cap="none" strike="noStrike">
              <a:solidFill>
                <a:srgbClr val="336699"/>
              </a:solidFill>
              <a:latin typeface="Arial"/>
              <a:ea typeface="Arial"/>
              <a:cs typeface="Arial"/>
              <a:sym typeface="Arial"/>
            </a:endParaRPr>
          </a:p>
        </p:txBody>
      </p:sp>
      <p:sp>
        <p:nvSpPr>
          <p:cNvPr id="103" name="Shape 103"/>
          <p:cNvSpPr txBox="1"/>
          <p:nvPr/>
        </p:nvSpPr>
        <p:spPr>
          <a:xfrm>
            <a:off x="990600" y="609600"/>
            <a:ext cx="4724400"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4" name="Shape 104"/>
          <p:cNvSpPr txBox="1"/>
          <p:nvPr/>
        </p:nvSpPr>
        <p:spPr>
          <a:xfrm>
            <a:off x="27203400" y="609600"/>
            <a:ext cx="4724400"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5" name="Shape 105"/>
          <p:cNvSpPr txBox="1"/>
          <p:nvPr/>
        </p:nvSpPr>
        <p:spPr>
          <a:xfrm>
            <a:off x="12183375" y="6095925"/>
            <a:ext cx="9662100" cy="585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3600" u="none" cap="none" strike="noStrike">
                <a:solidFill>
                  <a:srgbClr val="336699"/>
                </a:solidFill>
                <a:latin typeface="Times New Roman"/>
                <a:ea typeface="Times New Roman"/>
                <a:cs typeface="Times New Roman"/>
                <a:sym typeface="Times New Roman"/>
              </a:rPr>
              <a:t>Solution</a:t>
            </a:r>
            <a:endParaRPr sz="3600">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rPr lang="en-US" sz="3600">
                <a:solidFill>
                  <a:srgbClr val="336699"/>
                </a:solidFill>
                <a:latin typeface="Times New Roman"/>
                <a:ea typeface="Times New Roman"/>
                <a:cs typeface="Times New Roman"/>
                <a:sym typeface="Times New Roman"/>
              </a:rPr>
              <a:t>A</a:t>
            </a:r>
            <a:r>
              <a:rPr lang="en-US" sz="3600">
                <a:solidFill>
                  <a:srgbClr val="336699"/>
                </a:solidFill>
                <a:latin typeface="Times New Roman"/>
                <a:ea typeface="Times New Roman"/>
                <a:cs typeface="Times New Roman"/>
                <a:sym typeface="Times New Roman"/>
              </a:rPr>
              <a:t> solution to the problem of database breach is to encrypt information before it gets stored. However, any  application of purely random encryption completely handicaps functionalities at the DBMS level. Therefore new encryption systems have been developed that still allows query functionality at the DBMS level by taking advantage of different types of encryption and using a proxy to then store the data in encrypted form.</a:t>
            </a:r>
            <a:endParaRPr sz="3600">
              <a:solidFill>
                <a:srgbClr val="3366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6699"/>
              </a:buClr>
              <a:buFont typeface="Arial"/>
              <a:buNone/>
            </a:pPr>
            <a:r>
              <a:t/>
            </a:r>
            <a:endParaRPr i="0" sz="3400" u="none" cap="none" strike="noStrike">
              <a:solidFill>
                <a:srgbClr val="3366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6699"/>
              </a:buClr>
              <a:buFont typeface="Arial"/>
              <a:buNone/>
            </a:pPr>
            <a:r>
              <a:t/>
            </a:r>
            <a:endParaRPr i="0" sz="3400" u="none" cap="none" strike="noStrike">
              <a:solidFill>
                <a:srgbClr val="336699"/>
              </a:solidFill>
              <a:latin typeface="Times New Roman"/>
              <a:ea typeface="Times New Roman"/>
              <a:cs typeface="Times New Roman"/>
              <a:sym typeface="Times New Roman"/>
            </a:endParaRPr>
          </a:p>
        </p:txBody>
      </p:sp>
      <p:sp>
        <p:nvSpPr>
          <p:cNvPr id="106" name="Shape 106"/>
          <p:cNvSpPr txBox="1"/>
          <p:nvPr/>
        </p:nvSpPr>
        <p:spPr>
          <a:xfrm>
            <a:off x="6343000" y="41615475"/>
            <a:ext cx="25737000" cy="1356600"/>
          </a:xfrm>
          <a:prstGeom prst="rect">
            <a:avLst/>
          </a:prstGeom>
          <a:noFill/>
          <a:ln cap="flat" cmpd="sng" w="63500">
            <a:solidFill>
              <a:srgbClr val="0033CC"/>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chemeClr val="dk1"/>
                </a:solidFill>
              </a:rPr>
              <a:t>The material presented in this poster is based upon the work supported by Joannier Pinales, I am thankful to the help that I received from my group members Steven Caceres and Massachusetts Institute of Technology (MIT) graduate students.</a:t>
            </a:r>
            <a:endParaRPr>
              <a:solidFill>
                <a:schemeClr val="dk1"/>
              </a:solidFill>
            </a:endParaRPr>
          </a:p>
          <a:p>
            <a:pPr indent="0" lvl="0" marL="0">
              <a:spcBef>
                <a:spcPts val="0"/>
              </a:spcBef>
              <a:spcAft>
                <a:spcPts val="0"/>
              </a:spcAft>
              <a:buNone/>
            </a:pPr>
            <a:r>
              <a:t/>
            </a:r>
            <a:endParaRPr/>
          </a:p>
        </p:txBody>
      </p:sp>
      <p:pic>
        <p:nvPicPr>
          <p:cNvPr id="107" name="Shape 107"/>
          <p:cNvPicPr preferRelativeResize="0"/>
          <p:nvPr/>
        </p:nvPicPr>
        <p:blipFill>
          <a:blip r:embed="rId4">
            <a:alphaModFix/>
          </a:blip>
          <a:stretch>
            <a:fillRect/>
          </a:stretch>
        </p:blipFill>
        <p:spPr>
          <a:xfrm>
            <a:off x="1636400" y="12853375"/>
            <a:ext cx="29680799" cy="9127353"/>
          </a:xfrm>
          <a:prstGeom prst="rect">
            <a:avLst/>
          </a:prstGeom>
          <a:noFill/>
          <a:ln>
            <a:noFill/>
          </a:ln>
        </p:spPr>
      </p:pic>
      <p:pic>
        <p:nvPicPr>
          <p:cNvPr id="108" name="Shape 108"/>
          <p:cNvPicPr preferRelativeResize="0"/>
          <p:nvPr/>
        </p:nvPicPr>
        <p:blipFill rotWithShape="1">
          <a:blip r:embed="rId5">
            <a:alphaModFix/>
          </a:blip>
          <a:srcRect b="0" l="8003" r="6489" t="0"/>
          <a:stretch/>
        </p:blipFill>
        <p:spPr>
          <a:xfrm>
            <a:off x="12284650" y="24029275"/>
            <a:ext cx="18029325" cy="4304300"/>
          </a:xfrm>
          <a:prstGeom prst="rect">
            <a:avLst/>
          </a:prstGeom>
          <a:noFill/>
          <a:ln>
            <a:noFill/>
          </a:ln>
        </p:spPr>
      </p:pic>
      <p:pic>
        <p:nvPicPr>
          <p:cNvPr id="109" name="Shape 109"/>
          <p:cNvPicPr preferRelativeResize="0"/>
          <p:nvPr/>
        </p:nvPicPr>
        <p:blipFill>
          <a:blip r:embed="rId6">
            <a:alphaModFix/>
          </a:blip>
          <a:stretch>
            <a:fillRect/>
          </a:stretch>
        </p:blipFill>
        <p:spPr>
          <a:xfrm>
            <a:off x="990600" y="401454"/>
            <a:ext cx="3828849" cy="4304299"/>
          </a:xfrm>
          <a:prstGeom prst="rect">
            <a:avLst/>
          </a:prstGeom>
          <a:noFill/>
          <a:ln>
            <a:noFill/>
          </a:ln>
        </p:spPr>
      </p:pic>
      <p:pic>
        <p:nvPicPr>
          <p:cNvPr id="110" name="Shape 110"/>
          <p:cNvPicPr preferRelativeResize="0"/>
          <p:nvPr/>
        </p:nvPicPr>
        <p:blipFill>
          <a:blip r:embed="rId7">
            <a:alphaModFix/>
          </a:blip>
          <a:stretch>
            <a:fillRect/>
          </a:stretch>
        </p:blipFill>
        <p:spPr>
          <a:xfrm>
            <a:off x="27355800" y="577238"/>
            <a:ext cx="4724400" cy="3952735"/>
          </a:xfrm>
          <a:prstGeom prst="rect">
            <a:avLst/>
          </a:prstGeom>
          <a:noFill/>
          <a:ln>
            <a:noFill/>
          </a:ln>
        </p:spPr>
      </p:pic>
      <p:pic>
        <p:nvPicPr>
          <p:cNvPr id="111" name="Shape 111"/>
          <p:cNvPicPr preferRelativeResize="0"/>
          <p:nvPr/>
        </p:nvPicPr>
        <p:blipFill rotWithShape="1">
          <a:blip r:embed="rId8">
            <a:alphaModFix/>
          </a:blip>
          <a:srcRect b="852" l="0" r="1777" t="3334"/>
          <a:stretch/>
        </p:blipFill>
        <p:spPr>
          <a:xfrm>
            <a:off x="2897700" y="33839100"/>
            <a:ext cx="8027500" cy="6677025"/>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