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7 seconds.( I will select 2 best slides (i will give them extra points and students will present for CIS committee)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Shape 22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tile of user story</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36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23" name="Shape 22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tile of user story</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36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tile of user story</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36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Shape 25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10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51" name="Shape 25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10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Summarize your contribution, mention your effort for Scrum, Mingle, Github, Google Drive Documentation and minutes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Include your contact information</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Ask if anyone has any questions for you.</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Thank your audience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63" name="Shape 2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10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Introduce the problem that the whole project (in all versions) tackles with GIF or screenshot.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5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Show the Use Case Diagram for the whole project.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Highlight your use cases.</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System design: Highlight the parts that you contributed to them.</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 System deployment – h/w and s/w requirements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Shape 19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5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List the user stories that you worked on them.(put in order of importance). Stay focused on the parts that you have been working.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95" name="Shape 1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20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tile of user story</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36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60 seconds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tile of user story</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36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The most important user story you worked on it. You have to describe this one very well and be proud of that.</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Go into the details of the most important/significant tasks using bullet lists or visual graphs or state chart diagram</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Sequence Diagram for this user story is mandatory  (in another separate page if required)</a:t>
            </a:r>
            <a:endParaRPr b="0" i="0" sz="12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44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lvl="0" marR="0" rtl="0" algn="r">
              <a:lnSpc>
                <a:spcPct val="100000"/>
              </a:lnSpc>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lvl="1" marR="0" rtl="0" algn="ctr">
              <a:lnSpc>
                <a:spcPct val="100000"/>
              </a:lnSpc>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lvl="2" marR="0" rtl="0" algn="ctr">
              <a:lnSpc>
                <a:spcPct val="100000"/>
              </a:lnSpc>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lvl="3" marR="0" rtl="0" algn="ctr">
              <a:lnSpc>
                <a:spcPct val="100000"/>
              </a:lnSpc>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lvl="4" marR="0" rtl="0" algn="ctr">
              <a:lnSpc>
                <a:spcPct val="100000"/>
              </a:lnSpc>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lnSpc>
                <a:spcPct val="100000"/>
              </a:lnSpc>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lnSpc>
                <a:spcPct val="100000"/>
              </a:lnSpc>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lnSpc>
                <a:spcPct val="100000"/>
              </a:lnSpc>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lnSpc>
                <a:spcPct val="100000"/>
              </a:lnSpc>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lvl="1" marR="0" rtl="0" algn="l">
              <a:lnSpc>
                <a:spcPct val="100000"/>
              </a:lnSpc>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lvl="2" marR="0" rtl="0" algn="l">
              <a:lnSpc>
                <a:spcPct val="100000"/>
              </a:lnSpc>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lvl="3"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lvl="4" marR="0" rtl="0" algn="l">
              <a:lnSpc>
                <a:spcPct val="100000"/>
              </a:lnSpc>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lnSpc>
                <a:spcPct val="100000"/>
              </a:lnSpc>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lnSpc>
                <a:spcPct val="100000"/>
              </a:lnSpc>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lnSpc>
                <a:spcPct val="100000"/>
              </a:lnSpc>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44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lnSpc>
                <a:spcPct val="100000"/>
              </a:lnSpc>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lnSpc>
                <a:spcPct val="100000"/>
              </a:lnSpc>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lnSpc>
                <a:spcPct val="100000"/>
              </a:lnSpc>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lnSpc>
                <a:spcPct val="100000"/>
              </a:lnSpc>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lnSpc>
                <a:spcPct val="100000"/>
              </a:lnSpc>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lnSpc>
                <a:spcPct val="100000"/>
              </a:lnSpc>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rgbClr val="001D4D"/>
                </a:solidFill>
                <a:latin typeface="Trebuchet MS"/>
                <a:ea typeface="Trebuchet MS"/>
                <a:cs typeface="Trebuchet MS"/>
                <a:sym typeface="Trebuchet MS"/>
              </a:rPr>
              <a:t>Security Evaluation of Encrypted Databases</a:t>
            </a:r>
            <a:br>
              <a:rPr b="0" i="0" lang="en-US" sz="3200" u="none" cap="none" strike="noStrike">
                <a:solidFill>
                  <a:srgbClr val="001D4D"/>
                </a:solidFill>
                <a:latin typeface="Trebuchet MS"/>
                <a:ea typeface="Trebuchet MS"/>
                <a:cs typeface="Trebuchet MS"/>
                <a:sym typeface="Trebuchet MS"/>
              </a:rPr>
            </a:br>
            <a:r>
              <a:rPr b="0" i="0" lang="en-US" sz="3200" u="none" cap="none" strike="noStrike">
                <a:solidFill>
                  <a:srgbClr val="001D4D"/>
                </a:solidFill>
                <a:latin typeface="Trebuchet MS"/>
                <a:ea typeface="Trebuchet MS"/>
                <a:cs typeface="Trebuchet MS"/>
                <a:sym typeface="Trebuchet MS"/>
              </a:rPr>
              <a:t>(SEEDv1.0)</a:t>
            </a:r>
            <a:endParaRPr b="0" i="0" sz="32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29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rPr b="0" i="0" lang="en-US" sz="2500" u="none" cap="none" strike="noStrike">
                <a:solidFill>
                  <a:srgbClr val="001D4D"/>
                </a:solidFill>
                <a:latin typeface="Trebuchet MS"/>
                <a:ea typeface="Trebuchet MS"/>
                <a:cs typeface="Trebuchet MS"/>
                <a:sym typeface="Trebuchet MS"/>
              </a:rPr>
              <a:t>Team Members: Steven Caceres, Joannier Pinales</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Mark Finlayson</a:t>
            </a:r>
            <a:endParaRPr b="0" i="0" sz="25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rPr b="0" i="0" lang="en-US" sz="2500" u="none" cap="none" strike="noStrike">
                <a:solidFill>
                  <a:srgbClr val="001D4D"/>
                </a:solidFill>
                <a:latin typeface="Trebuchet MS"/>
                <a:ea typeface="Trebuchet MS"/>
                <a:cs typeface="Trebuchet MS"/>
                <a:sym typeface="Trebuchet MS"/>
              </a:rPr>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Noto Sans Symbols"/>
              <a:buNone/>
            </a:pPr>
            <a:r>
              <a:rPr b="0" i="0" lang="en-US" sz="1800" u="none" cap="none" strike="noStrike">
                <a:solidFill>
                  <a:srgbClr val="666666"/>
                </a:solidFill>
                <a:latin typeface="Trebuchet MS"/>
                <a:ea typeface="Trebuchet MS"/>
                <a:cs typeface="Trebuchet MS"/>
                <a:sym typeface="Trebuchet MS"/>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07898"/>
            <a:ext cx="8686800" cy="722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2600"/>
              <a:buFont typeface="Arial"/>
              <a:buNone/>
            </a:pPr>
            <a:r>
              <a:rPr b="0" i="0" lang="en-US" sz="2600" u="none" cap="none" strike="noStrike">
                <a:solidFill>
                  <a:srgbClr val="001D4D"/>
                </a:solidFill>
                <a:latin typeface="Trebuchet MS"/>
                <a:ea typeface="Trebuchet MS"/>
                <a:cs typeface="Trebuchet MS"/>
                <a:sym typeface="Trebuchet MS"/>
              </a:rPr>
              <a:t>Spring 2018</a:t>
            </a:r>
            <a:endParaRPr b="0" i="0" sz="2600" u="none" cap="none" strike="noStrike">
              <a:solidFill>
                <a:srgbClr val="001D4D"/>
              </a:solidFill>
              <a:latin typeface="Trebuchet MS"/>
              <a:ea typeface="Trebuchet MS"/>
              <a:cs typeface="Trebuchet MS"/>
              <a:sym typeface="Trebuchet MS"/>
            </a:endParaRPr>
          </a:p>
        </p:txBody>
      </p:sp>
      <p:pic>
        <p:nvPicPr>
          <p:cNvPr id="152" name="Shape 152"/>
          <p:cNvPicPr preferRelativeResize="0"/>
          <p:nvPr/>
        </p:nvPicPr>
        <p:blipFill rotWithShape="1">
          <a:blip r:embed="rId3">
            <a:alphaModFix/>
          </a:blip>
          <a:srcRect b="0" l="0" r="0" t="0"/>
          <a:stretch/>
        </p:blipFill>
        <p:spPr>
          <a:xfrm>
            <a:off x="228600" y="5908778"/>
            <a:ext cx="688768" cy="6887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Run frequency attack on system</a:t>
            </a:r>
            <a:endParaRPr b="0" i="0" sz="2400" u="none" cap="none" strike="noStrike">
              <a:solidFill>
                <a:srgbClr val="001D4D"/>
              </a:solidFill>
              <a:latin typeface="Trebuchet MS"/>
              <a:ea typeface="Trebuchet MS"/>
              <a:cs typeface="Trebuchet MS"/>
              <a:sym typeface="Trebuchet MS"/>
            </a:endParaRPr>
          </a:p>
        </p:txBody>
      </p:sp>
      <p:pic>
        <p:nvPicPr>
          <p:cNvPr id="226" name="Shape 226"/>
          <p:cNvPicPr preferRelativeResize="0"/>
          <p:nvPr/>
        </p:nvPicPr>
        <p:blipFill rotWithShape="1">
          <a:blip r:embed="rId3">
            <a:alphaModFix/>
          </a:blip>
          <a:srcRect b="0" l="0" r="0" t="0"/>
          <a:stretch/>
        </p:blipFill>
        <p:spPr>
          <a:xfrm>
            <a:off x="779463" y="1804997"/>
            <a:ext cx="4582164" cy="1295581"/>
          </a:xfrm>
          <a:prstGeom prst="rect">
            <a:avLst/>
          </a:prstGeom>
          <a:noFill/>
          <a:ln>
            <a:noFill/>
          </a:ln>
        </p:spPr>
      </p:pic>
      <p:pic>
        <p:nvPicPr>
          <p:cNvPr id="227" name="Shape 227"/>
          <p:cNvPicPr preferRelativeResize="0"/>
          <p:nvPr/>
        </p:nvPicPr>
        <p:blipFill rotWithShape="1">
          <a:blip r:embed="rId4">
            <a:alphaModFix/>
          </a:blip>
          <a:srcRect b="0" l="0" r="0" t="0"/>
          <a:stretch/>
        </p:blipFill>
        <p:spPr>
          <a:xfrm>
            <a:off x="779463" y="4565348"/>
            <a:ext cx="5696745" cy="1228896"/>
          </a:xfrm>
          <a:prstGeom prst="rect">
            <a:avLst/>
          </a:prstGeom>
          <a:noFill/>
          <a:ln>
            <a:noFill/>
          </a:ln>
        </p:spPr>
      </p:pic>
      <p:pic>
        <p:nvPicPr>
          <p:cNvPr id="228" name="Shape 228"/>
          <p:cNvPicPr preferRelativeResize="0"/>
          <p:nvPr/>
        </p:nvPicPr>
        <p:blipFill rotWithShape="1">
          <a:blip r:embed="rId5">
            <a:alphaModFix/>
          </a:blip>
          <a:srcRect b="0" l="0" r="0" t="0"/>
          <a:stretch/>
        </p:blipFill>
        <p:spPr>
          <a:xfrm>
            <a:off x="779463" y="3089845"/>
            <a:ext cx="4582164" cy="12003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Omit the fake column from result</a:t>
            </a:r>
            <a:endParaRPr b="0" i="0" sz="2400" u="none" cap="none" strike="noStrike">
              <a:solidFill>
                <a:srgbClr val="001D4D"/>
              </a:solidFill>
              <a:latin typeface="Trebuchet MS"/>
              <a:ea typeface="Trebuchet MS"/>
              <a:cs typeface="Trebuchet MS"/>
              <a:sym typeface="Trebuchet MS"/>
            </a:endParaRPr>
          </a:p>
        </p:txBody>
      </p:sp>
      <p:sp>
        <p:nvSpPr>
          <p:cNvPr id="235" name="Shape 235"/>
          <p:cNvSpPr txBox="1"/>
          <p:nvPr/>
        </p:nvSpPr>
        <p:spPr>
          <a:xfrm>
            <a:off x="780300" y="1828800"/>
            <a:ext cx="7583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All data that is stored in the server	   The results passed to the user</a:t>
            </a:r>
            <a:endParaRPr/>
          </a:p>
        </p:txBody>
      </p:sp>
      <p:pic>
        <p:nvPicPr>
          <p:cNvPr id="236" name="Shape 236"/>
          <p:cNvPicPr preferRelativeResize="0"/>
          <p:nvPr/>
        </p:nvPicPr>
        <p:blipFill rotWithShape="1">
          <a:blip r:embed="rId3">
            <a:alphaModFix/>
          </a:blip>
          <a:srcRect b="0" l="0" r="0" t="0"/>
          <a:stretch/>
        </p:blipFill>
        <p:spPr>
          <a:xfrm>
            <a:off x="779463" y="2198132"/>
            <a:ext cx="3657219" cy="2606627"/>
          </a:xfrm>
          <a:prstGeom prst="rect">
            <a:avLst/>
          </a:prstGeom>
          <a:noFill/>
          <a:ln>
            <a:noFill/>
          </a:ln>
        </p:spPr>
      </p:pic>
      <p:pic>
        <p:nvPicPr>
          <p:cNvPr id="237" name="Shape 237"/>
          <p:cNvPicPr preferRelativeResize="0"/>
          <p:nvPr/>
        </p:nvPicPr>
        <p:blipFill rotWithShape="1">
          <a:blip r:embed="rId4">
            <a:alphaModFix/>
          </a:blip>
          <a:srcRect b="0" l="0" r="0" t="0"/>
          <a:stretch/>
        </p:blipFill>
        <p:spPr>
          <a:xfrm>
            <a:off x="4705644" y="2198132"/>
            <a:ext cx="3657219" cy="2235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513708" y="381000"/>
            <a:ext cx="8096035"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Create a basic web app for CryptDB</a:t>
            </a:r>
            <a:endParaRPr b="0" i="0" sz="2400" u="none" cap="none" strike="noStrike">
              <a:solidFill>
                <a:srgbClr val="001D4D"/>
              </a:solidFill>
              <a:latin typeface="Trebuchet MS"/>
              <a:ea typeface="Trebuchet MS"/>
              <a:cs typeface="Trebuchet MS"/>
              <a:sym typeface="Trebuchet MS"/>
            </a:endParaRPr>
          </a:p>
        </p:txBody>
      </p:sp>
      <p:pic>
        <p:nvPicPr>
          <p:cNvPr id="244" name="Shape 244"/>
          <p:cNvPicPr preferRelativeResize="0"/>
          <p:nvPr/>
        </p:nvPicPr>
        <p:blipFill rotWithShape="1">
          <a:blip r:embed="rId3">
            <a:alphaModFix/>
          </a:blip>
          <a:srcRect b="0" l="0" r="0" t="0"/>
          <a:stretch/>
        </p:blipFill>
        <p:spPr>
          <a:xfrm>
            <a:off x="678955" y="1464810"/>
            <a:ext cx="3461529" cy="1964190"/>
          </a:xfrm>
          <a:prstGeom prst="rect">
            <a:avLst/>
          </a:prstGeom>
          <a:noFill/>
          <a:ln>
            <a:noFill/>
          </a:ln>
        </p:spPr>
      </p:pic>
      <p:pic>
        <p:nvPicPr>
          <p:cNvPr id="245" name="Shape 245"/>
          <p:cNvPicPr preferRelativeResize="0"/>
          <p:nvPr/>
        </p:nvPicPr>
        <p:blipFill rotWithShape="1">
          <a:blip r:embed="rId4">
            <a:alphaModFix/>
          </a:blip>
          <a:srcRect b="0" l="0" r="0" t="0"/>
          <a:stretch/>
        </p:blipFill>
        <p:spPr>
          <a:xfrm>
            <a:off x="4572000" y="1462994"/>
            <a:ext cx="3457366" cy="2348718"/>
          </a:xfrm>
          <a:prstGeom prst="rect">
            <a:avLst/>
          </a:prstGeom>
          <a:noFill/>
          <a:ln>
            <a:noFill/>
          </a:ln>
        </p:spPr>
      </p:pic>
      <p:pic>
        <p:nvPicPr>
          <p:cNvPr id="246" name="Shape 246"/>
          <p:cNvPicPr preferRelativeResize="0"/>
          <p:nvPr/>
        </p:nvPicPr>
        <p:blipFill rotWithShape="1">
          <a:blip r:embed="rId5">
            <a:alphaModFix/>
          </a:blip>
          <a:srcRect b="0" l="0" r="0" t="0"/>
          <a:stretch/>
        </p:blipFill>
        <p:spPr>
          <a:xfrm>
            <a:off x="4572000" y="3921574"/>
            <a:ext cx="3461529" cy="2038983"/>
          </a:xfrm>
          <a:prstGeom prst="rect">
            <a:avLst/>
          </a:prstGeom>
          <a:noFill/>
          <a:ln>
            <a:noFill/>
          </a:ln>
        </p:spPr>
      </p:pic>
      <p:pic>
        <p:nvPicPr>
          <p:cNvPr id="247" name="Shape 247"/>
          <p:cNvPicPr preferRelativeResize="0"/>
          <p:nvPr/>
        </p:nvPicPr>
        <p:blipFill rotWithShape="1">
          <a:blip r:embed="rId6">
            <a:alphaModFix/>
          </a:blip>
          <a:srcRect b="0" l="0" r="0" t="0"/>
          <a:stretch/>
        </p:blipFill>
        <p:spPr>
          <a:xfrm>
            <a:off x="678955" y="3572252"/>
            <a:ext cx="2968372" cy="26268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54" name="Shape 254"/>
          <p:cNvSpPr txBox="1"/>
          <p:nvPr>
            <p:ph idx="1" type="body"/>
          </p:nvPr>
        </p:nvSpPr>
        <p:spPr>
          <a:xfrm>
            <a:off x="779463" y="1345916"/>
            <a:ext cx="7583400" cy="5933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000"/>
              </a:spcBef>
              <a:spcAft>
                <a:spcPts val="0"/>
              </a:spcAft>
              <a:buClr>
                <a:srgbClr val="001D4D"/>
              </a:buClr>
              <a:buSzPts val="2200"/>
              <a:buFont typeface="Noto Sans Symbols"/>
              <a:buNone/>
            </a:pPr>
            <a:r>
              <a:rPr b="0" i="0" lang="en-US" sz="1800" u="none" cap="none" strike="noStrike">
                <a:solidFill>
                  <a:srgbClr val="001D4D"/>
                </a:solidFill>
                <a:latin typeface="Trebuchet MS"/>
                <a:ea typeface="Trebuchet MS"/>
                <a:cs typeface="Trebuchet MS"/>
                <a:sym typeface="Trebuchet MS"/>
              </a:rPr>
              <a:t>All data on the server				Result passed to user</a:t>
            </a:r>
            <a:endParaRPr/>
          </a:p>
          <a:p>
            <a:pPr indent="0" lvl="0" marL="0" marR="0" rtl="0" algn="l">
              <a:lnSpc>
                <a:spcPct val="100000"/>
              </a:lnSpc>
              <a:spcBef>
                <a:spcPts val="2000"/>
              </a:spcBef>
              <a:spcAft>
                <a:spcPts val="0"/>
              </a:spcAft>
              <a:buClr>
                <a:srgbClr val="001D4D"/>
              </a:buClr>
              <a:buSzPts val="22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22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22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2200"/>
              <a:buFont typeface="Noto Sans Symbols"/>
              <a:buNone/>
            </a:pPr>
            <a:r>
              <a:t/>
            </a:r>
            <a:endParaRPr b="0" i="0" sz="1800" u="none" cap="none" strike="noStrike">
              <a:solidFill>
                <a:srgbClr val="001D4D"/>
              </a:solidFill>
              <a:latin typeface="Trebuchet MS"/>
              <a:ea typeface="Trebuchet MS"/>
              <a:cs typeface="Trebuchet MS"/>
              <a:sym typeface="Trebuchet MS"/>
            </a:endParaRPr>
          </a:p>
        </p:txBody>
      </p:sp>
      <p:pic>
        <p:nvPicPr>
          <p:cNvPr id="255" name="Shape 255"/>
          <p:cNvPicPr preferRelativeResize="0"/>
          <p:nvPr/>
        </p:nvPicPr>
        <p:blipFill rotWithShape="1">
          <a:blip r:embed="rId3">
            <a:alphaModFix/>
          </a:blip>
          <a:srcRect b="0" l="0" r="0" t="0"/>
          <a:stretch/>
        </p:blipFill>
        <p:spPr>
          <a:xfrm>
            <a:off x="779463" y="1939221"/>
            <a:ext cx="3164440" cy="2255406"/>
          </a:xfrm>
          <a:prstGeom prst="rect">
            <a:avLst/>
          </a:prstGeom>
          <a:noFill/>
          <a:ln>
            <a:noFill/>
          </a:ln>
        </p:spPr>
      </p:pic>
      <p:pic>
        <p:nvPicPr>
          <p:cNvPr id="256" name="Shape 256"/>
          <p:cNvPicPr preferRelativeResize="0"/>
          <p:nvPr/>
        </p:nvPicPr>
        <p:blipFill rotWithShape="1">
          <a:blip r:embed="rId4">
            <a:alphaModFix/>
          </a:blip>
          <a:srcRect b="0" l="0" r="0" t="0"/>
          <a:stretch/>
        </p:blipFill>
        <p:spPr>
          <a:xfrm>
            <a:off x="4686747" y="1939221"/>
            <a:ext cx="3689667" cy="2255406"/>
          </a:xfrm>
          <a:prstGeom prst="rect">
            <a:avLst/>
          </a:prstGeom>
          <a:noFill/>
          <a:ln>
            <a:noFill/>
          </a:ln>
        </p:spPr>
      </p:pic>
      <p:pic>
        <p:nvPicPr>
          <p:cNvPr id="257" name="Shape 257"/>
          <p:cNvPicPr preferRelativeResize="0"/>
          <p:nvPr/>
        </p:nvPicPr>
        <p:blipFill rotWithShape="1">
          <a:blip r:embed="rId5">
            <a:alphaModFix/>
          </a:blip>
          <a:srcRect b="0" l="0" r="0" t="0"/>
          <a:stretch/>
        </p:blipFill>
        <p:spPr>
          <a:xfrm>
            <a:off x="778626" y="4765333"/>
            <a:ext cx="3792537" cy="857751"/>
          </a:xfrm>
          <a:prstGeom prst="rect">
            <a:avLst/>
          </a:prstGeom>
          <a:noFill/>
          <a:ln>
            <a:noFill/>
          </a:ln>
        </p:spPr>
      </p:pic>
      <p:sp>
        <p:nvSpPr>
          <p:cNvPr id="258" name="Shape 258"/>
          <p:cNvSpPr txBox="1"/>
          <p:nvPr/>
        </p:nvSpPr>
        <p:spPr>
          <a:xfrm>
            <a:off x="779463" y="4396001"/>
            <a:ext cx="7596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1D4D"/>
                </a:solidFill>
                <a:latin typeface="Arial"/>
                <a:ea typeface="Arial"/>
                <a:cs typeface="Arial"/>
                <a:sym typeface="Arial"/>
              </a:rPr>
              <a:t>After running frequency analyzer		The real distribution of data</a:t>
            </a:r>
            <a:endParaRPr/>
          </a:p>
        </p:txBody>
      </p:sp>
      <p:pic>
        <p:nvPicPr>
          <p:cNvPr id="259" name="Shape 259"/>
          <p:cNvPicPr preferRelativeResize="0"/>
          <p:nvPr/>
        </p:nvPicPr>
        <p:blipFill rotWithShape="1">
          <a:blip r:embed="rId6">
            <a:alphaModFix/>
          </a:blip>
          <a:srcRect b="0" l="0" r="0" t="0"/>
          <a:stretch/>
        </p:blipFill>
        <p:spPr>
          <a:xfrm>
            <a:off x="5563840" y="4765333"/>
            <a:ext cx="2480825" cy="8482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66" name="Shape 266"/>
          <p:cNvSpPr txBox="1"/>
          <p:nvPr>
            <p:ph idx="1" type="body"/>
          </p:nvPr>
        </p:nvSpPr>
        <p:spPr>
          <a:xfrm>
            <a:off x="779463" y="1551398"/>
            <a:ext cx="7583487" cy="4485866"/>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Deterministic encryption is vulnerable to frequency analysis attacks</a:t>
            </a:r>
            <a:endParaRPr/>
          </a:p>
          <a:p>
            <a:pPr indent="-282575" lvl="0" marL="282575" marR="0" rtl="0" algn="l">
              <a:lnSpc>
                <a:spcPct val="100000"/>
              </a:lnSpc>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To deter this, and improve security, the system now smooths data frequency with fake data</a:t>
            </a:r>
            <a:endParaRPr/>
          </a:p>
          <a:p>
            <a:pPr indent="-282575" lvl="0" marL="282575" marR="0" rtl="0" algn="l">
              <a:lnSpc>
                <a:spcPct val="100000"/>
              </a:lnSpc>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To avoid confusion, the result set is scrubbed from fake data before being sent to the user</a:t>
            </a:r>
            <a:endParaRPr/>
          </a:p>
          <a:p>
            <a:pPr indent="-282575" lvl="0" marL="282575" marR="0" rtl="0" algn="l">
              <a:lnSpc>
                <a:spcPct val="100000"/>
              </a:lnSpc>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Web app created for easier use of the CryptDB system</a:t>
            </a:r>
            <a:endParaRPr/>
          </a:p>
          <a:p>
            <a:pPr indent="-142875" lvl="0" marL="282575" marR="0" rtl="0" algn="l">
              <a:lnSpc>
                <a:spcPct val="100000"/>
              </a:lnSpc>
              <a:spcBef>
                <a:spcPts val="0"/>
              </a:spcBef>
              <a:spcAft>
                <a:spcPts val="0"/>
              </a:spcAft>
              <a:buClr>
                <a:srgbClr val="001D4D"/>
              </a:buClr>
              <a:buSzPts val="22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282575" lvl="0" marL="282575" marR="0" rtl="0" algn="l">
              <a:lnSpc>
                <a:spcPct val="100000"/>
              </a:lnSpc>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Our Data Should Be More Secure</a:t>
            </a:r>
            <a:endParaRPr b="0" i="0" sz="3800" u="none" cap="none" strike="noStrike">
              <a:solidFill>
                <a:srgbClr val="001D4D"/>
              </a:solidFill>
              <a:latin typeface="Trebuchet MS"/>
              <a:ea typeface="Trebuchet MS"/>
              <a:cs typeface="Trebuchet MS"/>
              <a:sym typeface="Trebuchet MS"/>
            </a:endParaRPr>
          </a:p>
        </p:txBody>
      </p:sp>
      <p:sp>
        <p:nvSpPr>
          <p:cNvPr id="159" name="Shape 159"/>
          <p:cNvSpPr txBox="1"/>
          <p:nvPr>
            <p:ph idx="1" type="body"/>
          </p:nvPr>
        </p:nvSpPr>
        <p:spPr>
          <a:xfrm>
            <a:off x="779463" y="1350818"/>
            <a:ext cx="7583487" cy="43816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000"/>
              </a:spcBef>
              <a:spcAft>
                <a:spcPts val="0"/>
              </a:spcAft>
              <a:buClr>
                <a:srgbClr val="001D4D"/>
              </a:buClr>
              <a:buSzPts val="1800"/>
              <a:buFont typeface="Noto Sans Symbols"/>
              <a:buNone/>
            </a:pPr>
            <a:r>
              <a:rPr b="0" i="0" lang="en-US" sz="1800" u="none" cap="none" strike="noStrike">
                <a:solidFill>
                  <a:schemeClr val="dk1"/>
                </a:solidFill>
                <a:latin typeface="Trebuchet MS"/>
                <a:ea typeface="Trebuchet MS"/>
                <a:cs typeface="Trebuchet MS"/>
                <a:sym typeface="Trebuchet MS"/>
              </a:rPr>
              <a:t>As everything continues to shift online, we see an increasing amount of vital information being stored in the cloud. If recent events have shown us anything, it’s that this information needs to be kept more securely.</a:t>
            </a:r>
            <a:endParaRPr/>
          </a:p>
          <a:p>
            <a:pPr indent="0" lvl="0" marL="0" marR="0" rtl="0" algn="l">
              <a:lnSpc>
                <a:spcPct val="100000"/>
              </a:lnSpc>
              <a:spcBef>
                <a:spcPts val="2000"/>
              </a:spcBef>
              <a:spcAft>
                <a:spcPts val="0"/>
              </a:spcAft>
              <a:buClr>
                <a:srgbClr val="001D4D"/>
              </a:buClr>
              <a:buSzPts val="1800"/>
              <a:buFont typeface="Noto Sans Symbols"/>
              <a:buNone/>
            </a:pPr>
            <a:r>
              <a:rPr b="0" i="0" lang="en-US" sz="1800" u="none" cap="none" strike="noStrike">
                <a:solidFill>
                  <a:schemeClr val="dk1"/>
                </a:solidFill>
                <a:latin typeface="Trebuchet MS"/>
                <a:ea typeface="Trebuchet MS"/>
                <a:cs typeface="Trebuchet MS"/>
                <a:sym typeface="Trebuchet MS"/>
              </a:rPr>
              <a:t>Plain text				Encrypted data</a:t>
            </a:r>
            <a:endParaRPr/>
          </a:p>
        </p:txBody>
      </p:sp>
      <p:pic>
        <p:nvPicPr>
          <p:cNvPr id="160" name="Shape 160"/>
          <p:cNvPicPr preferRelativeResize="0"/>
          <p:nvPr/>
        </p:nvPicPr>
        <p:blipFill rotWithShape="1">
          <a:blip r:embed="rId3">
            <a:alphaModFix/>
          </a:blip>
          <a:srcRect b="0" l="0" r="0" t="0"/>
          <a:stretch/>
        </p:blipFill>
        <p:spPr>
          <a:xfrm>
            <a:off x="1060018" y="3027175"/>
            <a:ext cx="2172800" cy="2861152"/>
          </a:xfrm>
          <a:prstGeom prst="rect">
            <a:avLst/>
          </a:prstGeom>
          <a:noFill/>
          <a:ln>
            <a:noFill/>
          </a:ln>
        </p:spPr>
      </p:pic>
      <p:pic>
        <p:nvPicPr>
          <p:cNvPr id="161" name="Shape 161"/>
          <p:cNvPicPr preferRelativeResize="0"/>
          <p:nvPr/>
        </p:nvPicPr>
        <p:blipFill rotWithShape="1">
          <a:blip r:embed="rId4">
            <a:alphaModFix/>
          </a:blip>
          <a:srcRect b="0" l="0" r="0" t="0"/>
          <a:stretch/>
        </p:blipFill>
        <p:spPr>
          <a:xfrm>
            <a:off x="3886934" y="3027175"/>
            <a:ext cx="4039598" cy="28611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79462" y="381000"/>
            <a:ext cx="7583401"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Improving Encrypted Databases</a:t>
            </a:r>
            <a:endParaRPr b="0" i="0" sz="3800" u="none" cap="none" strike="noStrike">
              <a:solidFill>
                <a:srgbClr val="001D4D"/>
              </a:solidFill>
              <a:latin typeface="Trebuchet MS"/>
              <a:ea typeface="Trebuchet MS"/>
              <a:cs typeface="Trebuchet MS"/>
              <a:sym typeface="Trebuchet MS"/>
            </a:endParaRPr>
          </a:p>
        </p:txBody>
      </p:sp>
      <p:sp>
        <p:nvSpPr>
          <p:cNvPr id="168" name="Shape 168"/>
          <p:cNvSpPr txBox="1"/>
          <p:nvPr>
            <p:ph idx="1" type="body"/>
          </p:nvPr>
        </p:nvSpPr>
        <p:spPr>
          <a:xfrm>
            <a:off x="779463" y="1425600"/>
            <a:ext cx="7583400" cy="43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000"/>
              </a:spcBef>
              <a:spcAft>
                <a:spcPts val="0"/>
              </a:spcAft>
              <a:buClr>
                <a:srgbClr val="001D4D"/>
              </a:buClr>
              <a:buSzPts val="1800"/>
              <a:buFont typeface="Noto Sans Symbols"/>
              <a:buNone/>
            </a:pPr>
            <a:r>
              <a:rPr b="0" i="0" lang="en-US" sz="1800" u="none" cap="none" strike="noStrike">
                <a:solidFill>
                  <a:srgbClr val="001D4D"/>
                </a:solidFill>
                <a:latin typeface="Trebuchet MS"/>
                <a:ea typeface="Trebuchet MS"/>
                <a:cs typeface="Trebuchet MS"/>
                <a:sym typeface="Trebuchet MS"/>
              </a:rPr>
              <a:t>Although encrypted databases increase security, they can still accidentally leak information.</a:t>
            </a:r>
            <a:endParaRPr/>
          </a:p>
          <a:p>
            <a:pPr indent="0" lvl="0" marL="0" marR="0" rtl="0" algn="l">
              <a:lnSpc>
                <a:spcPct val="100000"/>
              </a:lnSpc>
              <a:spcBef>
                <a:spcPts val="2000"/>
              </a:spcBef>
              <a:spcAft>
                <a:spcPts val="0"/>
              </a:spcAft>
              <a:buClr>
                <a:srgbClr val="001D4D"/>
              </a:buClr>
              <a:buSzPts val="18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18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1800"/>
              <a:buFont typeface="Noto Sans Symbols"/>
              <a:buNone/>
            </a:pPr>
            <a:r>
              <a:t/>
            </a:r>
            <a:endParaRPr b="0" i="0" sz="18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ts val="1800"/>
              <a:buFont typeface="Noto Sans Symbols"/>
              <a:buNone/>
            </a:pPr>
            <a:r>
              <a:rPr b="0" i="0" lang="en-US" sz="1800" u="none" cap="none" strike="noStrike">
                <a:solidFill>
                  <a:srgbClr val="001D4D"/>
                </a:solidFill>
                <a:latin typeface="Trebuchet MS"/>
                <a:ea typeface="Trebuchet MS"/>
                <a:cs typeface="Trebuchet MS"/>
                <a:sym typeface="Trebuchet MS"/>
              </a:rPr>
              <a:t>By attacking columns with deterministic encryption, it is possible to infer the values by comparing their frequencies with an auxiliary set</a:t>
            </a:r>
            <a:endParaRPr b="0" i="0" sz="1800" u="none" cap="none" strike="noStrike">
              <a:solidFill>
                <a:srgbClr val="001D4D"/>
              </a:solidFill>
              <a:latin typeface="Trebuchet MS"/>
              <a:ea typeface="Trebuchet MS"/>
              <a:cs typeface="Trebuchet MS"/>
              <a:sym typeface="Trebuchet MS"/>
            </a:endParaRPr>
          </a:p>
        </p:txBody>
      </p:sp>
      <p:pic>
        <p:nvPicPr>
          <p:cNvPr id="169" name="Shape 169"/>
          <p:cNvPicPr preferRelativeResize="0"/>
          <p:nvPr/>
        </p:nvPicPr>
        <p:blipFill rotWithShape="1">
          <a:blip r:embed="rId3">
            <a:alphaModFix/>
          </a:blip>
          <a:srcRect b="0" l="0" r="0" t="0"/>
          <a:stretch/>
        </p:blipFill>
        <p:spPr>
          <a:xfrm>
            <a:off x="779462" y="2562668"/>
            <a:ext cx="7583401" cy="12286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79462" y="381000"/>
            <a:ext cx="7583401"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Improving Encrypted Databases</a:t>
            </a:r>
            <a:endParaRPr b="0" i="0" sz="3800" u="none" cap="none" strike="noStrike">
              <a:solidFill>
                <a:srgbClr val="001D4D"/>
              </a:solidFill>
              <a:latin typeface="Trebuchet MS"/>
              <a:ea typeface="Trebuchet MS"/>
              <a:cs typeface="Trebuchet MS"/>
              <a:sym typeface="Trebuchet MS"/>
            </a:endParaRPr>
          </a:p>
        </p:txBody>
      </p:sp>
      <p:sp>
        <p:nvSpPr>
          <p:cNvPr id="176" name="Shape 176"/>
          <p:cNvSpPr txBox="1"/>
          <p:nvPr>
            <p:ph idx="1" type="body"/>
          </p:nvPr>
        </p:nvSpPr>
        <p:spPr>
          <a:xfrm>
            <a:off x="779463" y="1425600"/>
            <a:ext cx="7583400" cy="4306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2000"/>
              </a:spcBef>
              <a:spcAft>
                <a:spcPts val="0"/>
              </a:spcAft>
              <a:buClr>
                <a:srgbClr val="001D4D"/>
              </a:buClr>
              <a:buSzPts val="1800"/>
              <a:buFont typeface="Noto Sans Symbols"/>
              <a:buChar char="●"/>
            </a:pPr>
            <a:r>
              <a:rPr b="0" i="0" lang="en-US" sz="1800" u="none" cap="none" strike="noStrike">
                <a:solidFill>
                  <a:srgbClr val="001D4D"/>
                </a:solidFill>
                <a:latin typeface="Trebuchet MS"/>
                <a:ea typeface="Trebuchet MS"/>
                <a:cs typeface="Trebuchet MS"/>
                <a:sym typeface="Trebuchet MS"/>
              </a:rPr>
              <a:t>To solve this data leak in the system, we need to smooth the frequency of data within the database</a:t>
            </a:r>
            <a:endParaRPr/>
          </a:p>
          <a:p>
            <a:pPr indent="-285750" lvl="0" marL="285750" marR="0" rtl="0" algn="l">
              <a:lnSpc>
                <a:spcPct val="100000"/>
              </a:lnSpc>
              <a:spcBef>
                <a:spcPts val="2000"/>
              </a:spcBef>
              <a:spcAft>
                <a:spcPts val="0"/>
              </a:spcAft>
              <a:buClr>
                <a:srgbClr val="001D4D"/>
              </a:buClr>
              <a:buSzPts val="1800"/>
              <a:buFont typeface="Noto Sans Symbols"/>
              <a:buChar char="●"/>
            </a:pPr>
            <a:r>
              <a:rPr b="0" i="0" lang="en-US" sz="1800" u="none" cap="none" strike="noStrike">
                <a:solidFill>
                  <a:srgbClr val="001D4D"/>
                </a:solidFill>
                <a:latin typeface="Trebuchet MS"/>
                <a:ea typeface="Trebuchet MS"/>
                <a:cs typeface="Trebuchet MS"/>
                <a:sym typeface="Trebuchet MS"/>
              </a:rPr>
              <a:t>Have fake data included server-side, but omit it from the result set</a:t>
            </a:r>
            <a:endParaRPr/>
          </a:p>
          <a:p>
            <a:pPr indent="-285750" lvl="0" marL="285750" marR="0" rtl="0" algn="l">
              <a:lnSpc>
                <a:spcPct val="100000"/>
              </a:lnSpc>
              <a:spcBef>
                <a:spcPts val="2000"/>
              </a:spcBef>
              <a:spcAft>
                <a:spcPts val="0"/>
              </a:spcAft>
              <a:buClr>
                <a:srgbClr val="001D4D"/>
              </a:buClr>
              <a:buSzPts val="1800"/>
              <a:buFont typeface="Noto Sans Symbols"/>
              <a:buChar char="●"/>
            </a:pPr>
            <a:r>
              <a:rPr b="0" i="0" lang="en-US" sz="1800" u="none" cap="none" strike="noStrike">
                <a:solidFill>
                  <a:srgbClr val="001D4D"/>
                </a:solidFill>
                <a:latin typeface="Trebuchet MS"/>
                <a:ea typeface="Trebuchet MS"/>
                <a:cs typeface="Trebuchet MS"/>
                <a:sym typeface="Trebuchet MS"/>
              </a:rPr>
              <a:t>Frequency analysis cannot be done on flat distributions</a:t>
            </a:r>
            <a:endParaRPr/>
          </a:p>
          <a:p>
            <a:pPr indent="0" lvl="0" marL="0" marR="0" rtl="0" algn="l">
              <a:lnSpc>
                <a:spcPct val="100000"/>
              </a:lnSpc>
              <a:spcBef>
                <a:spcPts val="2000"/>
              </a:spcBef>
              <a:spcAft>
                <a:spcPts val="0"/>
              </a:spcAft>
              <a:buClr>
                <a:srgbClr val="001D4D"/>
              </a:buClr>
              <a:buSzPts val="1800"/>
              <a:buFont typeface="Noto Sans Symbols"/>
              <a:buNone/>
            </a:pPr>
            <a:r>
              <a:t/>
            </a:r>
            <a:endParaRPr b="0" i="0" sz="1800" u="none" cap="none" strike="noStrike">
              <a:solidFill>
                <a:srgbClr val="001D4D"/>
              </a:solidFill>
              <a:latin typeface="Trebuchet MS"/>
              <a:ea typeface="Trebuchet MS"/>
              <a:cs typeface="Trebuchet MS"/>
              <a:sym typeface="Trebuchet MS"/>
            </a:endParaRPr>
          </a:p>
        </p:txBody>
      </p:sp>
      <p:pic>
        <p:nvPicPr>
          <p:cNvPr id="177" name="Shape 177"/>
          <p:cNvPicPr preferRelativeResize="0"/>
          <p:nvPr/>
        </p:nvPicPr>
        <p:blipFill rotWithShape="1">
          <a:blip r:embed="rId3">
            <a:alphaModFix/>
          </a:blip>
          <a:srcRect b="0" l="0" r="0" t="0"/>
          <a:stretch/>
        </p:blipFill>
        <p:spPr>
          <a:xfrm>
            <a:off x="1716505" y="3674692"/>
            <a:ext cx="2990599" cy="26436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Simplified System Design</a:t>
            </a:r>
            <a:endParaRPr b="0" i="0" sz="3800" u="none" cap="none" strike="noStrike">
              <a:solidFill>
                <a:srgbClr val="001D4D"/>
              </a:solidFill>
              <a:latin typeface="Trebuchet MS"/>
              <a:ea typeface="Trebuchet MS"/>
              <a:cs typeface="Trebuchet MS"/>
              <a:sym typeface="Trebuchet MS"/>
            </a:endParaRPr>
          </a:p>
        </p:txBody>
      </p:sp>
      <p:pic>
        <p:nvPicPr>
          <p:cNvPr id="184" name="Shape 184"/>
          <p:cNvPicPr preferRelativeResize="0"/>
          <p:nvPr/>
        </p:nvPicPr>
        <p:blipFill rotWithShape="1">
          <a:blip r:embed="rId3">
            <a:alphaModFix/>
          </a:blip>
          <a:srcRect b="0" l="0" r="0" t="0"/>
          <a:stretch/>
        </p:blipFill>
        <p:spPr>
          <a:xfrm>
            <a:off x="779463" y="1652052"/>
            <a:ext cx="7561976" cy="34062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91" name="Shape 191"/>
          <p:cNvSpPr txBox="1"/>
          <p:nvPr>
            <p:ph idx="1" type="body"/>
          </p:nvPr>
        </p:nvSpPr>
        <p:spPr>
          <a:xfrm>
            <a:off x="779463" y="1588168"/>
            <a:ext cx="7583400" cy="4449032"/>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rgbClr val="336699"/>
              </a:buClr>
              <a:buSzPts val="2200"/>
              <a:buFont typeface="Arial"/>
              <a:buChar char="•"/>
            </a:pPr>
            <a:r>
              <a:rPr b="0" i="0" lang="en-US" sz="1800" u="none" cap="none" strike="noStrike">
                <a:solidFill>
                  <a:schemeClr val="dk1"/>
                </a:solidFill>
                <a:latin typeface="Trebuchet MS"/>
                <a:ea typeface="Trebuchet MS"/>
                <a:cs typeface="Trebuchet MS"/>
                <a:sym typeface="Trebuchet MS"/>
              </a:rPr>
              <a:t>Implementation is done with</a:t>
            </a:r>
            <a:r>
              <a:rPr b="0" i="0" lang="en-US" sz="1800" u="none" cap="none" strike="noStrike">
                <a:solidFill>
                  <a:schemeClr val="dk1"/>
                </a:solidFill>
                <a:latin typeface="Arial"/>
                <a:ea typeface="Arial"/>
                <a:cs typeface="Arial"/>
                <a:sym typeface="Arial"/>
              </a:rPr>
              <a:t>in wrapper.lua since it has access to the plaintext query, and the result set</a:t>
            </a:r>
            <a:endParaRPr/>
          </a:p>
          <a:p>
            <a:pPr indent="-431800" lvl="0" marL="571500" marR="0" rtl="0" algn="l">
              <a:lnSpc>
                <a:spcPct val="100000"/>
              </a:lnSpc>
              <a:spcBef>
                <a:spcPts val="0"/>
              </a:spcBef>
              <a:spcAft>
                <a:spcPts val="0"/>
              </a:spcAft>
              <a:buClr>
                <a:srgbClr val="336699"/>
              </a:buClr>
              <a:buSzPts val="2200"/>
              <a:buFont typeface="Arial"/>
              <a:buNone/>
            </a:pPr>
            <a:r>
              <a:t/>
            </a:r>
            <a:endParaRPr b="0" i="0" sz="18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336699"/>
              </a:buClr>
              <a:buSzPts val="2200"/>
              <a:buFont typeface="Arial"/>
              <a:buChar char="•"/>
            </a:pPr>
            <a:r>
              <a:rPr b="0" i="0" lang="en-US" sz="1800" u="none" cap="none" strike="noStrike">
                <a:solidFill>
                  <a:schemeClr val="dk1"/>
                </a:solidFill>
                <a:latin typeface="Trebuchet MS"/>
                <a:ea typeface="Trebuchet MS"/>
                <a:cs typeface="Trebuchet MS"/>
                <a:sym typeface="Trebuchet MS"/>
              </a:rPr>
              <a:t>Before a query is sent to the database by the proxy, the query is parsed, frequencies of data are updated, and the query is altered if it is creating a table</a:t>
            </a:r>
            <a:endParaRPr/>
          </a:p>
          <a:p>
            <a:pPr indent="-431800" lvl="0" marL="571500" marR="0" rtl="0" algn="l">
              <a:lnSpc>
                <a:spcPct val="100000"/>
              </a:lnSpc>
              <a:spcBef>
                <a:spcPts val="0"/>
              </a:spcBef>
              <a:spcAft>
                <a:spcPts val="0"/>
              </a:spcAft>
              <a:buClr>
                <a:srgbClr val="336699"/>
              </a:buClr>
              <a:buSzPts val="2200"/>
              <a:buFont typeface="Arial"/>
              <a:buNone/>
            </a:pPr>
            <a:r>
              <a:t/>
            </a:r>
            <a:endParaRPr b="0" i="0" sz="1800" u="none" cap="none" strike="noStrike">
              <a:solidFill>
                <a:schemeClr val="dk1"/>
              </a:solidFill>
              <a:latin typeface="Trebuchet MS"/>
              <a:ea typeface="Trebuchet MS"/>
              <a:cs typeface="Trebuchet MS"/>
              <a:sym typeface="Trebuchet MS"/>
            </a:endParaRPr>
          </a:p>
          <a:p>
            <a:pPr indent="-571500" lvl="0" marL="571500" marR="0" rtl="0" algn="l">
              <a:lnSpc>
                <a:spcPct val="100000"/>
              </a:lnSpc>
              <a:spcBef>
                <a:spcPts val="0"/>
              </a:spcBef>
              <a:spcAft>
                <a:spcPts val="0"/>
              </a:spcAft>
              <a:buClr>
                <a:srgbClr val="336699"/>
              </a:buClr>
              <a:buSzPts val="2200"/>
              <a:buFont typeface="Arial"/>
              <a:buChar char="•"/>
            </a:pPr>
            <a:r>
              <a:rPr b="0" i="0" lang="en-US" sz="1800" u="none" cap="none" strike="noStrike">
                <a:solidFill>
                  <a:schemeClr val="dk1"/>
                </a:solidFill>
                <a:latin typeface="Trebuchet MS"/>
                <a:ea typeface="Trebuchet MS"/>
                <a:cs typeface="Trebuchet MS"/>
                <a:sym typeface="Trebuchet MS"/>
              </a:rPr>
              <a:t>After the database returns the result set to the proxy, it is altered to remove any fake rows, and the fake column</a:t>
            </a:r>
            <a:endParaRPr/>
          </a:p>
          <a:p>
            <a:pPr indent="-431800" lvl="0" marL="571500" marR="0" rtl="0" algn="l">
              <a:lnSpc>
                <a:spcPct val="100000"/>
              </a:lnSpc>
              <a:spcBef>
                <a:spcPts val="0"/>
              </a:spcBef>
              <a:spcAft>
                <a:spcPts val="0"/>
              </a:spcAft>
              <a:buClr>
                <a:srgbClr val="336699"/>
              </a:buClr>
              <a:buSzPts val="2200"/>
              <a:buFont typeface="Arial"/>
              <a:buNone/>
            </a:pPr>
            <a:r>
              <a:t/>
            </a:r>
            <a:endParaRPr b="0" i="0" sz="1800" u="none" cap="none" strike="noStrike">
              <a:solidFill>
                <a:schemeClr val="dk1"/>
              </a:solidFill>
              <a:latin typeface="Trebuchet MS"/>
              <a:ea typeface="Trebuchet MS"/>
              <a:cs typeface="Trebuchet MS"/>
              <a:sym typeface="Trebuchet MS"/>
            </a:endParaRPr>
          </a:p>
          <a:p>
            <a:pPr indent="-571500" lvl="0" marL="571500" marR="0" rtl="0" algn="l">
              <a:lnSpc>
                <a:spcPct val="100000"/>
              </a:lnSpc>
              <a:spcBef>
                <a:spcPts val="0"/>
              </a:spcBef>
              <a:spcAft>
                <a:spcPts val="0"/>
              </a:spcAft>
              <a:buClr>
                <a:srgbClr val="336699"/>
              </a:buClr>
              <a:buSzPts val="2200"/>
              <a:buFont typeface="Arial"/>
              <a:buChar char="•"/>
            </a:pPr>
            <a:r>
              <a:rPr b="0" i="0" lang="en-US" sz="1800" u="none" cap="none" strike="noStrike">
                <a:solidFill>
                  <a:schemeClr val="dk1"/>
                </a:solidFill>
                <a:latin typeface="Arial"/>
                <a:ea typeface="Arial"/>
                <a:cs typeface="Arial"/>
                <a:sym typeface="Arial"/>
              </a:rPr>
              <a:t>Once the result set has been scrubbed of any fake data, it is passed to the client application to display</a:t>
            </a:r>
            <a:r>
              <a:rPr b="0" i="0" lang="en-US" sz="1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98" name="Shape 198"/>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2000"/>
              </a:spcBef>
              <a:spcAft>
                <a:spcPts val="0"/>
              </a:spcAft>
              <a:buClr>
                <a:srgbClr val="001D4D"/>
              </a:buClr>
              <a:buSzPts val="2200"/>
              <a:buFont typeface="Arial"/>
              <a:buAutoNum type="arabicPeriod"/>
            </a:pPr>
            <a:r>
              <a:rPr b="0" i="0" lang="en-US" sz="2200" u="none" cap="none" strike="noStrike">
                <a:solidFill>
                  <a:srgbClr val="001D4D"/>
                </a:solidFill>
                <a:latin typeface="Trebuchet MS"/>
                <a:ea typeface="Trebuchet MS"/>
                <a:cs typeface="Trebuchet MS"/>
                <a:sym typeface="Trebuchet MS"/>
              </a:rPr>
              <a:t>Filter out fake rows form the result set </a:t>
            </a:r>
            <a:endParaRPr/>
          </a:p>
          <a:p>
            <a:pPr indent="-457200" lvl="0" marL="457200" marR="0" rtl="0" algn="l">
              <a:lnSpc>
                <a:spcPct val="100000"/>
              </a:lnSpc>
              <a:spcBef>
                <a:spcPts val="2000"/>
              </a:spcBef>
              <a:spcAft>
                <a:spcPts val="0"/>
              </a:spcAft>
              <a:buClr>
                <a:srgbClr val="001D4D"/>
              </a:buClr>
              <a:buSzPts val="2200"/>
              <a:buFont typeface="Arial"/>
              <a:buAutoNum type="arabicPeriod"/>
            </a:pPr>
            <a:r>
              <a:rPr lang="en-US"/>
              <a:t>Calculate </a:t>
            </a:r>
            <a:r>
              <a:rPr lang="en-US"/>
              <a:t>the frequency distribution of a column</a:t>
            </a:r>
            <a:endParaRPr/>
          </a:p>
          <a:p>
            <a:pPr indent="-457200" lvl="0" marL="457200" marR="0" rtl="0" algn="l">
              <a:lnSpc>
                <a:spcPct val="100000"/>
              </a:lnSpc>
              <a:spcBef>
                <a:spcPts val="2000"/>
              </a:spcBef>
              <a:spcAft>
                <a:spcPts val="0"/>
              </a:spcAft>
              <a:buClr>
                <a:srgbClr val="001D4D"/>
              </a:buClr>
              <a:buSzPts val="2200"/>
              <a:buFont typeface="Arial"/>
              <a:buAutoNum type="arabicPeriod"/>
            </a:pPr>
            <a:r>
              <a:rPr b="0" i="0" lang="en-US" sz="2200" u="none" cap="none" strike="noStrike">
                <a:solidFill>
                  <a:srgbClr val="001D4D"/>
                </a:solidFill>
                <a:latin typeface="Trebuchet MS"/>
                <a:ea typeface="Trebuchet MS"/>
                <a:cs typeface="Trebuchet MS"/>
                <a:sym typeface="Trebuchet MS"/>
              </a:rPr>
              <a:t>Run a frequency attack on the system</a:t>
            </a:r>
            <a:endParaRPr/>
          </a:p>
          <a:p>
            <a:pPr indent="-457200" lvl="0" marL="457200" marR="0" rtl="0" algn="l">
              <a:lnSpc>
                <a:spcPct val="100000"/>
              </a:lnSpc>
              <a:spcBef>
                <a:spcPts val="2000"/>
              </a:spcBef>
              <a:spcAft>
                <a:spcPts val="0"/>
              </a:spcAft>
              <a:buClr>
                <a:srgbClr val="001D4D"/>
              </a:buClr>
              <a:buSzPts val="2200"/>
              <a:buFont typeface="Arial"/>
              <a:buAutoNum type="arabicPeriod"/>
            </a:pPr>
            <a:r>
              <a:rPr b="0" i="0" lang="en-US" sz="2200" u="none" cap="none" strike="noStrike">
                <a:solidFill>
                  <a:srgbClr val="001D4D"/>
                </a:solidFill>
                <a:latin typeface="Trebuchet MS"/>
                <a:ea typeface="Trebuchet MS"/>
                <a:cs typeface="Trebuchet MS"/>
                <a:sym typeface="Trebuchet MS"/>
              </a:rPr>
              <a:t>Omit the fake column from the result set</a:t>
            </a:r>
            <a:endParaRPr/>
          </a:p>
          <a:p>
            <a:pPr indent="-457200" lvl="0" marL="457200" marR="0" rtl="0" algn="l">
              <a:lnSpc>
                <a:spcPct val="100000"/>
              </a:lnSpc>
              <a:spcBef>
                <a:spcPts val="2000"/>
              </a:spcBef>
              <a:spcAft>
                <a:spcPts val="0"/>
              </a:spcAft>
              <a:buClr>
                <a:srgbClr val="001D4D"/>
              </a:buClr>
              <a:buSzPts val="2200"/>
              <a:buFont typeface="Arial"/>
              <a:buAutoNum type="arabicPeriod"/>
            </a:pPr>
            <a:r>
              <a:rPr b="0" i="0" lang="en-US" sz="2200" u="none" cap="none" strike="noStrike">
                <a:solidFill>
                  <a:srgbClr val="001D4D"/>
                </a:solidFill>
                <a:latin typeface="Trebuchet MS"/>
                <a:ea typeface="Trebuchet MS"/>
                <a:cs typeface="Trebuchet MS"/>
                <a:sym typeface="Trebuchet MS"/>
              </a:rPr>
              <a:t>Create a basic web app for CryptDB</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Filter out fake rows from result</a:t>
            </a:r>
            <a:endParaRPr b="0" i="0" sz="2400" u="none" cap="none" strike="noStrike">
              <a:solidFill>
                <a:srgbClr val="001D4D"/>
              </a:solidFill>
              <a:latin typeface="Trebuchet MS"/>
              <a:ea typeface="Trebuchet MS"/>
              <a:cs typeface="Trebuchet MS"/>
              <a:sym typeface="Trebuchet MS"/>
            </a:endParaRPr>
          </a:p>
        </p:txBody>
      </p:sp>
      <p:pic>
        <p:nvPicPr>
          <p:cNvPr id="205" name="Shape 205"/>
          <p:cNvPicPr preferRelativeResize="0"/>
          <p:nvPr/>
        </p:nvPicPr>
        <p:blipFill rotWithShape="1">
          <a:blip r:embed="rId3">
            <a:alphaModFix/>
          </a:blip>
          <a:srcRect b="0" l="0" r="0" t="0"/>
          <a:stretch/>
        </p:blipFill>
        <p:spPr>
          <a:xfrm>
            <a:off x="779462" y="4268944"/>
            <a:ext cx="3247107" cy="2314326"/>
          </a:xfrm>
          <a:prstGeom prst="rect">
            <a:avLst/>
          </a:prstGeom>
          <a:noFill/>
          <a:ln>
            <a:noFill/>
          </a:ln>
        </p:spPr>
      </p:pic>
      <p:sp>
        <p:nvSpPr>
          <p:cNvPr id="206" name="Shape 206"/>
          <p:cNvSpPr txBox="1"/>
          <p:nvPr/>
        </p:nvSpPr>
        <p:spPr>
          <a:xfrm>
            <a:off x="779462" y="3877525"/>
            <a:ext cx="743023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All data that is stored in the server	       The results passed to the user</a:t>
            </a:r>
            <a:endParaRPr/>
          </a:p>
        </p:txBody>
      </p:sp>
      <p:sp>
        <p:nvSpPr>
          <p:cNvPr id="207" name="Shape 207"/>
          <p:cNvSpPr txBox="1"/>
          <p:nvPr/>
        </p:nvSpPr>
        <p:spPr>
          <a:xfrm>
            <a:off x="4026568" y="1490271"/>
            <a:ext cx="4336295"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result set is filtered by looping through the rows and removing any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row that has a value of 1 in it’s fake column. It’s important to scrub the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results in the proxy, so that the fake column maintains it’s encryption.</a:t>
            </a:r>
            <a:endParaRPr/>
          </a:p>
        </p:txBody>
      </p:sp>
      <p:pic>
        <p:nvPicPr>
          <p:cNvPr id="208" name="Shape 208"/>
          <p:cNvPicPr preferRelativeResize="0"/>
          <p:nvPr/>
        </p:nvPicPr>
        <p:blipFill rotWithShape="1">
          <a:blip r:embed="rId4">
            <a:alphaModFix/>
          </a:blip>
          <a:srcRect b="0" l="0" r="0" t="0"/>
          <a:stretch/>
        </p:blipFill>
        <p:spPr>
          <a:xfrm>
            <a:off x="5037221" y="4246857"/>
            <a:ext cx="2851880" cy="1759313"/>
          </a:xfrm>
          <a:prstGeom prst="rect">
            <a:avLst/>
          </a:prstGeom>
          <a:noFill/>
          <a:ln>
            <a:noFill/>
          </a:ln>
        </p:spPr>
      </p:pic>
      <p:pic>
        <p:nvPicPr>
          <p:cNvPr descr="https://lh4.googleusercontent.com/TzlEDS12BUQfpBWmEUdHRlYk19jea-J2ogJKrMBQ0Od9qc2HtiEWj1_nuWw7i3JbykngxrJpzGMp44qK_YAK1pX1tNbCo9YsEixHvuGpEa1vs2DQx3qTCUtcI0pLy0NQcLLAeawN" id="209" name="Shape 209"/>
          <p:cNvPicPr preferRelativeResize="0"/>
          <p:nvPr/>
        </p:nvPicPr>
        <p:blipFill rotWithShape="1">
          <a:blip r:embed="rId5">
            <a:alphaModFix/>
          </a:blip>
          <a:srcRect b="0" l="0" r="0" t="0"/>
          <a:stretch/>
        </p:blipFill>
        <p:spPr>
          <a:xfrm>
            <a:off x="779462" y="1512591"/>
            <a:ext cx="3247107" cy="2372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81264" y="381000"/>
            <a:ext cx="8101262" cy="104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3800" u="none" cap="none" strike="noStrike">
                <a:solidFill>
                  <a:srgbClr val="001D4D"/>
                </a:solidFill>
                <a:latin typeface="Trebuchet MS"/>
                <a:ea typeface="Trebuchet MS"/>
                <a:cs typeface="Trebuchet MS"/>
                <a:sym typeface="Trebuchet MS"/>
              </a:rPr>
              <a:t>Calculate the frequency distribution</a:t>
            </a:r>
            <a:endParaRPr b="0" i="0" sz="2400" u="none" cap="none" strike="noStrike">
              <a:solidFill>
                <a:srgbClr val="001D4D"/>
              </a:solidFill>
              <a:latin typeface="Trebuchet MS"/>
              <a:ea typeface="Trebuchet MS"/>
              <a:cs typeface="Trebuchet MS"/>
              <a:sym typeface="Trebuchet MS"/>
            </a:endParaRPr>
          </a:p>
        </p:txBody>
      </p:sp>
      <p:pic>
        <p:nvPicPr>
          <p:cNvPr id="216" name="Shape 216"/>
          <p:cNvPicPr preferRelativeResize="0"/>
          <p:nvPr/>
        </p:nvPicPr>
        <p:blipFill rotWithShape="1">
          <a:blip r:embed="rId3">
            <a:alphaModFix/>
          </a:blip>
          <a:srcRect b="0" l="0" r="0" t="0"/>
          <a:stretch/>
        </p:blipFill>
        <p:spPr>
          <a:xfrm>
            <a:off x="777037" y="1500027"/>
            <a:ext cx="1801776" cy="2998478"/>
          </a:xfrm>
          <a:prstGeom prst="rect">
            <a:avLst/>
          </a:prstGeom>
          <a:noFill/>
          <a:ln>
            <a:noFill/>
          </a:ln>
        </p:spPr>
      </p:pic>
      <p:pic>
        <p:nvPicPr>
          <p:cNvPr id="217" name="Shape 217"/>
          <p:cNvPicPr preferRelativeResize="0"/>
          <p:nvPr/>
        </p:nvPicPr>
        <p:blipFill rotWithShape="1">
          <a:blip r:embed="rId4">
            <a:alphaModFix/>
          </a:blip>
          <a:srcRect b="0" l="0" r="0" t="0"/>
          <a:stretch/>
        </p:blipFill>
        <p:spPr>
          <a:xfrm>
            <a:off x="777037" y="4498505"/>
            <a:ext cx="2243565" cy="1570496"/>
          </a:xfrm>
          <a:prstGeom prst="rect">
            <a:avLst/>
          </a:prstGeom>
          <a:noFill/>
          <a:ln>
            <a:noFill/>
          </a:ln>
        </p:spPr>
      </p:pic>
      <p:pic>
        <p:nvPicPr>
          <p:cNvPr id="218" name="Shape 218"/>
          <p:cNvPicPr preferRelativeResize="0"/>
          <p:nvPr/>
        </p:nvPicPr>
        <p:blipFill rotWithShape="1">
          <a:blip r:embed="rId5">
            <a:alphaModFix/>
          </a:blip>
          <a:srcRect b="0" l="0" r="0" t="0"/>
          <a:stretch/>
        </p:blipFill>
        <p:spPr>
          <a:xfrm>
            <a:off x="4000362" y="4635962"/>
            <a:ext cx="4582164" cy="1295581"/>
          </a:xfrm>
          <a:prstGeom prst="rect">
            <a:avLst/>
          </a:prstGeom>
          <a:noFill/>
          <a:ln>
            <a:noFill/>
          </a:ln>
        </p:spPr>
      </p:pic>
      <p:pic>
        <p:nvPicPr>
          <p:cNvPr id="219" name="Shape 219"/>
          <p:cNvPicPr preferRelativeResize="0"/>
          <p:nvPr/>
        </p:nvPicPr>
        <p:blipFill rotWithShape="1">
          <a:blip r:embed="rId6">
            <a:alphaModFix/>
          </a:blip>
          <a:srcRect b="0" l="0" r="0" t="0"/>
          <a:stretch/>
        </p:blipFill>
        <p:spPr>
          <a:xfrm>
            <a:off x="3684750" y="1736568"/>
            <a:ext cx="4205803" cy="24509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