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2982" y="-6270"/>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B880AC8-9D0D-47A6-914B-C61305A2B385}" type="datetime1">
              <a:rPr lang="en-US" altLang="en-US"/>
              <a:pPr/>
              <a:t>12/7/2015</a:t>
            </a:fld>
            <a:endParaRPr lang="en-US" alt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8460BC8-9377-4F21-901E-1A9D5B1F3B74}" type="slidenum">
              <a:rPr lang="en-US" altLang="en-US"/>
              <a:pPr/>
              <a:t>‹#›</a:t>
            </a:fld>
            <a:endParaRPr lang="en-US" altLang="en-US"/>
          </a:p>
        </p:txBody>
      </p:sp>
    </p:spTree>
    <p:extLst>
      <p:ext uri="{BB962C8B-B14F-4D97-AF65-F5344CB8AC3E}">
        <p14:creationId xmlns:p14="http://schemas.microsoft.com/office/powerpoint/2010/main" val="18798782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ＭＳ Ｐゴシック" panose="020B0600070205080204" pitchFamily="34" charset="-128"/>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fld id="{7A95381C-A345-4D6C-9C09-811FA53AAE7C}" type="slidenum">
              <a:rPr lang="en-US" altLang="en-US" sz="1200"/>
              <a:pPr eaLnBrk="1" hangingPunct="1"/>
              <a:t>1</a:t>
            </a:fld>
            <a:endParaRPr lang="en-US" altLang="en-US" sz="1200"/>
          </a:p>
        </p:txBody>
      </p:sp>
    </p:spTree>
    <p:extLst>
      <p:ext uri="{BB962C8B-B14F-4D97-AF65-F5344CB8AC3E}">
        <p14:creationId xmlns:p14="http://schemas.microsoft.com/office/powerpoint/2010/main" val="3919039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7183123"/>
            <a:ext cx="24688800" cy="1528064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454741C-9F5E-4D57-87A9-2D5A80DC11DD}" type="slidenum">
              <a:rPr lang="en-US" altLang="en-US" smtClean="0"/>
              <a:pPr/>
              <a:t>‹#›</a:t>
            </a:fld>
            <a:endParaRPr lang="en-US" altLang="en-US"/>
          </a:p>
        </p:txBody>
      </p:sp>
    </p:spTree>
    <p:extLst>
      <p:ext uri="{BB962C8B-B14F-4D97-AF65-F5344CB8AC3E}">
        <p14:creationId xmlns:p14="http://schemas.microsoft.com/office/powerpoint/2010/main" val="387166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0DB812A-BB85-4461-99AB-C829620C9E63}" type="slidenum">
              <a:rPr lang="en-US" altLang="en-US" smtClean="0"/>
              <a:pPr/>
              <a:t>‹#›</a:t>
            </a:fld>
            <a:endParaRPr lang="en-US" altLang="en-US"/>
          </a:p>
        </p:txBody>
      </p:sp>
    </p:spTree>
    <p:extLst>
      <p:ext uri="{BB962C8B-B14F-4D97-AF65-F5344CB8AC3E}">
        <p14:creationId xmlns:p14="http://schemas.microsoft.com/office/powerpoint/2010/main" val="3923416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2336800"/>
            <a:ext cx="7098030" cy="37195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2336800"/>
            <a:ext cx="20882610" cy="37195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6960C93-8973-4CEB-8231-EEFFA13FA543}" type="slidenum">
              <a:rPr lang="en-US" altLang="en-US" smtClean="0"/>
              <a:pPr/>
              <a:t>‹#›</a:t>
            </a:fld>
            <a:endParaRPr lang="en-US" altLang="en-US"/>
          </a:p>
        </p:txBody>
      </p:sp>
    </p:spTree>
    <p:extLst>
      <p:ext uri="{BB962C8B-B14F-4D97-AF65-F5344CB8AC3E}">
        <p14:creationId xmlns:p14="http://schemas.microsoft.com/office/powerpoint/2010/main" val="116528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5B3B27C-94EC-489B-8349-62BEDAB267D6}" type="slidenum">
              <a:rPr lang="en-US" altLang="en-US" smtClean="0"/>
              <a:pPr/>
              <a:t>‹#›</a:t>
            </a:fld>
            <a:endParaRPr lang="en-US" altLang="en-US"/>
          </a:p>
        </p:txBody>
      </p:sp>
    </p:spTree>
    <p:extLst>
      <p:ext uri="{BB962C8B-B14F-4D97-AF65-F5344CB8AC3E}">
        <p14:creationId xmlns:p14="http://schemas.microsoft.com/office/powerpoint/2010/main" val="93092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10942326"/>
            <a:ext cx="28392120" cy="18257517"/>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29372566"/>
            <a:ext cx="28392120" cy="9601197"/>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3B21E0F-5EB8-48C0-B1B6-B085214485CB}" type="slidenum">
              <a:rPr lang="en-US" altLang="en-US" smtClean="0"/>
              <a:pPr/>
              <a:t>‹#›</a:t>
            </a:fld>
            <a:endParaRPr lang="en-US" altLang="en-US"/>
          </a:p>
        </p:txBody>
      </p:sp>
    </p:spTree>
    <p:extLst>
      <p:ext uri="{BB962C8B-B14F-4D97-AF65-F5344CB8AC3E}">
        <p14:creationId xmlns:p14="http://schemas.microsoft.com/office/powerpoint/2010/main" val="95425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11684000"/>
            <a:ext cx="1399032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11684000"/>
            <a:ext cx="1399032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83CC942-D3F0-43E6-85C2-129657D17CA4}" type="slidenum">
              <a:rPr lang="en-US" altLang="en-US" smtClean="0"/>
              <a:pPr/>
              <a:t>‹#›</a:t>
            </a:fld>
            <a:endParaRPr lang="en-US" altLang="en-US"/>
          </a:p>
        </p:txBody>
      </p:sp>
    </p:spTree>
    <p:extLst>
      <p:ext uri="{BB962C8B-B14F-4D97-AF65-F5344CB8AC3E}">
        <p14:creationId xmlns:p14="http://schemas.microsoft.com/office/powerpoint/2010/main" val="65061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03"/>
            <a:ext cx="28392120" cy="848360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10759443"/>
            <a:ext cx="13926025" cy="527303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16032480"/>
            <a:ext cx="13926025"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10759443"/>
            <a:ext cx="13994608" cy="527303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16032480"/>
            <a:ext cx="13994608"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1505217-90DE-4E0B-BB98-1713112A0333}" type="slidenum">
              <a:rPr lang="en-US" altLang="en-US" smtClean="0"/>
              <a:pPr/>
              <a:t>‹#›</a:t>
            </a:fld>
            <a:endParaRPr lang="en-US" altLang="en-US"/>
          </a:p>
        </p:txBody>
      </p:sp>
    </p:spTree>
    <p:extLst>
      <p:ext uri="{BB962C8B-B14F-4D97-AF65-F5344CB8AC3E}">
        <p14:creationId xmlns:p14="http://schemas.microsoft.com/office/powerpoint/2010/main" val="142964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8287950-42F8-45D6-BB33-F8CF1969BFAC}" type="slidenum">
              <a:rPr lang="en-US" altLang="en-US" smtClean="0"/>
              <a:pPr/>
              <a:t>‹#›</a:t>
            </a:fld>
            <a:endParaRPr lang="en-US" altLang="en-US"/>
          </a:p>
        </p:txBody>
      </p:sp>
    </p:spTree>
    <p:extLst>
      <p:ext uri="{BB962C8B-B14F-4D97-AF65-F5344CB8AC3E}">
        <p14:creationId xmlns:p14="http://schemas.microsoft.com/office/powerpoint/2010/main" val="154634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87D24DB5-5FB1-4454-BF5C-38D607874F08}" type="slidenum">
              <a:rPr lang="en-US" altLang="en-US" smtClean="0"/>
              <a:pPr/>
              <a:t>‹#›</a:t>
            </a:fld>
            <a:endParaRPr lang="en-US" altLang="en-US"/>
          </a:p>
        </p:txBody>
      </p:sp>
    </p:spTree>
    <p:extLst>
      <p:ext uri="{BB962C8B-B14F-4D97-AF65-F5344CB8AC3E}">
        <p14:creationId xmlns:p14="http://schemas.microsoft.com/office/powerpoint/2010/main" val="190546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0" cy="1024128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6319523"/>
            <a:ext cx="16664940" cy="311912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13167360"/>
            <a:ext cx="10617040" cy="24394163"/>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2055D87-CBFB-4740-B97B-63E0EBBF46EC}" type="slidenum">
              <a:rPr lang="en-US" altLang="en-US" smtClean="0"/>
              <a:pPr/>
              <a:t>‹#›</a:t>
            </a:fld>
            <a:endParaRPr lang="en-US" altLang="en-US"/>
          </a:p>
        </p:txBody>
      </p:sp>
    </p:spTree>
    <p:extLst>
      <p:ext uri="{BB962C8B-B14F-4D97-AF65-F5344CB8AC3E}">
        <p14:creationId xmlns:p14="http://schemas.microsoft.com/office/powerpoint/2010/main" val="399799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0" cy="1024128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6319523"/>
            <a:ext cx="16664940" cy="311912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13167360"/>
            <a:ext cx="10617040" cy="24394163"/>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4BB7073-16EF-4717-BDFE-7ABFE92D4055}" type="slidenum">
              <a:rPr lang="en-US" altLang="en-US" smtClean="0"/>
              <a:pPr/>
              <a:t>‹#›</a:t>
            </a:fld>
            <a:endParaRPr lang="en-US" altLang="en-US"/>
          </a:p>
        </p:txBody>
      </p:sp>
    </p:spTree>
    <p:extLst>
      <p:ext uri="{BB962C8B-B14F-4D97-AF65-F5344CB8AC3E}">
        <p14:creationId xmlns:p14="http://schemas.microsoft.com/office/powerpoint/2010/main" val="2596264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03"/>
            <a:ext cx="28392120" cy="848360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40680643"/>
            <a:ext cx="7406640" cy="2336800"/>
          </a:xfrm>
          <a:prstGeom prst="rect">
            <a:avLst/>
          </a:prstGeom>
        </p:spPr>
        <p:txBody>
          <a:bodyPr vert="horz" lIns="91440" tIns="45720" rIns="91440" bIns="45720" rtlCol="0" anchor="ctr"/>
          <a:lstStyle>
            <a:lvl1pPr algn="l">
              <a:defRPr sz="324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904220" y="40680643"/>
            <a:ext cx="11109960" cy="2336800"/>
          </a:xfrm>
          <a:prstGeom prst="rect">
            <a:avLst/>
          </a:prstGeom>
        </p:spPr>
        <p:txBody>
          <a:bodyPr vert="horz" lIns="91440" tIns="45720" rIns="91440" bIns="45720" rtlCol="0" anchor="ctr"/>
          <a:lstStyle>
            <a:lvl1pPr algn="ctr">
              <a:defRPr sz="324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3248620" y="40680643"/>
            <a:ext cx="7406640" cy="2336800"/>
          </a:xfrm>
          <a:prstGeom prst="rect">
            <a:avLst/>
          </a:prstGeom>
        </p:spPr>
        <p:txBody>
          <a:bodyPr vert="horz" lIns="91440" tIns="45720" rIns="91440" bIns="45720" rtlCol="0" anchor="ctr"/>
          <a:lstStyle>
            <a:lvl1pPr algn="r">
              <a:defRPr sz="3240">
                <a:solidFill>
                  <a:schemeClr val="tx1">
                    <a:tint val="75000"/>
                  </a:schemeClr>
                </a:solidFill>
              </a:defRPr>
            </a:lvl1pPr>
          </a:lstStyle>
          <a:p>
            <a:fld id="{25310BA3-8838-45B5-9968-F03720AC72FD}" type="slidenum">
              <a:rPr lang="en-US" altLang="en-US" smtClean="0"/>
              <a:pPr/>
              <a:t>‹#›</a:t>
            </a:fld>
            <a:endParaRPr lang="en-US" altLang="en-US"/>
          </a:p>
        </p:txBody>
      </p:sp>
    </p:spTree>
    <p:extLst>
      <p:ext uri="{BB962C8B-B14F-4D97-AF65-F5344CB8AC3E}">
        <p14:creationId xmlns:p14="http://schemas.microsoft.com/office/powerpoint/2010/main" val="17894561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jpe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gif"/><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Box 5"/>
          <p:cNvSpPr txBox="1">
            <a:spLocks noChangeArrowheads="1"/>
          </p:cNvSpPr>
          <p:nvPr/>
        </p:nvSpPr>
        <p:spPr bwMode="auto">
          <a:xfrm>
            <a:off x="5791200" y="2257425"/>
            <a:ext cx="21336000" cy="432016"/>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30000"/>
              </a:lnSpc>
              <a:spcBef>
                <a:spcPct val="50000"/>
              </a:spcBef>
            </a:pPr>
            <a:r>
              <a:rPr lang="en-US" altLang="en-US" sz="7200" b="1" dirty="0">
                <a:effectLst>
                  <a:outerShdw blurRad="38100" dist="38100" dir="2700000" algn="tl">
                    <a:srgbClr val="C0C0C0"/>
                  </a:outerShdw>
                </a:effectLst>
                <a:latin typeface="Times New Roman" panose="02020603050405020304" pitchFamily="18" charset="0"/>
              </a:rPr>
              <a:t>Senior Project, </a:t>
            </a:r>
            <a:r>
              <a:rPr lang="en-US" altLang="en-US" sz="7200" b="1" dirty="0" smtClean="0">
                <a:effectLst>
                  <a:outerShdw blurRad="38100" dist="38100" dir="2700000" algn="tl">
                    <a:srgbClr val="C0C0C0"/>
                  </a:outerShdw>
                </a:effectLst>
                <a:latin typeface="Times New Roman" panose="02020603050405020304" pitchFamily="18" charset="0"/>
              </a:rPr>
              <a:t>Fall 2015</a:t>
            </a:r>
            <a:endParaRPr lang="en-US" altLang="en-US" sz="7200" dirty="0">
              <a:latin typeface="Times New Roman" panose="02020603050405020304" pitchFamily="18" charset="0"/>
            </a:endParaRPr>
          </a:p>
        </p:txBody>
      </p:sp>
      <p:sp>
        <p:nvSpPr>
          <p:cNvPr id="14339" name="Text Box 12"/>
          <p:cNvSpPr txBox="1">
            <a:spLocks noChangeArrowheads="1"/>
          </p:cNvSpPr>
          <p:nvPr/>
        </p:nvSpPr>
        <p:spPr bwMode="auto">
          <a:xfrm>
            <a:off x="6567488" y="2743200"/>
            <a:ext cx="19797712"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800" b="1" dirty="0" smtClean="0">
                <a:solidFill>
                  <a:srgbClr val="3333CC"/>
                </a:solidFill>
              </a:rPr>
              <a:t>Senior Project Portal 1.0</a:t>
            </a:r>
            <a:endParaRPr lang="en-US" altLang="en-US" sz="4800" b="1" dirty="0">
              <a:solidFill>
                <a:srgbClr val="3333CC"/>
              </a:solidFill>
            </a:endParaRPr>
          </a:p>
          <a:p>
            <a:pPr algn="ctr" eaLnBrk="1" hangingPunct="1"/>
            <a:r>
              <a:rPr lang="en-US" altLang="en-US" sz="3500" b="1" dirty="0">
                <a:solidFill>
                  <a:srgbClr val="3333CC"/>
                </a:solidFill>
              </a:rPr>
              <a:t>Student: </a:t>
            </a:r>
            <a:r>
              <a:rPr lang="en-US" altLang="en-US" sz="3500" dirty="0" smtClean="0">
                <a:solidFill>
                  <a:srgbClr val="3333CC"/>
                </a:solidFill>
              </a:rPr>
              <a:t>Christopher Jones, </a:t>
            </a:r>
            <a:r>
              <a:rPr lang="en-US" altLang="en-US" sz="3500" dirty="0">
                <a:solidFill>
                  <a:srgbClr val="3333CC"/>
                </a:solidFill>
              </a:rPr>
              <a:t>Florida International University</a:t>
            </a:r>
          </a:p>
          <a:p>
            <a:pPr algn="ctr" eaLnBrk="1" hangingPunct="1"/>
            <a:r>
              <a:rPr lang="en-US" altLang="en-US" sz="3500" b="1" dirty="0">
                <a:solidFill>
                  <a:srgbClr val="3333CC"/>
                </a:solidFill>
              </a:rPr>
              <a:t>Mentor:</a:t>
            </a:r>
            <a:r>
              <a:rPr lang="en-US" altLang="en-US" sz="3500" b="1" i="1" dirty="0">
                <a:solidFill>
                  <a:srgbClr val="3333CC"/>
                </a:solidFill>
              </a:rPr>
              <a:t> </a:t>
            </a:r>
            <a:r>
              <a:rPr lang="en-US" altLang="en-US" sz="3500" dirty="0" smtClean="0">
                <a:solidFill>
                  <a:srgbClr val="3333CC"/>
                </a:solidFill>
              </a:rPr>
              <a:t>Dr. </a:t>
            </a:r>
            <a:r>
              <a:rPr lang="en-US" altLang="en-US" sz="3500" dirty="0" err="1" smtClean="0">
                <a:solidFill>
                  <a:srgbClr val="3333CC"/>
                </a:solidFill>
              </a:rPr>
              <a:t>Masoud</a:t>
            </a:r>
            <a:r>
              <a:rPr lang="en-US" altLang="en-US" sz="3500" dirty="0" smtClean="0">
                <a:solidFill>
                  <a:srgbClr val="3333CC"/>
                </a:solidFill>
              </a:rPr>
              <a:t> </a:t>
            </a:r>
            <a:r>
              <a:rPr lang="en-US" altLang="en-US" sz="3500" dirty="0" err="1" smtClean="0">
                <a:solidFill>
                  <a:srgbClr val="3333CC"/>
                </a:solidFill>
              </a:rPr>
              <a:t>Sadjadi</a:t>
            </a:r>
            <a:r>
              <a:rPr lang="en-US" altLang="ja-JP" sz="3500" dirty="0" smtClean="0">
                <a:solidFill>
                  <a:srgbClr val="3333CC"/>
                </a:solidFill>
              </a:rPr>
              <a:t>,</a:t>
            </a:r>
            <a:r>
              <a:rPr lang="en-US" altLang="ja-JP" sz="3500" i="1" dirty="0" smtClean="0">
                <a:solidFill>
                  <a:srgbClr val="3333CC"/>
                </a:solidFill>
              </a:rPr>
              <a:t> </a:t>
            </a:r>
            <a:r>
              <a:rPr lang="en-US" altLang="ja-JP" sz="3500" dirty="0" smtClean="0">
                <a:solidFill>
                  <a:srgbClr val="3333CC"/>
                </a:solidFill>
              </a:rPr>
              <a:t>Florida International University</a:t>
            </a:r>
          </a:p>
          <a:p>
            <a:pPr algn="ctr" eaLnBrk="1" hangingPunct="1"/>
            <a:r>
              <a:rPr lang="en-US" altLang="en-US" sz="3500" b="1" dirty="0" smtClean="0">
                <a:solidFill>
                  <a:srgbClr val="3333CC"/>
                </a:solidFill>
              </a:rPr>
              <a:t>Instructor:</a:t>
            </a:r>
            <a:r>
              <a:rPr lang="en-US" altLang="en-US" sz="3500" b="1" i="1" dirty="0" smtClean="0">
                <a:solidFill>
                  <a:srgbClr val="3333CC"/>
                </a:solidFill>
              </a:rPr>
              <a:t> </a:t>
            </a:r>
            <a:r>
              <a:rPr lang="en-US" altLang="en-US" sz="3500" dirty="0" err="1" smtClean="0">
                <a:solidFill>
                  <a:srgbClr val="3333CC"/>
                </a:solidFill>
              </a:rPr>
              <a:t>Masoud</a:t>
            </a:r>
            <a:r>
              <a:rPr lang="en-US" altLang="en-US" sz="3500" dirty="0" smtClean="0">
                <a:solidFill>
                  <a:srgbClr val="3333CC"/>
                </a:solidFill>
              </a:rPr>
              <a:t> </a:t>
            </a:r>
            <a:r>
              <a:rPr lang="en-US" altLang="en-US" sz="3500" dirty="0" err="1" smtClean="0">
                <a:solidFill>
                  <a:srgbClr val="3333CC"/>
                </a:solidFill>
              </a:rPr>
              <a:t>Sadjadi</a:t>
            </a:r>
            <a:r>
              <a:rPr lang="en-US" altLang="en-US" sz="3500" dirty="0" smtClean="0">
                <a:solidFill>
                  <a:srgbClr val="3333CC"/>
                </a:solidFill>
              </a:rPr>
              <a:t>, Florida International University</a:t>
            </a:r>
            <a:endParaRPr lang="en-US" altLang="en-US" sz="3500" dirty="0">
              <a:solidFill>
                <a:srgbClr val="3333CC"/>
              </a:solidFill>
            </a:endParaRPr>
          </a:p>
        </p:txBody>
      </p:sp>
      <p:sp>
        <p:nvSpPr>
          <p:cNvPr id="14340" name="Text Box 72"/>
          <p:cNvSpPr txBox="1">
            <a:spLocks noChangeArrowheads="1"/>
          </p:cNvSpPr>
          <p:nvPr/>
        </p:nvSpPr>
        <p:spPr bwMode="auto">
          <a:xfrm>
            <a:off x="1213984" y="42411053"/>
            <a:ext cx="30632400" cy="102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buClr>
                <a:srgbClr val="3333CC"/>
              </a:buClr>
            </a:pPr>
            <a:r>
              <a:rPr lang="en-US" altLang="en-US" sz="3000" dirty="0"/>
              <a:t>The material presented in this poster is based upon the work supported </a:t>
            </a:r>
            <a:r>
              <a:rPr lang="en-US" altLang="en-US" sz="3000" dirty="0" smtClean="0"/>
              <a:t>by Dr. </a:t>
            </a:r>
            <a:r>
              <a:rPr lang="en-US" altLang="en-US" sz="3000" dirty="0" err="1" smtClean="0"/>
              <a:t>Masoud</a:t>
            </a:r>
            <a:r>
              <a:rPr lang="en-US" altLang="en-US" sz="3000" dirty="0" smtClean="0"/>
              <a:t> </a:t>
            </a:r>
            <a:r>
              <a:rPr lang="en-US" altLang="en-US" sz="3000" dirty="0" err="1" smtClean="0"/>
              <a:t>Sadjadi</a:t>
            </a:r>
            <a:r>
              <a:rPr lang="en-US" altLang="en-US" sz="3000" dirty="0" smtClean="0"/>
              <a:t>. </a:t>
            </a:r>
            <a:r>
              <a:rPr lang="en-US" altLang="en-US" sz="3000" dirty="0"/>
              <a:t>I am thankful to the help that I received from my group members</a:t>
            </a:r>
            <a:r>
              <a:rPr lang="en-US" altLang="en-US" sz="3000" dirty="0" smtClean="0"/>
              <a:t>, Ricardo Dominguez and Frank Hernandez. </a:t>
            </a:r>
            <a:r>
              <a:rPr lang="en-US" altLang="en-US" sz="3000" dirty="0"/>
              <a:t>.</a:t>
            </a:r>
          </a:p>
        </p:txBody>
      </p:sp>
      <p:sp>
        <p:nvSpPr>
          <p:cNvPr id="14341" name="Rectangle 18"/>
          <p:cNvSpPr>
            <a:spLocks noChangeArrowheads="1"/>
          </p:cNvSpPr>
          <p:nvPr/>
        </p:nvSpPr>
        <p:spPr bwMode="auto">
          <a:xfrm>
            <a:off x="914400" y="5486400"/>
            <a:ext cx="31089600" cy="3566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15" name="Text Box 19"/>
          <p:cNvSpPr txBox="1">
            <a:spLocks noChangeArrowheads="1"/>
          </p:cNvSpPr>
          <p:nvPr/>
        </p:nvSpPr>
        <p:spPr bwMode="auto">
          <a:xfrm>
            <a:off x="4114800" y="5789613"/>
            <a:ext cx="5486400" cy="731837"/>
          </a:xfrm>
          <a:prstGeom prst="rect">
            <a:avLst/>
          </a:prstGeom>
          <a:solidFill>
            <a:schemeClr val="accent1">
              <a:lumMod val="20000"/>
              <a:lumOff val="80000"/>
            </a:schemeClr>
          </a:solidFill>
          <a:ln w="57150">
            <a:solidFill>
              <a:schemeClr val="accent1">
                <a:lumMod val="60000"/>
                <a:lumOff val="40000"/>
              </a:schemeClr>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Problem</a:t>
            </a:r>
          </a:p>
        </p:txBody>
      </p:sp>
      <p:sp>
        <p:nvSpPr>
          <p:cNvPr id="14343" name="Rectangle 18"/>
          <p:cNvSpPr>
            <a:spLocks noChangeArrowheads="1"/>
          </p:cNvSpPr>
          <p:nvPr/>
        </p:nvSpPr>
        <p:spPr bwMode="auto">
          <a:xfrm>
            <a:off x="914400" y="42062400"/>
            <a:ext cx="31089600" cy="137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17" name="Text Box 19"/>
          <p:cNvSpPr txBox="1">
            <a:spLocks noChangeArrowheads="1"/>
          </p:cNvSpPr>
          <p:nvPr/>
        </p:nvSpPr>
        <p:spPr bwMode="auto">
          <a:xfrm>
            <a:off x="1192213" y="41605200"/>
            <a:ext cx="4979987" cy="730250"/>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Acknowledgement</a:t>
            </a:r>
          </a:p>
        </p:txBody>
      </p:sp>
      <p:sp>
        <p:nvSpPr>
          <p:cNvPr id="14353" name="Rectangle 6"/>
          <p:cNvSpPr>
            <a:spLocks noChangeArrowheads="1"/>
          </p:cNvSpPr>
          <p:nvPr/>
        </p:nvSpPr>
        <p:spPr bwMode="auto">
          <a:xfrm>
            <a:off x="15925800" y="446088"/>
            <a:ext cx="4724400" cy="1077912"/>
          </a:xfrm>
          <a:prstGeom prst="rect">
            <a:avLst/>
          </a:prstGeom>
          <a:noFill/>
          <a:ln w="9525">
            <a:noFill/>
            <a:miter lim="800000"/>
            <a:headEnd/>
            <a:tailEnd/>
          </a:ln>
        </p:spPr>
        <p:txBody>
          <a:bodyPr anchor="ctr">
            <a:spAutoFit/>
          </a:bodyP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b="1">
                <a:solidFill>
                  <a:schemeClr val="accent2"/>
                </a:solidFill>
              </a:rPr>
              <a:t>School of Computing &amp; Information Sciences</a:t>
            </a:r>
            <a:endParaRPr lang="en-US" altLang="en-US" sz="3200">
              <a:solidFill>
                <a:schemeClr val="accent2"/>
              </a:solidFill>
            </a:endParaRPr>
          </a:p>
        </p:txBody>
      </p:sp>
      <p:pic>
        <p:nvPicPr>
          <p:cNvPr id="14346" name="Picture 3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19"/>
          <p:cNvSpPr txBox="1">
            <a:spLocks noChangeArrowheads="1"/>
          </p:cNvSpPr>
          <p:nvPr/>
        </p:nvSpPr>
        <p:spPr bwMode="auto">
          <a:xfrm>
            <a:off x="13716000" y="5792788"/>
            <a:ext cx="5486400" cy="731837"/>
          </a:xfrm>
          <a:prstGeom prst="rect">
            <a:avLst/>
          </a:prstGeom>
          <a:solidFill>
            <a:schemeClr val="accent1">
              <a:lumMod val="20000"/>
              <a:lumOff val="80000"/>
            </a:schemeClr>
          </a:solidFill>
          <a:ln w="57150">
            <a:solidFill>
              <a:schemeClr val="accent1">
                <a:lumMod val="60000"/>
                <a:lumOff val="40000"/>
              </a:schemeClr>
            </a:solidFill>
            <a:miter lim="800000"/>
            <a:headEnd/>
            <a:tailEnd/>
          </a:ln>
          <a:effectLst/>
        </p:spPr>
        <p:txBody>
          <a:bodyPr lIns="98655" tIns="49327" rIns="98655" bIns="49327">
            <a:spAutoFit/>
          </a:bodyPr>
          <a:lstStyle>
            <a:defPPr>
              <a:defRPr lang="en-US"/>
            </a:defPPr>
            <a:lvl1pPr algn="ctr" defTabSz="985838">
              <a:spcBef>
                <a:spcPct val="50000"/>
              </a:spcBef>
              <a:defRPr sz="4100" b="1">
                <a:solidFill>
                  <a:srgbClr val="336699"/>
                </a:solidFill>
                <a:effectLst>
                  <a:outerShdw blurRad="38100" dist="38100" dir="2700000" algn="tl">
                    <a:srgbClr val="DDDDDD"/>
                  </a:outerShdw>
                </a:effectLst>
                <a:latin typeface="Arial" charset="0"/>
                <a:ea typeface="ＭＳ Ｐゴシック" charset="-128"/>
                <a:cs typeface="ＭＳ Ｐゴシック" charset="-128"/>
              </a:defRPr>
            </a:lvl1pPr>
          </a:lstStyle>
          <a:p>
            <a:r>
              <a:rPr lang="en-US" dirty="0"/>
              <a:t>Current System</a:t>
            </a:r>
          </a:p>
        </p:txBody>
      </p:sp>
      <p:sp>
        <p:nvSpPr>
          <p:cNvPr id="35" name="Text Box 19"/>
          <p:cNvSpPr txBox="1">
            <a:spLocks noChangeArrowheads="1"/>
          </p:cNvSpPr>
          <p:nvPr/>
        </p:nvSpPr>
        <p:spPr bwMode="auto">
          <a:xfrm>
            <a:off x="23317200" y="5792788"/>
            <a:ext cx="5486400" cy="731837"/>
          </a:xfrm>
          <a:prstGeom prst="rect">
            <a:avLst/>
          </a:prstGeom>
          <a:solidFill>
            <a:schemeClr val="accent1">
              <a:lumMod val="20000"/>
              <a:lumOff val="80000"/>
            </a:schemeClr>
          </a:solidFill>
          <a:ln w="57150">
            <a:solidFill>
              <a:schemeClr val="accent1">
                <a:lumMod val="60000"/>
                <a:lumOff val="40000"/>
              </a:schemeClr>
            </a:solidFill>
            <a:miter lim="800000"/>
            <a:headEnd/>
            <a:tailEnd/>
          </a:ln>
          <a:effectLst/>
        </p:spPr>
        <p:txBody>
          <a:bodyPr lIns="98655" tIns="49327" rIns="98655" bIns="49327">
            <a:spAutoFit/>
          </a:bodyPr>
          <a:lstStyle>
            <a:defPPr>
              <a:defRPr lang="en-US"/>
            </a:defPPr>
            <a:lvl1pPr algn="ctr" defTabSz="985838">
              <a:spcBef>
                <a:spcPct val="50000"/>
              </a:spcBef>
              <a:defRPr sz="4100" b="1">
                <a:solidFill>
                  <a:srgbClr val="336699"/>
                </a:solidFill>
                <a:effectLst>
                  <a:outerShdw blurRad="38100" dist="38100" dir="2700000" algn="tl">
                    <a:srgbClr val="DDDDDD"/>
                  </a:outerShdw>
                </a:effectLst>
                <a:latin typeface="Arial" charset="0"/>
                <a:ea typeface="ＭＳ Ｐゴシック" charset="-128"/>
                <a:cs typeface="ＭＳ Ｐゴシック" charset="-128"/>
              </a:defRPr>
            </a:lvl1pPr>
          </a:lstStyle>
          <a:p>
            <a:r>
              <a:rPr lang="en-US" dirty="0"/>
              <a:t>Requirements</a:t>
            </a:r>
          </a:p>
        </p:txBody>
      </p:sp>
      <p:sp>
        <p:nvSpPr>
          <p:cNvPr id="36" name="Text Box 19"/>
          <p:cNvSpPr txBox="1">
            <a:spLocks noChangeArrowheads="1"/>
          </p:cNvSpPr>
          <p:nvPr/>
        </p:nvSpPr>
        <p:spPr bwMode="auto">
          <a:xfrm>
            <a:off x="4114800" y="18184167"/>
            <a:ext cx="5486400" cy="731838"/>
          </a:xfrm>
          <a:prstGeom prst="rect">
            <a:avLst/>
          </a:prstGeom>
          <a:solidFill>
            <a:schemeClr val="accent1">
              <a:lumMod val="20000"/>
              <a:lumOff val="80000"/>
            </a:schemeClr>
          </a:solidFill>
          <a:ln w="57150">
            <a:solidFill>
              <a:schemeClr val="accent1">
                <a:lumMod val="60000"/>
                <a:lumOff val="40000"/>
              </a:schemeClr>
            </a:solidFill>
            <a:miter lim="800000"/>
            <a:headEnd/>
            <a:tailEnd/>
          </a:ln>
          <a:effectLst/>
        </p:spPr>
        <p:txBody>
          <a:bodyPr lIns="98655" tIns="49327" rIns="98655" bIns="49327">
            <a:spAutoFit/>
          </a:bodyPr>
          <a:lstStyle>
            <a:defPPr>
              <a:defRPr lang="en-US"/>
            </a:defPPr>
            <a:lvl1pPr algn="ctr" defTabSz="985838">
              <a:spcBef>
                <a:spcPct val="50000"/>
              </a:spcBef>
              <a:defRPr sz="4100" b="1">
                <a:solidFill>
                  <a:srgbClr val="336699"/>
                </a:solidFill>
                <a:effectLst>
                  <a:outerShdw blurRad="38100" dist="38100" dir="2700000" algn="tl">
                    <a:srgbClr val="DDDDDD"/>
                  </a:outerShdw>
                </a:effectLst>
                <a:latin typeface="Arial" charset="0"/>
                <a:ea typeface="ＭＳ Ｐゴシック" charset="-128"/>
                <a:cs typeface="ＭＳ Ｐゴシック" charset="-128"/>
              </a:defRPr>
            </a:lvl1pPr>
          </a:lstStyle>
          <a:p>
            <a:r>
              <a:rPr lang="en-US" dirty="0"/>
              <a:t>System Design</a:t>
            </a:r>
          </a:p>
        </p:txBody>
      </p:sp>
      <p:sp>
        <p:nvSpPr>
          <p:cNvPr id="37" name="Text Box 19"/>
          <p:cNvSpPr txBox="1">
            <a:spLocks noChangeArrowheads="1"/>
          </p:cNvSpPr>
          <p:nvPr/>
        </p:nvSpPr>
        <p:spPr bwMode="auto">
          <a:xfrm>
            <a:off x="13723144" y="17415063"/>
            <a:ext cx="5486400" cy="731838"/>
          </a:xfrm>
          <a:prstGeom prst="rect">
            <a:avLst/>
          </a:prstGeom>
          <a:solidFill>
            <a:schemeClr val="accent1">
              <a:lumMod val="20000"/>
              <a:lumOff val="80000"/>
            </a:schemeClr>
          </a:solidFill>
          <a:ln w="57150">
            <a:solidFill>
              <a:schemeClr val="accent1">
                <a:lumMod val="60000"/>
                <a:lumOff val="40000"/>
              </a:schemeClr>
            </a:solidFill>
            <a:miter lim="800000"/>
            <a:headEnd/>
            <a:tailEnd/>
          </a:ln>
          <a:effectLst/>
        </p:spPr>
        <p:txBody>
          <a:bodyPr lIns="98655" tIns="49327" rIns="98655" bIns="49327">
            <a:spAutoFit/>
          </a:bodyPr>
          <a:lstStyle>
            <a:defPPr>
              <a:defRPr lang="en-US"/>
            </a:defPPr>
            <a:lvl1pPr algn="ctr" defTabSz="985838">
              <a:spcBef>
                <a:spcPct val="50000"/>
              </a:spcBef>
              <a:defRPr sz="4100" b="1">
                <a:solidFill>
                  <a:srgbClr val="336699"/>
                </a:solidFill>
                <a:effectLst>
                  <a:outerShdw blurRad="38100" dist="38100" dir="2700000" algn="tl">
                    <a:srgbClr val="DDDDDD"/>
                  </a:outerShdw>
                </a:effectLst>
                <a:latin typeface="Arial" charset="0"/>
                <a:ea typeface="ＭＳ Ｐゴシック" charset="-128"/>
                <a:cs typeface="ＭＳ Ｐゴシック" charset="-128"/>
              </a:defRPr>
            </a:lvl1pPr>
          </a:lstStyle>
          <a:p>
            <a:r>
              <a:rPr lang="en-US" dirty="0"/>
              <a:t>Object Design</a:t>
            </a:r>
          </a:p>
        </p:txBody>
      </p:sp>
      <p:sp>
        <p:nvSpPr>
          <p:cNvPr id="38" name="Text Box 19"/>
          <p:cNvSpPr txBox="1">
            <a:spLocks noChangeArrowheads="1"/>
          </p:cNvSpPr>
          <p:nvPr/>
        </p:nvSpPr>
        <p:spPr bwMode="auto">
          <a:xfrm>
            <a:off x="23317200" y="17373640"/>
            <a:ext cx="5486400" cy="731838"/>
          </a:xfrm>
          <a:prstGeom prst="rect">
            <a:avLst/>
          </a:prstGeom>
          <a:solidFill>
            <a:schemeClr val="accent1">
              <a:lumMod val="20000"/>
              <a:lumOff val="80000"/>
            </a:schemeClr>
          </a:solidFill>
          <a:ln w="57150">
            <a:solidFill>
              <a:schemeClr val="accent1">
                <a:lumMod val="60000"/>
                <a:lumOff val="40000"/>
              </a:schemeClr>
            </a:solidFill>
            <a:miter lim="800000"/>
            <a:headEnd/>
            <a:tailEnd/>
          </a:ln>
          <a:effectLst/>
        </p:spPr>
        <p:txBody>
          <a:bodyPr lIns="98655" tIns="49327" rIns="98655" bIns="49327">
            <a:spAutoFit/>
          </a:bodyPr>
          <a:lstStyle>
            <a:defPPr>
              <a:defRPr lang="en-US"/>
            </a:defPPr>
            <a:lvl1pPr algn="ctr" defTabSz="985838">
              <a:spcBef>
                <a:spcPct val="50000"/>
              </a:spcBef>
              <a:defRPr sz="4100" b="1">
                <a:solidFill>
                  <a:srgbClr val="336699"/>
                </a:solidFill>
                <a:effectLst>
                  <a:outerShdw blurRad="38100" dist="38100" dir="2700000" algn="tl">
                    <a:srgbClr val="DDDDDD"/>
                  </a:outerShdw>
                </a:effectLst>
                <a:latin typeface="Arial" charset="0"/>
                <a:ea typeface="ＭＳ Ｐゴシック" charset="-128"/>
                <a:cs typeface="ＭＳ Ｐゴシック" charset="-128"/>
              </a:defRPr>
            </a:lvl1pPr>
          </a:lstStyle>
          <a:p>
            <a:r>
              <a:rPr lang="en-US" dirty="0"/>
              <a:t>Implementation</a:t>
            </a:r>
          </a:p>
        </p:txBody>
      </p:sp>
      <p:sp>
        <p:nvSpPr>
          <p:cNvPr id="39" name="Text Box 19"/>
          <p:cNvSpPr txBox="1">
            <a:spLocks noChangeArrowheads="1"/>
          </p:cNvSpPr>
          <p:nvPr/>
        </p:nvSpPr>
        <p:spPr bwMode="auto">
          <a:xfrm>
            <a:off x="4114800" y="29260800"/>
            <a:ext cx="5486400" cy="731838"/>
          </a:xfrm>
          <a:prstGeom prst="rect">
            <a:avLst/>
          </a:prstGeom>
          <a:solidFill>
            <a:schemeClr val="accent1">
              <a:lumMod val="20000"/>
              <a:lumOff val="80000"/>
            </a:schemeClr>
          </a:solidFill>
          <a:ln w="57150">
            <a:solidFill>
              <a:schemeClr val="accent1">
                <a:lumMod val="60000"/>
                <a:lumOff val="40000"/>
              </a:schemeClr>
            </a:solidFill>
            <a:miter lim="800000"/>
            <a:headEnd/>
            <a:tailEnd/>
          </a:ln>
          <a:effectLst/>
        </p:spPr>
        <p:txBody>
          <a:bodyPr lIns="98655" tIns="49327" rIns="98655" bIns="49327">
            <a:spAutoFit/>
          </a:bodyPr>
          <a:lstStyle>
            <a:defPPr>
              <a:defRPr lang="en-US"/>
            </a:defPPr>
            <a:lvl1pPr algn="ctr" defTabSz="985838">
              <a:spcBef>
                <a:spcPct val="50000"/>
              </a:spcBef>
              <a:defRPr sz="4100" b="1">
                <a:solidFill>
                  <a:srgbClr val="336699"/>
                </a:solidFill>
                <a:effectLst>
                  <a:outerShdw blurRad="38100" dist="38100" dir="2700000" algn="tl">
                    <a:srgbClr val="DDDDDD"/>
                  </a:outerShdw>
                </a:effectLst>
                <a:latin typeface="Arial" charset="0"/>
                <a:ea typeface="ＭＳ Ｐゴシック" charset="-128"/>
                <a:cs typeface="ＭＳ Ｐゴシック" charset="-128"/>
              </a:defRPr>
            </a:lvl1pPr>
          </a:lstStyle>
          <a:p>
            <a:r>
              <a:rPr lang="en-US" dirty="0"/>
              <a:t>Verification</a:t>
            </a:r>
          </a:p>
        </p:txBody>
      </p:sp>
      <p:sp>
        <p:nvSpPr>
          <p:cNvPr id="40" name="Text Box 19"/>
          <p:cNvSpPr txBox="1">
            <a:spLocks noChangeArrowheads="1"/>
          </p:cNvSpPr>
          <p:nvPr/>
        </p:nvSpPr>
        <p:spPr bwMode="auto">
          <a:xfrm>
            <a:off x="13716000" y="29387489"/>
            <a:ext cx="5486400" cy="731838"/>
          </a:xfrm>
          <a:prstGeom prst="rect">
            <a:avLst/>
          </a:prstGeom>
          <a:solidFill>
            <a:schemeClr val="accent1">
              <a:lumMod val="20000"/>
              <a:lumOff val="80000"/>
            </a:schemeClr>
          </a:solidFill>
          <a:ln w="57150">
            <a:solidFill>
              <a:schemeClr val="accent1">
                <a:lumMod val="60000"/>
                <a:lumOff val="40000"/>
              </a:schemeClr>
            </a:solidFill>
            <a:miter lim="800000"/>
            <a:headEnd/>
            <a:tailEnd/>
          </a:ln>
          <a:effectLst/>
        </p:spPr>
        <p:txBody>
          <a:bodyPr lIns="98655" tIns="49327" rIns="98655" bIns="49327">
            <a:spAutoFit/>
          </a:bodyPr>
          <a:lstStyle>
            <a:defPPr>
              <a:defRPr lang="en-US"/>
            </a:defPPr>
            <a:lvl1pPr algn="ctr" defTabSz="985838">
              <a:spcBef>
                <a:spcPct val="50000"/>
              </a:spcBef>
              <a:defRPr sz="4100" b="1">
                <a:solidFill>
                  <a:srgbClr val="336699"/>
                </a:solidFill>
                <a:effectLst>
                  <a:outerShdw blurRad="38100" dist="38100" dir="2700000" algn="tl">
                    <a:srgbClr val="DDDDDD"/>
                  </a:outerShdw>
                </a:effectLst>
                <a:latin typeface="Arial" charset="0"/>
                <a:ea typeface="ＭＳ Ｐゴシック" charset="-128"/>
                <a:cs typeface="ＭＳ Ｐゴシック" charset="-128"/>
              </a:defRPr>
            </a:lvl1pPr>
          </a:lstStyle>
          <a:p>
            <a:r>
              <a:rPr lang="en-US" dirty="0"/>
              <a:t>Screenshots</a:t>
            </a:r>
          </a:p>
        </p:txBody>
      </p:sp>
      <p:sp>
        <p:nvSpPr>
          <p:cNvPr id="41" name="Text Box 19"/>
          <p:cNvSpPr txBox="1">
            <a:spLocks noChangeArrowheads="1"/>
          </p:cNvSpPr>
          <p:nvPr/>
        </p:nvSpPr>
        <p:spPr bwMode="auto">
          <a:xfrm>
            <a:off x="23317200" y="30517812"/>
            <a:ext cx="5486400" cy="731838"/>
          </a:xfrm>
          <a:prstGeom prst="rect">
            <a:avLst/>
          </a:prstGeom>
          <a:solidFill>
            <a:schemeClr val="accent1">
              <a:lumMod val="20000"/>
              <a:lumOff val="80000"/>
            </a:schemeClr>
          </a:solidFill>
          <a:ln w="57150">
            <a:solidFill>
              <a:schemeClr val="accent1">
                <a:lumMod val="60000"/>
                <a:lumOff val="40000"/>
              </a:schemeClr>
            </a:solidFill>
            <a:miter lim="800000"/>
            <a:headEnd/>
            <a:tailEnd/>
          </a:ln>
          <a:effectLst/>
        </p:spPr>
        <p:txBody>
          <a:bodyPr lIns="98655" tIns="49327" rIns="98655" bIns="49327">
            <a:spAutoFit/>
          </a:bodyPr>
          <a:lstStyle>
            <a:defPPr>
              <a:defRPr lang="en-US"/>
            </a:defPPr>
            <a:lvl1pPr algn="ctr" defTabSz="985838">
              <a:spcBef>
                <a:spcPct val="50000"/>
              </a:spcBef>
              <a:defRPr sz="4100" b="1">
                <a:solidFill>
                  <a:srgbClr val="336699"/>
                </a:solidFill>
                <a:effectLst>
                  <a:outerShdw blurRad="38100" dist="38100" dir="2700000" algn="tl">
                    <a:srgbClr val="DDDDDD"/>
                  </a:outerShdw>
                </a:effectLst>
                <a:latin typeface="Arial" charset="0"/>
                <a:ea typeface="ＭＳ Ｐゴシック" charset="-128"/>
                <a:cs typeface="ＭＳ Ｐゴシック" charset="-128"/>
              </a:defRPr>
            </a:lvl1pPr>
          </a:lstStyle>
          <a:p>
            <a:r>
              <a:rPr lang="en-US" dirty="0"/>
              <a:t>Summary</a:t>
            </a:r>
          </a:p>
        </p:txBody>
      </p:sp>
      <p:sp>
        <p:nvSpPr>
          <p:cNvPr id="3" name="Rectangle 2"/>
          <p:cNvSpPr/>
          <p:nvPr/>
        </p:nvSpPr>
        <p:spPr>
          <a:xfrm>
            <a:off x="2743200" y="6873124"/>
            <a:ext cx="9144000" cy="10762562"/>
          </a:xfrm>
          <a:prstGeom prst="rect">
            <a:avLst/>
          </a:prstGeom>
        </p:spPr>
        <p:txBody>
          <a:bodyPr wrap="square">
            <a:spAutoFit/>
          </a:bodyPr>
          <a:lstStyle/>
          <a:p>
            <a:pPr marL="0" marR="0">
              <a:lnSpc>
                <a:spcPct val="107000"/>
              </a:lnSpc>
              <a:spcBef>
                <a:spcPts val="0"/>
              </a:spcBef>
              <a:spcAft>
                <a:spcPts val="0"/>
              </a:spcAft>
            </a:pPr>
            <a:r>
              <a:rPr lang="en-US" sz="3600" dirty="0" smtClean="0">
                <a:effectLst/>
                <a:latin typeface="ArialMT"/>
                <a:ea typeface="Calibri" panose="020F0502020204030204" pitchFamily="34" charset="0"/>
                <a:cs typeface="ArialMT"/>
              </a:rPr>
              <a:t>Currently the four web applications used for Senior Project (Virtual Job Fair, Senior Project Website, Collaborative Platform, Mobile Judge) are all independent software systems with no method for accessing them from the same location.</a:t>
            </a:r>
          </a:p>
          <a:p>
            <a:pPr marL="0" marR="0">
              <a:lnSpc>
                <a:spcPct val="107000"/>
              </a:lnSpc>
              <a:spcBef>
                <a:spcPts val="0"/>
              </a:spcBef>
              <a:spcAft>
                <a:spcPts val="0"/>
              </a:spcAft>
            </a:pP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600" dirty="0" smtClean="0">
                <a:effectLst/>
                <a:latin typeface="ArialMT"/>
                <a:ea typeface="Calibri" panose="020F0502020204030204" pitchFamily="34" charset="0"/>
                <a:cs typeface="ArialMT"/>
              </a:rPr>
              <a:t>A Senior Project Portal site is a solution which would provide FIU Senior Project students and professors with a means to access the four Senior Project web applications from one centralized location.</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600" dirty="0" smtClean="0">
                <a:effectLst/>
                <a:latin typeface="ArialMT"/>
                <a:ea typeface="Calibri" panose="020F0502020204030204" pitchFamily="34" charset="0"/>
                <a:cs typeface="ArialMT"/>
              </a:rPr>
              <a:t>The system should also have single sign-on capability, a property which allows the user to log in with a single ID and password and gain access to the other Senior Project sites without using different credentials for each site.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2663034" y="6815137"/>
            <a:ext cx="7734300" cy="7205819"/>
          </a:xfrm>
          <a:prstGeom prst="rect">
            <a:avLst/>
          </a:prstGeom>
        </p:spPr>
        <p:txBody>
          <a:bodyPr wrap="square">
            <a:spAutoFit/>
          </a:bodyPr>
          <a:lstStyle/>
          <a:p>
            <a:pPr marL="0" marR="0">
              <a:lnSpc>
                <a:spcPct val="107000"/>
              </a:lnSpc>
              <a:spcBef>
                <a:spcPts val="0"/>
              </a:spcBef>
              <a:spcAft>
                <a:spcPts val="0"/>
              </a:spcAft>
            </a:pPr>
            <a:r>
              <a:rPr lang="en-US" sz="3600" dirty="0" smtClean="0">
                <a:effectLst/>
                <a:latin typeface="ArialMT"/>
                <a:ea typeface="Calibri" panose="020F0502020204030204" pitchFamily="34" charset="0"/>
                <a:cs typeface="ArialMT"/>
              </a:rPr>
              <a:t>Virtual Job Fair, Senior Project Website, Collaborative Platform and Mobile Judge each presently have their own independent authentication mechanisms and must be accessed by navigating to each site separately.</a:t>
            </a:r>
          </a:p>
          <a:p>
            <a:pPr marL="0" marR="0">
              <a:lnSpc>
                <a:spcPct val="107000"/>
              </a:lnSpc>
              <a:spcBef>
                <a:spcPts val="0"/>
              </a:spcBef>
              <a:spcAft>
                <a:spcPts val="0"/>
              </a:spcAft>
            </a:pPr>
            <a:r>
              <a:rPr lang="en-US" sz="3600" dirty="0" smtClean="0">
                <a:effectLst/>
                <a:latin typeface="ArialMT"/>
                <a:ea typeface="Calibri" panose="020F0502020204030204" pitchFamily="34" charset="0"/>
                <a:cs typeface="ArialMT"/>
              </a:rPr>
              <a:t> </a:t>
            </a:r>
          </a:p>
          <a:p>
            <a:pPr marL="0" marR="0">
              <a:lnSpc>
                <a:spcPct val="107000"/>
              </a:lnSpc>
              <a:spcBef>
                <a:spcPts val="0"/>
              </a:spcBef>
              <a:spcAft>
                <a:spcPts val="0"/>
              </a:spcAft>
            </a:pPr>
            <a:r>
              <a:rPr lang="en-US" sz="3600" dirty="0" smtClean="0">
                <a:effectLst/>
                <a:latin typeface="ArialMT"/>
                <a:ea typeface="Calibri" panose="020F0502020204030204" pitchFamily="34" charset="0"/>
                <a:cs typeface="ArialMT"/>
              </a:rPr>
              <a:t>To improve both the user experience and the efficiency of the system, a portal was the best method for centralizing access to Senior Project sites.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288500" y="6831013"/>
            <a:ext cx="8153400" cy="6583149"/>
          </a:xfrm>
          <a:prstGeom prst="rect">
            <a:avLst/>
          </a:prstGeom>
        </p:spPr>
        <p:txBody>
          <a:bodyPr wrap="square">
            <a:spAutoFit/>
          </a:bodyPr>
          <a:lstStyle/>
          <a:p>
            <a:pPr marL="457200" marR="0" indent="-457200">
              <a:lnSpc>
                <a:spcPct val="107000"/>
              </a:lnSpc>
              <a:spcBef>
                <a:spcPts val="0"/>
              </a:spcBef>
              <a:spcAft>
                <a:spcPts val="0"/>
              </a:spcAft>
              <a:buFont typeface="Arial" panose="020B0604020202020204" pitchFamily="34" charset="0"/>
              <a:buChar char="•"/>
            </a:pPr>
            <a:r>
              <a:rPr lang="en-US" sz="3600" dirty="0" smtClean="0">
                <a:effectLst/>
                <a:latin typeface="ArialMT"/>
                <a:ea typeface="Calibri" panose="020F0502020204030204" pitchFamily="34" charset="0"/>
                <a:cs typeface="ArialMT"/>
              </a:rPr>
              <a:t>Implement login system utilizing Google authentication for FIU Panther Mail users through </a:t>
            </a:r>
            <a:r>
              <a:rPr lang="en-US" sz="3600" dirty="0">
                <a:latin typeface="ArialMT"/>
                <a:ea typeface="Calibri" panose="020F0502020204030204" pitchFamily="34" charset="0"/>
                <a:cs typeface="ArialMT"/>
              </a:rPr>
              <a:t>O</a:t>
            </a:r>
            <a:r>
              <a:rPr lang="en-US" sz="3600" dirty="0" smtClean="0">
                <a:effectLst/>
                <a:latin typeface="ArialMT"/>
                <a:ea typeface="Calibri" panose="020F0502020204030204" pitchFamily="34" charset="0"/>
                <a:cs typeface="ArialMT"/>
              </a:rPr>
              <a:t>Auth Daemon</a:t>
            </a:r>
          </a:p>
          <a:p>
            <a:pPr marL="457200" marR="0" indent="-457200">
              <a:lnSpc>
                <a:spcPct val="107000"/>
              </a:lnSpc>
              <a:spcBef>
                <a:spcPts val="0"/>
              </a:spcBef>
              <a:spcAft>
                <a:spcPts val="0"/>
              </a:spcAft>
              <a:buFont typeface="Arial" panose="020B0604020202020204" pitchFamily="34" charset="0"/>
              <a:buChar char="•"/>
            </a:pP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0"/>
              </a:spcAft>
              <a:buFont typeface="Arial" panose="020B0604020202020204" pitchFamily="34" charset="0"/>
              <a:buChar char="•"/>
            </a:pPr>
            <a:r>
              <a:rPr lang="en-US" sz="3600" dirty="0" smtClean="0">
                <a:effectLst/>
                <a:latin typeface="ArialMT"/>
                <a:ea typeface="Calibri" panose="020F0502020204030204" pitchFamily="34" charset="0"/>
                <a:cs typeface="ArialMT"/>
              </a:rPr>
              <a:t>Create a system administrator dashboard where Senior Project sites can be edited, added or deleted from the portal</a:t>
            </a:r>
          </a:p>
          <a:p>
            <a:pPr marL="457200" marR="0" indent="-457200">
              <a:lnSpc>
                <a:spcPct val="107000"/>
              </a:lnSpc>
              <a:spcBef>
                <a:spcPts val="0"/>
              </a:spcBef>
              <a:spcAft>
                <a:spcPts val="0"/>
              </a:spcAft>
              <a:buFont typeface="Arial" panose="020B0604020202020204" pitchFamily="34" charset="0"/>
              <a:buChar char="•"/>
            </a:pP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0"/>
              </a:spcAft>
              <a:buFont typeface="Arial" panose="020B0604020202020204" pitchFamily="34" charset="0"/>
              <a:buChar char="•"/>
            </a:pPr>
            <a:r>
              <a:rPr lang="en-US" sz="3600" dirty="0" smtClean="0">
                <a:effectLst/>
                <a:latin typeface="ArialMT"/>
                <a:ea typeface="Calibri" panose="020F0502020204030204" pitchFamily="34" charset="0"/>
                <a:cs typeface="ArialMT"/>
              </a:rPr>
              <a:t>Implement single sign-on</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23610776" y="13662638"/>
            <a:ext cx="4899248" cy="2688612"/>
          </a:xfrm>
          <a:prstGeom prst="rect">
            <a:avLst/>
          </a:prstGeom>
        </p:spPr>
      </p:pic>
      <p:sp>
        <p:nvSpPr>
          <p:cNvPr id="8" name="Rectangle 7"/>
          <p:cNvSpPr/>
          <p:nvPr/>
        </p:nvSpPr>
        <p:spPr>
          <a:xfrm>
            <a:off x="2917342" y="19335602"/>
            <a:ext cx="8534400" cy="2463495"/>
          </a:xfrm>
          <a:prstGeom prst="rect">
            <a:avLst/>
          </a:prstGeom>
        </p:spPr>
        <p:txBody>
          <a:bodyPr wrap="square">
            <a:spAutoFit/>
          </a:bodyPr>
          <a:lstStyle/>
          <a:p>
            <a:pPr marL="0" marR="0">
              <a:lnSpc>
                <a:spcPct val="107000"/>
              </a:lnSpc>
              <a:spcBef>
                <a:spcPts val="0"/>
              </a:spcBef>
              <a:spcAft>
                <a:spcPts val="0"/>
              </a:spcAft>
            </a:pPr>
            <a:r>
              <a:rPr lang="en-US" sz="3600" dirty="0" smtClean="0">
                <a:effectLst/>
                <a:latin typeface="ArialMT"/>
                <a:ea typeface="Calibri" panose="020F0502020204030204" pitchFamily="34" charset="0"/>
                <a:cs typeface="ArialMT"/>
              </a:rPr>
              <a:t>Senior Project Portal was developed using the </a:t>
            </a:r>
            <a:r>
              <a:rPr lang="en-US" sz="3600" dirty="0" err="1" smtClean="0">
                <a:effectLst/>
                <a:latin typeface="ArialMT"/>
                <a:ea typeface="Calibri" panose="020F0502020204030204" pitchFamily="34" charset="0"/>
                <a:cs typeface="ArialMT"/>
              </a:rPr>
              <a:t>Yii</a:t>
            </a:r>
            <a:r>
              <a:rPr lang="en-US" sz="3600" dirty="0" smtClean="0">
                <a:effectLst/>
                <a:latin typeface="ArialMT"/>
                <a:ea typeface="Calibri" panose="020F0502020204030204" pitchFamily="34" charset="0"/>
                <a:cs typeface="ArialMT"/>
              </a:rPr>
              <a:t> Framework, a Model-view-controller PHP web application framework.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5"/>
          <a:stretch>
            <a:fillRect/>
          </a:stretch>
        </p:blipFill>
        <p:spPr>
          <a:xfrm>
            <a:off x="3740487" y="21829576"/>
            <a:ext cx="6235025" cy="4676269"/>
          </a:xfrm>
          <a:prstGeom prst="rect">
            <a:avLst/>
          </a:prstGeom>
        </p:spPr>
      </p:pic>
      <p:pic>
        <p:nvPicPr>
          <p:cNvPr id="10" name="Picture 9"/>
          <p:cNvPicPr>
            <a:picLocks noChangeAspect="1"/>
          </p:cNvPicPr>
          <p:nvPr/>
        </p:nvPicPr>
        <p:blipFill>
          <a:blip r:embed="rId6"/>
          <a:stretch>
            <a:fillRect/>
          </a:stretch>
        </p:blipFill>
        <p:spPr>
          <a:xfrm>
            <a:off x="3405186" y="27044209"/>
            <a:ext cx="6905625" cy="1495425"/>
          </a:xfrm>
          <a:prstGeom prst="rect">
            <a:avLst/>
          </a:prstGeom>
        </p:spPr>
      </p:pic>
      <p:sp>
        <p:nvSpPr>
          <p:cNvPr id="11" name="Rectangle 10"/>
          <p:cNvSpPr/>
          <p:nvPr/>
        </p:nvSpPr>
        <p:spPr>
          <a:xfrm>
            <a:off x="23785006" y="18491001"/>
            <a:ext cx="5160387" cy="685124"/>
          </a:xfrm>
          <a:prstGeom prst="rect">
            <a:avLst/>
          </a:prstGeom>
        </p:spPr>
        <p:txBody>
          <a:bodyPr wrap="none">
            <a:spAutoFit/>
          </a:bodyPr>
          <a:lstStyle/>
          <a:p>
            <a:pPr marL="0" marR="0">
              <a:lnSpc>
                <a:spcPct val="107000"/>
              </a:lnSpc>
              <a:spcBef>
                <a:spcPts val="0"/>
              </a:spcBef>
              <a:spcAft>
                <a:spcPts val="0"/>
              </a:spcAft>
            </a:pPr>
            <a:r>
              <a:rPr lang="en-US" sz="3600" dirty="0" smtClean="0">
                <a:effectLst/>
                <a:latin typeface="ArialMT"/>
                <a:ea typeface="Calibri" panose="020F0502020204030204" pitchFamily="34" charset="0"/>
                <a:cs typeface="ArialMT"/>
              </a:rPr>
              <a:t>Main technologies used:</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358" name="Picture 22" descr="https://upload.wikimedia.org/wikipedia/commons/thumb/2/27/PHP-logo.svg/2000px-PHP-logo.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355845" y="19692394"/>
            <a:ext cx="1587521" cy="841386"/>
          </a:xfrm>
          <a:prstGeom prst="rect">
            <a:avLst/>
          </a:prstGeom>
          <a:noFill/>
          <a:extLst>
            <a:ext uri="{909E8E84-426E-40DD-AFC4-6F175D3DCCD1}">
              <a14:hiddenFill xmlns:a14="http://schemas.microsoft.com/office/drawing/2010/main">
                <a:solidFill>
                  <a:srgbClr val="FFFFFF"/>
                </a:solidFill>
              </a14:hiddenFill>
            </a:ext>
          </a:extLst>
        </p:spPr>
      </p:pic>
      <p:pic>
        <p:nvPicPr>
          <p:cNvPr id="14360" name="Picture 24" descr="https://upload.wikimedia.org/wikipedia/en/thumb/6/62/MySQL.svg/1280px-MySQL.sv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465868" y="19581056"/>
            <a:ext cx="2057400" cy="1064062"/>
          </a:xfrm>
          <a:prstGeom prst="rect">
            <a:avLst/>
          </a:prstGeom>
          <a:noFill/>
          <a:extLst>
            <a:ext uri="{909E8E84-426E-40DD-AFC4-6F175D3DCCD1}">
              <a14:hiddenFill xmlns:a14="http://schemas.microsoft.com/office/drawing/2010/main">
                <a:solidFill>
                  <a:srgbClr val="FFFFFF"/>
                </a:solidFill>
              </a14:hiddenFill>
            </a:ext>
          </a:extLst>
        </p:spPr>
      </p:pic>
      <p:pic>
        <p:nvPicPr>
          <p:cNvPr id="14362" name="Picture 26" descr="https://cdn.evbuc.com/eventlogos/12632461/screenshot20140131at3.32.00pm.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942652" y="19483139"/>
            <a:ext cx="1458912" cy="1259895"/>
          </a:xfrm>
          <a:prstGeom prst="rect">
            <a:avLst/>
          </a:prstGeom>
          <a:noFill/>
          <a:extLst>
            <a:ext uri="{909E8E84-426E-40DD-AFC4-6F175D3DCCD1}">
              <a14:hiddenFill xmlns:a14="http://schemas.microsoft.com/office/drawing/2010/main">
                <a:solidFill>
                  <a:srgbClr val="FFFFFF"/>
                </a:solidFill>
              </a14:hiddenFill>
            </a:ext>
          </a:extLst>
        </p:spPr>
      </p:pic>
      <p:pic>
        <p:nvPicPr>
          <p:cNvPr id="14364" name="Picture 28" descr="https://camo.githubusercontent.com/02ed3f6695f288aedec24c2a329c667281efef5f/687474703a2f2f707265636973696f6e2d736f6674776172652e636f6d2f77702d636f6e74656e742f75706c6f6164732f323031342f30342f6a5175726572792e67696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698938" y="19431255"/>
            <a:ext cx="1363662" cy="136366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2496451" y="21281273"/>
            <a:ext cx="8167925" cy="5427448"/>
          </a:xfrm>
          <a:prstGeom prst="rect">
            <a:avLst/>
          </a:prstGeom>
        </p:spPr>
        <p:txBody>
          <a:bodyPr wrap="square">
            <a:spAutoFit/>
          </a:bodyPr>
          <a:lstStyle/>
          <a:p>
            <a:pPr marL="0" marR="0">
              <a:lnSpc>
                <a:spcPct val="107000"/>
              </a:lnSpc>
              <a:spcBef>
                <a:spcPts val="0"/>
              </a:spcBef>
              <a:spcAft>
                <a:spcPts val="0"/>
              </a:spcAft>
            </a:pPr>
            <a:r>
              <a:rPr lang="en-US" sz="3600" dirty="0" smtClean="0">
                <a:effectLst/>
                <a:latin typeface="ArialMT"/>
                <a:ea typeface="Calibri" panose="020F0502020204030204" pitchFamily="34" charset="0"/>
                <a:cs typeface="ArialMT"/>
              </a:rPr>
              <a:t>Using OAuth Daemon, it was possible to setup a stand-alone web Background API server which was used for my Google authentication feature. It completely abstracted away from the complexity of OAuth 2.0 integration and can be used to seamlessly add additional API providers in future releases.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p:cNvPicPr>
            <a:picLocks noChangeAspect="1"/>
          </p:cNvPicPr>
          <p:nvPr/>
        </p:nvPicPr>
        <p:blipFill>
          <a:blip r:embed="rId11"/>
          <a:stretch>
            <a:fillRect/>
          </a:stretch>
        </p:blipFill>
        <p:spPr>
          <a:xfrm>
            <a:off x="21940837" y="27035953"/>
            <a:ext cx="8501063" cy="2979386"/>
          </a:xfrm>
          <a:prstGeom prst="rect">
            <a:avLst/>
          </a:prstGeom>
        </p:spPr>
      </p:pic>
      <p:sp>
        <p:nvSpPr>
          <p:cNvPr id="15" name="Rectangle 14"/>
          <p:cNvSpPr/>
          <p:nvPr/>
        </p:nvSpPr>
        <p:spPr>
          <a:xfrm>
            <a:off x="3124200" y="30449838"/>
            <a:ext cx="7328693" cy="4834657"/>
          </a:xfrm>
          <a:prstGeom prst="rect">
            <a:avLst/>
          </a:prstGeom>
        </p:spPr>
        <p:txBody>
          <a:bodyPr wrap="square">
            <a:spAutoFit/>
          </a:bodyPr>
          <a:lstStyle/>
          <a:p>
            <a:pPr marL="0" marR="0">
              <a:lnSpc>
                <a:spcPct val="107000"/>
              </a:lnSpc>
              <a:spcBef>
                <a:spcPts val="0"/>
              </a:spcBef>
              <a:spcAft>
                <a:spcPts val="0"/>
              </a:spcAft>
            </a:pPr>
            <a:r>
              <a:rPr lang="en-US" sz="3600" dirty="0" smtClean="0">
                <a:effectLst/>
                <a:latin typeface="ArialMT"/>
                <a:ea typeface="Calibri" panose="020F0502020204030204" pitchFamily="34" charset="0"/>
                <a:cs typeface="ArialMT"/>
              </a:rPr>
              <a:t>The system was tested through the use of automatic regression tests on Selenium IDE. Test cases were created for both Student features and Admin features, with the purpose of identifying defects in the system and fixing them during development.</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366" name="Picture 30" descr="http://regularcoder.com/wp-content/uploads/2015/05/selenium-ide-form-fill-test1.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35613095"/>
            <a:ext cx="4567529" cy="4741863"/>
          </a:xfrm>
          <a:prstGeom prst="rect">
            <a:avLst/>
          </a:prstGeom>
          <a:noFill/>
          <a:extLst>
            <a:ext uri="{909E8E84-426E-40DD-AFC4-6F175D3DCCD1}">
              <a14:hiddenFill xmlns:a14="http://schemas.microsoft.com/office/drawing/2010/main">
                <a:solidFill>
                  <a:srgbClr val="FFFFFF"/>
                </a:solidFill>
              </a14:hiddenFill>
            </a:ext>
          </a:extLst>
        </p:spPr>
      </p:pic>
      <p:pic>
        <p:nvPicPr>
          <p:cNvPr id="14368" name="Picture 32" descr="http://3.bp.blogspot.com/-eQ3DsHBNlQQ/VbznMokS6oI/AAAAAAAADCg/Mpdx5ze4XQs/s1600/selenium-ide.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64250" y="37092546"/>
            <a:ext cx="1211262" cy="112370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1414063" y="31540162"/>
            <a:ext cx="9292674" cy="9576981"/>
          </a:xfrm>
          <a:prstGeom prst="rect">
            <a:avLst/>
          </a:prstGeom>
        </p:spPr>
        <p:txBody>
          <a:bodyPr wrap="square">
            <a:spAutoFit/>
          </a:bodyPr>
          <a:lstStyle/>
          <a:p>
            <a:pPr marL="0" marR="0">
              <a:lnSpc>
                <a:spcPct val="107000"/>
              </a:lnSpc>
              <a:spcBef>
                <a:spcPts val="0"/>
              </a:spcBef>
              <a:spcAft>
                <a:spcPts val="0"/>
              </a:spcAft>
            </a:pPr>
            <a:r>
              <a:rPr lang="en-US" sz="3600" dirty="0" smtClean="0">
                <a:effectLst/>
                <a:latin typeface="ArialMT"/>
                <a:ea typeface="Calibri" panose="020F0502020204030204" pitchFamily="34" charset="0"/>
                <a:cs typeface="ArialMT"/>
              </a:rPr>
              <a:t>The intention of this release was to bring the Senior Project sites closer together and simplify access for students and professors in future semesters. As implemented, the stand-alone system seamlessly logs users into the specific Senior Project which they select and also provides additional administrator options for controlling the site content.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600" dirty="0" smtClean="0">
                <a:effectLst/>
                <a:latin typeface="ArialMT"/>
                <a:ea typeface="Calibri" panose="020F0502020204030204" pitchFamily="34" charset="0"/>
                <a:cs typeface="ArialMT"/>
              </a:rPr>
              <a:t>During this project, I gained several beneficial skills relating to web development and the software engineering process. After completion of this project, I gained working knowledge of PHP, OAuth and </a:t>
            </a:r>
            <a:r>
              <a:rPr lang="en-US" sz="3600" dirty="0" err="1" smtClean="0">
                <a:effectLst/>
                <a:latin typeface="ArialMT"/>
                <a:ea typeface="Calibri" panose="020F0502020204030204" pitchFamily="34" charset="0"/>
                <a:cs typeface="ArialMT"/>
              </a:rPr>
              <a:t>Yii</a:t>
            </a:r>
            <a:r>
              <a:rPr lang="en-US" sz="3600" dirty="0" smtClean="0">
                <a:effectLst/>
                <a:latin typeface="ArialMT"/>
                <a:ea typeface="Calibri" panose="020F0502020204030204" pitchFamily="34" charset="0"/>
                <a:cs typeface="ArialMT"/>
              </a:rPr>
              <a:t> while improving my knowledge of HTML, CSS, jQuery and MVC.</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p:cNvPicPr>
            <a:picLocks noChangeAspect="1"/>
          </p:cNvPicPr>
          <p:nvPr/>
        </p:nvPicPr>
        <p:blipFill>
          <a:blip r:embed="rId14"/>
          <a:stretch>
            <a:fillRect/>
          </a:stretch>
        </p:blipFill>
        <p:spPr>
          <a:xfrm>
            <a:off x="11567593" y="30754638"/>
            <a:ext cx="9043988" cy="4721621"/>
          </a:xfrm>
          <a:prstGeom prst="rect">
            <a:avLst/>
          </a:prstGeom>
        </p:spPr>
      </p:pic>
      <p:pic>
        <p:nvPicPr>
          <p:cNvPr id="18" name="Picture 17"/>
          <p:cNvPicPr>
            <a:picLocks noChangeAspect="1"/>
          </p:cNvPicPr>
          <p:nvPr/>
        </p:nvPicPr>
        <p:blipFill>
          <a:blip r:embed="rId15"/>
          <a:stretch>
            <a:fillRect/>
          </a:stretch>
        </p:blipFill>
        <p:spPr>
          <a:xfrm>
            <a:off x="11571604" y="35606254"/>
            <a:ext cx="9237964" cy="2989235"/>
          </a:xfrm>
          <a:prstGeom prst="rect">
            <a:avLst/>
          </a:prstGeom>
        </p:spPr>
      </p:pic>
      <p:pic>
        <p:nvPicPr>
          <p:cNvPr id="1026" name="Picture 2" descr="http://www.voice-group.co.uk/wp-content/uploads/voice_group_tech-we-use-logo-netbeans-ide.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4400" y="717145"/>
            <a:ext cx="4187825" cy="10768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kanbanize.com/blog/wp-content/uploads/2014/11/GitHub.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439" y="2302315"/>
            <a:ext cx="2761767" cy="16156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martinfowler.com/mingle.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270143" y="678607"/>
            <a:ext cx="3584913" cy="9215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mdn.mozillademos.org/files/3563/HTML5_Logo_128.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487537" y="2500531"/>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20"/>
          <a:stretch>
            <a:fillRect/>
          </a:stretch>
        </p:blipFill>
        <p:spPr>
          <a:xfrm>
            <a:off x="12467610" y="38216247"/>
            <a:ext cx="6916379" cy="2740140"/>
          </a:xfrm>
          <a:prstGeom prst="rect">
            <a:avLst/>
          </a:prstGeom>
        </p:spPr>
      </p:pic>
      <p:sp>
        <p:nvSpPr>
          <p:cNvPr id="47" name="Rectangle 46"/>
          <p:cNvSpPr/>
          <p:nvPr/>
        </p:nvSpPr>
        <p:spPr>
          <a:xfrm>
            <a:off x="14902505" y="23425480"/>
            <a:ext cx="3065263" cy="553357"/>
          </a:xfrm>
          <a:prstGeom prst="rect">
            <a:avLst/>
          </a:prstGeom>
        </p:spPr>
        <p:txBody>
          <a:bodyPr wrap="none">
            <a:spAutoFit/>
          </a:bodyPr>
          <a:lstStyle/>
          <a:p>
            <a:pPr marL="0" marR="0">
              <a:lnSpc>
                <a:spcPct val="107000"/>
              </a:lnSpc>
              <a:spcBef>
                <a:spcPts val="0"/>
              </a:spcBef>
              <a:spcAft>
                <a:spcPts val="0"/>
              </a:spcAft>
            </a:pPr>
            <a:r>
              <a:rPr lang="en-US" sz="2800" dirty="0" smtClean="0">
                <a:effectLst/>
                <a:latin typeface="ArialMT"/>
                <a:ea typeface="Calibri" panose="020F0502020204030204" pitchFamily="34" charset="0"/>
                <a:cs typeface="ArialMT"/>
              </a:rPr>
              <a:t>Admin Dashboard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p:cNvSpPr/>
          <p:nvPr/>
        </p:nvSpPr>
        <p:spPr>
          <a:xfrm>
            <a:off x="15855493" y="18358593"/>
            <a:ext cx="1066318" cy="553357"/>
          </a:xfrm>
          <a:prstGeom prst="rect">
            <a:avLst/>
          </a:prstGeom>
        </p:spPr>
        <p:txBody>
          <a:bodyPr wrap="none">
            <a:spAutoFit/>
          </a:bodyPr>
          <a:lstStyle/>
          <a:p>
            <a:pPr marL="0" marR="0">
              <a:lnSpc>
                <a:spcPct val="107000"/>
              </a:lnSpc>
              <a:spcBef>
                <a:spcPts val="0"/>
              </a:spcBef>
              <a:spcAft>
                <a:spcPts val="0"/>
              </a:spcAft>
            </a:pPr>
            <a:r>
              <a:rPr lang="en-US" sz="2800" dirty="0" smtClean="0">
                <a:effectLst/>
                <a:latin typeface="ArialMT"/>
                <a:ea typeface="Calibri" panose="020F0502020204030204" pitchFamily="34" charset="0"/>
                <a:cs typeface="ArialMT"/>
              </a:rPr>
              <a:t>Login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1"/>
          <a:stretch>
            <a:fillRect/>
          </a:stretch>
        </p:blipFill>
        <p:spPr>
          <a:xfrm>
            <a:off x="13514570" y="24101326"/>
            <a:ext cx="5869419" cy="4923489"/>
          </a:xfrm>
          <a:prstGeom prst="rect">
            <a:avLst/>
          </a:prstGeom>
        </p:spPr>
      </p:pic>
      <p:pic>
        <p:nvPicPr>
          <p:cNvPr id="20" name="Picture 19"/>
          <p:cNvPicPr>
            <a:picLocks noChangeAspect="1"/>
          </p:cNvPicPr>
          <p:nvPr/>
        </p:nvPicPr>
        <p:blipFill>
          <a:blip r:embed="rId22"/>
          <a:stretch>
            <a:fillRect/>
          </a:stretch>
        </p:blipFill>
        <p:spPr>
          <a:xfrm>
            <a:off x="13115711" y="19123642"/>
            <a:ext cx="6638850" cy="397467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12331</TotalTime>
  <Words>521</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ArialMT</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Christopher Jones</cp:lastModifiedBy>
  <cp:revision>41</cp:revision>
  <dcterms:created xsi:type="dcterms:W3CDTF">2012-11-19T15:27:41Z</dcterms:created>
  <dcterms:modified xsi:type="dcterms:W3CDTF">2015-12-07T17:55:40Z</dcterms:modified>
</cp:coreProperties>
</file>