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8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8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8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8400" kern="1200">
        <a:solidFill>
          <a:schemeClr val="tx1"/>
        </a:solidFill>
        <a:latin typeface="Arial" charset="0"/>
        <a:ea typeface="ＭＳ Ｐゴシック" pitchFamily="34" charset="-128"/>
        <a:cs typeface="+mn-cs"/>
      </a:defRPr>
    </a:lvl5pPr>
    <a:lvl6pPr marL="2286000" algn="l" defTabSz="914400" rtl="0" eaLnBrk="1" latinLnBrk="0" hangingPunct="1">
      <a:defRPr sz="8400" kern="1200">
        <a:solidFill>
          <a:schemeClr val="tx1"/>
        </a:solidFill>
        <a:latin typeface="Arial" charset="0"/>
        <a:ea typeface="ＭＳ Ｐゴシック" pitchFamily="34" charset="-128"/>
        <a:cs typeface="+mn-cs"/>
      </a:defRPr>
    </a:lvl6pPr>
    <a:lvl7pPr marL="2743200" algn="l" defTabSz="914400" rtl="0" eaLnBrk="1" latinLnBrk="0" hangingPunct="1">
      <a:defRPr sz="8400" kern="1200">
        <a:solidFill>
          <a:schemeClr val="tx1"/>
        </a:solidFill>
        <a:latin typeface="Arial" charset="0"/>
        <a:ea typeface="ＭＳ Ｐゴシック" pitchFamily="34" charset="-128"/>
        <a:cs typeface="+mn-cs"/>
      </a:defRPr>
    </a:lvl7pPr>
    <a:lvl8pPr marL="3200400" algn="l" defTabSz="914400" rtl="0" eaLnBrk="1" latinLnBrk="0" hangingPunct="1">
      <a:defRPr sz="8400" kern="1200">
        <a:solidFill>
          <a:schemeClr val="tx1"/>
        </a:solidFill>
        <a:latin typeface="Arial" charset="0"/>
        <a:ea typeface="ＭＳ Ｐゴシック" pitchFamily="34" charset="-128"/>
        <a:cs typeface="+mn-cs"/>
      </a:defRPr>
    </a:lvl8pPr>
    <a:lvl9pPr marL="3657600" algn="l" defTabSz="914400" rtl="0" eaLnBrk="1" latinLnBrk="0" hangingPunct="1">
      <a:defRPr sz="8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662" y="228"/>
      </p:cViewPr>
      <p:guideLst>
        <p:guide orient="horz" pos="13824"/>
        <p:guide pos="6864"/>
        <p:guide pos="133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8C437D41-C451-473C-8BC7-EC132DA3D3A0}" type="datetime1">
              <a:rPr lang="en-US" altLang="en-US"/>
              <a:pPr>
                <a:defRPr/>
              </a:pPr>
              <a:t>4/28/2015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EB20302-442E-4270-851B-A24EA75201A9}" type="slidenum">
              <a:rPr lang="en-US" altLang="en-US"/>
              <a:pPr/>
              <a:t>‹#›</a:t>
            </a:fld>
            <a:endParaRPr lang="en-US" altLang="en-US"/>
          </a:p>
        </p:txBody>
      </p:sp>
    </p:spTree>
    <p:extLst>
      <p:ext uri="{BB962C8B-B14F-4D97-AF65-F5344CB8AC3E}">
        <p14:creationId xmlns:p14="http://schemas.microsoft.com/office/powerpoint/2010/main" val="23458171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ＭＳ Ｐゴシック"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37931725" indent="-37474525">
              <a:defRPr sz="1200">
                <a:solidFill>
                  <a:schemeClr val="tx1"/>
                </a:solidFill>
                <a:latin typeface="Calibri" pitchFamily="34" charset="0"/>
                <a:ea typeface="ＭＳ Ｐゴシック" pitchFamily="34" charset="-128"/>
              </a:defRPr>
            </a:lvl2pPr>
            <a:lvl3pPr marL="1143000" indent="-228600">
              <a:defRPr sz="1200">
                <a:solidFill>
                  <a:schemeClr val="tx1"/>
                </a:solidFill>
                <a:latin typeface="Calibri" pitchFamily="34" charset="0"/>
                <a:ea typeface="ＭＳ Ｐゴシック" pitchFamily="34" charset="-128"/>
              </a:defRPr>
            </a:lvl3pPr>
            <a:lvl4pPr marL="1600200" indent="-228600">
              <a:defRPr sz="1200">
                <a:solidFill>
                  <a:schemeClr val="tx1"/>
                </a:solidFill>
                <a:latin typeface="Calibri" pitchFamily="34" charset="0"/>
                <a:ea typeface="ＭＳ Ｐゴシック" pitchFamily="34" charset="-128"/>
              </a:defRPr>
            </a:lvl4pPr>
            <a:lvl5pPr marL="2057400" indent="-228600">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A2A25594-0862-4A0C-BE25-ADAC51EFA591}" type="slidenum">
              <a:rPr lang="en-US" altLang="en-US">
                <a:latin typeface="Arial" charset="0"/>
              </a:rPr>
              <a:pPr/>
              <a:t>1</a:t>
            </a:fld>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CAC4C85-C352-4D63-99C6-7B8B0B61378C}" type="slidenum">
              <a:rPr lang="en-US" altLang="en-US"/>
              <a:pPr/>
              <a:t>‹#›</a:t>
            </a:fld>
            <a:endParaRPr lang="en-US" altLang="en-US"/>
          </a:p>
        </p:txBody>
      </p:sp>
    </p:spTree>
    <p:extLst>
      <p:ext uri="{BB962C8B-B14F-4D97-AF65-F5344CB8AC3E}">
        <p14:creationId xmlns:p14="http://schemas.microsoft.com/office/powerpoint/2010/main" val="623603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142869C-8336-4098-B215-8B7264ADA8D1}" type="slidenum">
              <a:rPr lang="en-US" altLang="en-US"/>
              <a:pPr/>
              <a:t>‹#›</a:t>
            </a:fld>
            <a:endParaRPr lang="en-US" altLang="en-US"/>
          </a:p>
        </p:txBody>
      </p:sp>
    </p:spTree>
    <p:extLst>
      <p:ext uri="{BB962C8B-B14F-4D97-AF65-F5344CB8AC3E}">
        <p14:creationId xmlns:p14="http://schemas.microsoft.com/office/powerpoint/2010/main" val="251075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0C09DA-F47F-4E1F-9C0A-617EA2268E19}" type="slidenum">
              <a:rPr lang="en-US" altLang="en-US"/>
              <a:pPr/>
              <a:t>‹#›</a:t>
            </a:fld>
            <a:endParaRPr lang="en-US" altLang="en-US"/>
          </a:p>
        </p:txBody>
      </p:sp>
    </p:spTree>
    <p:extLst>
      <p:ext uri="{BB962C8B-B14F-4D97-AF65-F5344CB8AC3E}">
        <p14:creationId xmlns:p14="http://schemas.microsoft.com/office/powerpoint/2010/main" val="32004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DB21E46-5C4E-43F3-8B22-DA2D973657D4}" type="slidenum">
              <a:rPr lang="en-US" altLang="en-US"/>
              <a:pPr/>
              <a:t>‹#›</a:t>
            </a:fld>
            <a:endParaRPr lang="en-US" altLang="en-US"/>
          </a:p>
        </p:txBody>
      </p:sp>
    </p:spTree>
    <p:extLst>
      <p:ext uri="{BB962C8B-B14F-4D97-AF65-F5344CB8AC3E}">
        <p14:creationId xmlns:p14="http://schemas.microsoft.com/office/powerpoint/2010/main" val="19962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335174B-4349-4537-8D34-282CA9DBD68A}" type="slidenum">
              <a:rPr lang="en-US" altLang="en-US"/>
              <a:pPr/>
              <a:t>‹#›</a:t>
            </a:fld>
            <a:endParaRPr lang="en-US" altLang="en-US"/>
          </a:p>
        </p:txBody>
      </p:sp>
    </p:spTree>
    <p:extLst>
      <p:ext uri="{BB962C8B-B14F-4D97-AF65-F5344CB8AC3E}">
        <p14:creationId xmlns:p14="http://schemas.microsoft.com/office/powerpoint/2010/main" val="15512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0EE344F-5986-4C61-BEBD-58C1953C0324}" type="slidenum">
              <a:rPr lang="en-US" altLang="en-US"/>
              <a:pPr/>
              <a:t>‹#›</a:t>
            </a:fld>
            <a:endParaRPr lang="en-US" altLang="en-US"/>
          </a:p>
        </p:txBody>
      </p:sp>
    </p:spTree>
    <p:extLst>
      <p:ext uri="{BB962C8B-B14F-4D97-AF65-F5344CB8AC3E}">
        <p14:creationId xmlns:p14="http://schemas.microsoft.com/office/powerpoint/2010/main" val="136215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2210F9B-F008-4BF3-9F1E-E6A24316FBE4}" type="slidenum">
              <a:rPr lang="en-US" altLang="en-US"/>
              <a:pPr/>
              <a:t>‹#›</a:t>
            </a:fld>
            <a:endParaRPr lang="en-US" altLang="en-US"/>
          </a:p>
        </p:txBody>
      </p:sp>
    </p:spTree>
    <p:extLst>
      <p:ext uri="{BB962C8B-B14F-4D97-AF65-F5344CB8AC3E}">
        <p14:creationId xmlns:p14="http://schemas.microsoft.com/office/powerpoint/2010/main" val="225474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7D8B5EB-E49A-4719-9564-C16E7598E845}" type="slidenum">
              <a:rPr lang="en-US" altLang="en-US"/>
              <a:pPr/>
              <a:t>‹#›</a:t>
            </a:fld>
            <a:endParaRPr lang="en-US" altLang="en-US"/>
          </a:p>
        </p:txBody>
      </p:sp>
    </p:spTree>
    <p:extLst>
      <p:ext uri="{BB962C8B-B14F-4D97-AF65-F5344CB8AC3E}">
        <p14:creationId xmlns:p14="http://schemas.microsoft.com/office/powerpoint/2010/main" val="426409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EF12698-2254-492C-AAD5-562C04B3733A}" type="slidenum">
              <a:rPr lang="en-US" altLang="en-US"/>
              <a:pPr/>
              <a:t>‹#›</a:t>
            </a:fld>
            <a:endParaRPr lang="en-US" altLang="en-US"/>
          </a:p>
        </p:txBody>
      </p:sp>
    </p:spTree>
    <p:extLst>
      <p:ext uri="{BB962C8B-B14F-4D97-AF65-F5344CB8AC3E}">
        <p14:creationId xmlns:p14="http://schemas.microsoft.com/office/powerpoint/2010/main" val="377718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0DCD1BD-5246-4178-A700-32910B80027C}" type="slidenum">
              <a:rPr lang="en-US" altLang="en-US"/>
              <a:pPr/>
              <a:t>‹#›</a:t>
            </a:fld>
            <a:endParaRPr lang="en-US" altLang="en-US"/>
          </a:p>
        </p:txBody>
      </p:sp>
    </p:spTree>
    <p:extLst>
      <p:ext uri="{BB962C8B-B14F-4D97-AF65-F5344CB8AC3E}">
        <p14:creationId xmlns:p14="http://schemas.microsoft.com/office/powerpoint/2010/main" val="229732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561EB73-D97C-4603-8413-55880E93BC42}" type="slidenum">
              <a:rPr lang="en-US" altLang="en-US"/>
              <a:pPr/>
              <a:t>‹#›</a:t>
            </a:fld>
            <a:endParaRPr lang="en-US" altLang="en-US"/>
          </a:p>
        </p:txBody>
      </p:sp>
    </p:spTree>
    <p:extLst>
      <p:ext uri="{BB962C8B-B14F-4D97-AF65-F5344CB8AC3E}">
        <p14:creationId xmlns:p14="http://schemas.microsoft.com/office/powerpoint/2010/main" val="345517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a:lvl1pPr>
          </a:lstStyle>
          <a:p>
            <a:fld id="{41C4334E-704E-4632-8910-7E047A6E312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jpg"/><Relationship Id="rId3" Type="http://schemas.openxmlformats.org/officeDocument/2006/relationships/image" Target="../media/image1.png"/><Relationship Id="rId21" Type="http://schemas.openxmlformats.org/officeDocument/2006/relationships/image" Target="../media/image19.jpe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8.jp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jpeg"/><Relationship Id="rId19"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Times New Roman" panose="02020603050405020304" pitchFamily="18" charset="0"/>
              </a:rPr>
              <a:t>Senior Project, 2015, Spring</a:t>
            </a:r>
            <a:endParaRPr lang="en-US" altLang="en-US" sz="7200" dirty="0" smtClean="0">
              <a:latin typeface="Times New Roman" panose="02020603050405020304" pitchFamily="18" charset="0"/>
            </a:endParaRPr>
          </a:p>
        </p:txBody>
      </p:sp>
      <p:sp>
        <p:nvSpPr>
          <p:cNvPr id="3075" name="Text Box 12"/>
          <p:cNvSpPr txBox="1">
            <a:spLocks noChangeArrowheads="1"/>
          </p:cNvSpPr>
          <p:nvPr/>
        </p:nvSpPr>
        <p:spPr bwMode="auto">
          <a:xfrm>
            <a:off x="6567488" y="2743200"/>
            <a:ext cx="19797712"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15000">
                <a:solidFill>
                  <a:schemeClr val="tx1"/>
                </a:solidFill>
                <a:latin typeface="Arial" charset="0"/>
                <a:ea typeface="ＭＳ Ｐゴシック" pitchFamily="34" charset="-128"/>
              </a:defRPr>
            </a:lvl1pPr>
            <a:lvl2pPr marL="37931725" indent="-37474525" defTabSz="985838">
              <a:defRPr sz="13100">
                <a:solidFill>
                  <a:schemeClr val="tx1"/>
                </a:solidFill>
                <a:latin typeface="Arial" charset="0"/>
                <a:ea typeface="ＭＳ Ｐゴシック" pitchFamily="34" charset="-128"/>
              </a:defRPr>
            </a:lvl2pPr>
            <a:lvl3pPr defTabSz="985838">
              <a:defRPr sz="11200">
                <a:solidFill>
                  <a:schemeClr val="tx1"/>
                </a:solidFill>
                <a:latin typeface="Arial" charset="0"/>
                <a:ea typeface="ＭＳ Ｐゴシック" pitchFamily="34" charset="-128"/>
              </a:defRPr>
            </a:lvl3pPr>
            <a:lvl4pPr defTabSz="985838">
              <a:defRPr sz="9400">
                <a:solidFill>
                  <a:schemeClr val="tx1"/>
                </a:solidFill>
                <a:latin typeface="Arial" charset="0"/>
                <a:ea typeface="ＭＳ Ｐゴシック" pitchFamily="34" charset="-128"/>
              </a:defRPr>
            </a:lvl4pPr>
            <a:lvl5pPr defTabSz="985838">
              <a:defRPr sz="9400">
                <a:solidFill>
                  <a:schemeClr val="tx1"/>
                </a:solidFill>
                <a:latin typeface="Arial" charset="0"/>
                <a:ea typeface="ＭＳ Ｐゴシック" pitchFamily="34" charset="-128"/>
              </a:defRPr>
            </a:lvl5pPr>
            <a:lvl6pPr defTabSz="985838" eaLnBrk="0" hangingPunct="0">
              <a:defRPr sz="9400">
                <a:solidFill>
                  <a:schemeClr val="tx1"/>
                </a:solidFill>
                <a:latin typeface="Arial" charset="0"/>
                <a:ea typeface="ＭＳ Ｐゴシック" pitchFamily="34" charset="-128"/>
              </a:defRPr>
            </a:lvl6pPr>
            <a:lvl7pPr defTabSz="985838" eaLnBrk="0" hangingPunct="0">
              <a:defRPr sz="9400">
                <a:solidFill>
                  <a:schemeClr val="tx1"/>
                </a:solidFill>
                <a:latin typeface="Arial" charset="0"/>
                <a:ea typeface="ＭＳ Ｐゴシック" pitchFamily="34" charset="-128"/>
              </a:defRPr>
            </a:lvl7pPr>
            <a:lvl8pPr defTabSz="985838" eaLnBrk="0" hangingPunct="0">
              <a:defRPr sz="9400">
                <a:solidFill>
                  <a:schemeClr val="tx1"/>
                </a:solidFill>
                <a:latin typeface="Arial" charset="0"/>
                <a:ea typeface="ＭＳ Ｐゴシック" pitchFamily="34" charset="-128"/>
              </a:defRPr>
            </a:lvl8pPr>
            <a:lvl9pPr defTabSz="985838" eaLnBrk="0" hangingPunct="0">
              <a:defRPr sz="9400">
                <a:solidFill>
                  <a:schemeClr val="tx1"/>
                </a:solidFill>
                <a:latin typeface="Arial" charset="0"/>
                <a:ea typeface="ＭＳ Ｐゴシック" pitchFamily="34" charset="-128"/>
              </a:defRPr>
            </a:lvl9pPr>
          </a:lstStyle>
          <a:p>
            <a:pPr algn="ctr" eaLnBrk="1" hangingPunct="1"/>
            <a:r>
              <a:rPr lang="en-US" altLang="en-US" sz="4800" b="1" dirty="0"/>
              <a:t>Senior Project </a:t>
            </a:r>
            <a:r>
              <a:rPr lang="en-US" altLang="en-US" sz="4800" b="1" dirty="0" smtClean="0"/>
              <a:t>Web Site </a:t>
            </a:r>
            <a:r>
              <a:rPr lang="en-US" altLang="en-US" sz="4800" b="1" dirty="0"/>
              <a:t>–Version 5</a:t>
            </a:r>
          </a:p>
          <a:p>
            <a:pPr algn="ctr" eaLnBrk="1" hangingPunct="1"/>
            <a:r>
              <a:rPr lang="en-US" altLang="en-US" sz="3500" b="1" dirty="0"/>
              <a:t>Student: </a:t>
            </a:r>
            <a:r>
              <a:rPr lang="en-US" altLang="en-US" sz="3500" dirty="0" smtClean="0"/>
              <a:t>Jacek </a:t>
            </a:r>
            <a:r>
              <a:rPr lang="en-US" altLang="en-US" sz="3500" dirty="0" err="1" smtClean="0"/>
              <a:t>Kopczynski</a:t>
            </a:r>
            <a:r>
              <a:rPr lang="en-US" altLang="en-US" sz="3500" dirty="0" smtClean="0"/>
              <a:t>, </a:t>
            </a:r>
            <a:r>
              <a:rPr lang="en-US" altLang="en-US" sz="3500" dirty="0"/>
              <a:t>Florida International University</a:t>
            </a:r>
          </a:p>
          <a:p>
            <a:pPr algn="ctr" eaLnBrk="1" hangingPunct="1"/>
            <a:r>
              <a:rPr lang="en-US" altLang="en-US" sz="3500" b="1" dirty="0"/>
              <a:t>Mentor:</a:t>
            </a:r>
            <a:r>
              <a:rPr lang="en-US" altLang="en-US" sz="3500" b="1" i="1" dirty="0"/>
              <a:t> </a:t>
            </a:r>
            <a:r>
              <a:rPr lang="en-US" altLang="en-US" sz="3500" dirty="0" err="1"/>
              <a:t>Masoud</a:t>
            </a:r>
            <a:r>
              <a:rPr lang="en-US" altLang="en-US" sz="3500" dirty="0"/>
              <a:t> </a:t>
            </a:r>
            <a:r>
              <a:rPr lang="en-US" altLang="en-US" sz="3500" dirty="0" err="1"/>
              <a:t>Sadjadi</a:t>
            </a:r>
            <a:r>
              <a:rPr lang="en-US" altLang="ja-JP" sz="3500" dirty="0"/>
              <a:t>,</a:t>
            </a:r>
            <a:r>
              <a:rPr lang="en-US" altLang="ja-JP" sz="3500" i="1" dirty="0"/>
              <a:t> </a:t>
            </a:r>
            <a:r>
              <a:rPr lang="en-US" altLang="en-US" sz="3500" dirty="0"/>
              <a:t>Florida International University</a:t>
            </a:r>
            <a:r>
              <a:rPr lang="en-US" altLang="ja-JP" sz="3500" dirty="0"/>
              <a:t> </a:t>
            </a:r>
          </a:p>
          <a:p>
            <a:pPr algn="ctr" eaLnBrk="1" hangingPunct="1"/>
            <a:r>
              <a:rPr lang="en-US" altLang="en-US" sz="3500" b="1" dirty="0"/>
              <a:t>Instructor:</a:t>
            </a:r>
            <a:r>
              <a:rPr lang="en-US" altLang="en-US" sz="3500" b="1" i="1" dirty="0"/>
              <a:t> </a:t>
            </a:r>
            <a:r>
              <a:rPr lang="en-US" altLang="en-US" sz="3500" dirty="0" err="1"/>
              <a:t>Masoud</a:t>
            </a:r>
            <a:r>
              <a:rPr lang="en-US" altLang="en-US" sz="3500" dirty="0"/>
              <a:t> </a:t>
            </a:r>
            <a:r>
              <a:rPr lang="en-US" altLang="en-US" sz="3500" dirty="0" err="1"/>
              <a:t>Sadjadi</a:t>
            </a:r>
            <a:r>
              <a:rPr lang="en-US" altLang="en-US" sz="3500" dirty="0"/>
              <a:t>, Florida International University</a:t>
            </a:r>
          </a:p>
        </p:txBody>
      </p:sp>
      <p:sp>
        <p:nvSpPr>
          <p:cNvPr id="3076" name="Text Box 72"/>
          <p:cNvSpPr txBox="1">
            <a:spLocks noChangeArrowheads="1"/>
          </p:cNvSpPr>
          <p:nvPr/>
        </p:nvSpPr>
        <p:spPr bwMode="auto">
          <a:xfrm>
            <a:off x="1219200" y="42367200"/>
            <a:ext cx="306324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defRPr sz="15000">
                <a:solidFill>
                  <a:schemeClr val="tx1"/>
                </a:solidFill>
                <a:latin typeface="Arial" charset="0"/>
                <a:ea typeface="ＭＳ Ｐゴシック" pitchFamily="34" charset="-128"/>
              </a:defRPr>
            </a:lvl1pPr>
            <a:lvl2pPr marL="37931725" indent="-37474525" defTabSz="985838">
              <a:defRPr sz="13100">
                <a:solidFill>
                  <a:schemeClr val="tx1"/>
                </a:solidFill>
                <a:latin typeface="Arial" charset="0"/>
                <a:ea typeface="ＭＳ Ｐゴシック" pitchFamily="34" charset="-128"/>
              </a:defRPr>
            </a:lvl2pPr>
            <a:lvl3pPr defTabSz="985838">
              <a:defRPr sz="11200">
                <a:solidFill>
                  <a:schemeClr val="tx1"/>
                </a:solidFill>
                <a:latin typeface="Arial" charset="0"/>
                <a:ea typeface="ＭＳ Ｐゴシック" pitchFamily="34" charset="-128"/>
              </a:defRPr>
            </a:lvl3pPr>
            <a:lvl4pPr defTabSz="985838">
              <a:defRPr sz="9400">
                <a:solidFill>
                  <a:schemeClr val="tx1"/>
                </a:solidFill>
                <a:latin typeface="Arial" charset="0"/>
                <a:ea typeface="ＭＳ Ｐゴシック" pitchFamily="34" charset="-128"/>
              </a:defRPr>
            </a:lvl4pPr>
            <a:lvl5pPr defTabSz="985838">
              <a:defRPr sz="9400">
                <a:solidFill>
                  <a:schemeClr val="tx1"/>
                </a:solidFill>
                <a:latin typeface="Arial" charset="0"/>
                <a:ea typeface="ＭＳ Ｐゴシック" pitchFamily="34" charset="-128"/>
              </a:defRPr>
            </a:lvl5pPr>
            <a:lvl6pPr defTabSz="985838" eaLnBrk="0" hangingPunct="0">
              <a:defRPr sz="9400">
                <a:solidFill>
                  <a:schemeClr val="tx1"/>
                </a:solidFill>
                <a:latin typeface="Arial" charset="0"/>
                <a:ea typeface="ＭＳ Ｐゴシック" pitchFamily="34" charset="-128"/>
              </a:defRPr>
            </a:lvl6pPr>
            <a:lvl7pPr defTabSz="985838" eaLnBrk="0" hangingPunct="0">
              <a:defRPr sz="9400">
                <a:solidFill>
                  <a:schemeClr val="tx1"/>
                </a:solidFill>
                <a:latin typeface="Arial" charset="0"/>
                <a:ea typeface="ＭＳ Ｐゴシック" pitchFamily="34" charset="-128"/>
              </a:defRPr>
            </a:lvl7pPr>
            <a:lvl8pPr defTabSz="985838" eaLnBrk="0" hangingPunct="0">
              <a:defRPr sz="9400">
                <a:solidFill>
                  <a:schemeClr val="tx1"/>
                </a:solidFill>
                <a:latin typeface="Arial" charset="0"/>
                <a:ea typeface="ＭＳ Ｐゴシック" pitchFamily="34" charset="-128"/>
              </a:defRPr>
            </a:lvl8pPr>
            <a:lvl9pPr defTabSz="985838" eaLnBrk="0" hangingPunct="0">
              <a:defRPr sz="9400">
                <a:solidFill>
                  <a:schemeClr val="tx1"/>
                </a:solidFill>
                <a:latin typeface="Arial" charset="0"/>
                <a:ea typeface="ＭＳ Ｐゴシック" pitchFamily="34" charset="-128"/>
              </a:defRPr>
            </a:lvl9pPr>
          </a:lstStyle>
          <a:p>
            <a:pPr algn="ctr" eaLnBrk="1" hangingPunct="1">
              <a:buClr>
                <a:srgbClr val="3333CC"/>
              </a:buClr>
            </a:pPr>
            <a:r>
              <a:rPr lang="en-US" altLang="en-US" sz="3200" dirty="0"/>
              <a:t>The material presented in this poster is based upon the work supported by </a:t>
            </a:r>
            <a:r>
              <a:rPr lang="en-US" altLang="en-US" sz="3200" dirty="0" err="1"/>
              <a:t>Masoud</a:t>
            </a:r>
            <a:r>
              <a:rPr lang="en-US" altLang="en-US" sz="3200" dirty="0"/>
              <a:t> </a:t>
            </a:r>
            <a:r>
              <a:rPr lang="en-US" altLang="en-US" sz="3200" dirty="0" err="1"/>
              <a:t>Sadjadi</a:t>
            </a:r>
            <a:r>
              <a:rPr lang="en-US" altLang="en-US" sz="3200" dirty="0"/>
              <a:t> . I am thankful for the help that I received from my group member </a:t>
            </a:r>
            <a:r>
              <a:rPr lang="en-US" altLang="en-US" sz="3200" dirty="0" err="1" smtClean="0"/>
              <a:t>Yamel</a:t>
            </a:r>
            <a:r>
              <a:rPr lang="en-US" altLang="en-US" sz="3200" dirty="0" smtClean="0"/>
              <a:t> </a:t>
            </a:r>
            <a:r>
              <a:rPr lang="en-US" altLang="en-US" sz="3200" dirty="0" err="1" smtClean="0"/>
              <a:t>Peraza</a:t>
            </a:r>
            <a:r>
              <a:rPr lang="en-US" altLang="en-US" sz="3200" dirty="0" smtClean="0"/>
              <a:t>.  </a:t>
            </a:r>
            <a:r>
              <a:rPr lang="en-US" altLang="en-US" sz="3200" dirty="0"/>
              <a:t>I would also like to thank the previous team that developed </a:t>
            </a:r>
            <a:r>
              <a:rPr lang="en-US" altLang="en-US" sz="3200" dirty="0" smtClean="0"/>
              <a:t>SPWS, </a:t>
            </a:r>
            <a:r>
              <a:rPr lang="en-US" altLang="en-US" sz="3200" dirty="0"/>
              <a:t>their hard work created a solid structure for great extensibility. </a:t>
            </a:r>
            <a:endParaRPr lang="en-US" altLang="en-US" sz="3000" dirty="0"/>
          </a:p>
        </p:txBody>
      </p:sp>
      <p:sp>
        <p:nvSpPr>
          <p:cNvPr id="3077" name="Rectangle 18"/>
          <p:cNvSpPr>
            <a:spLocks noChangeArrowheads="1"/>
          </p:cNvSpPr>
          <p:nvPr/>
        </p:nvSpPr>
        <p:spPr bwMode="auto">
          <a:xfrm>
            <a:off x="914400" y="5486400"/>
            <a:ext cx="31089600" cy="35661600"/>
          </a:xfrm>
          <a:prstGeom prst="rect">
            <a:avLst/>
          </a:prstGeom>
          <a:noFill/>
          <a:ln w="63500">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078" name="Text Box 19"/>
          <p:cNvSpPr txBox="1">
            <a:spLocks noChangeArrowheads="1"/>
          </p:cNvSpPr>
          <p:nvPr/>
        </p:nvSpPr>
        <p:spPr bwMode="auto">
          <a:xfrm>
            <a:off x="1549400" y="5789613"/>
            <a:ext cx="9271000" cy="730250"/>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Problem</a:t>
            </a:r>
          </a:p>
        </p:txBody>
      </p:sp>
      <p:sp>
        <p:nvSpPr>
          <p:cNvPr id="3079" name="Rectangle 18"/>
          <p:cNvSpPr>
            <a:spLocks noChangeArrowheads="1"/>
          </p:cNvSpPr>
          <p:nvPr/>
        </p:nvSpPr>
        <p:spPr bwMode="auto">
          <a:xfrm>
            <a:off x="914400" y="41833800"/>
            <a:ext cx="31089600" cy="1828800"/>
          </a:xfrm>
          <a:prstGeom prst="rect">
            <a:avLst/>
          </a:prstGeom>
          <a:noFill/>
          <a:ln w="63500">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080" name="Text Box 19"/>
          <p:cNvSpPr txBox="1">
            <a:spLocks noChangeArrowheads="1"/>
          </p:cNvSpPr>
          <p:nvPr/>
        </p:nvSpPr>
        <p:spPr bwMode="auto">
          <a:xfrm>
            <a:off x="1192213" y="41452800"/>
            <a:ext cx="4979987" cy="730250"/>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Acknowledgement</a:t>
            </a:r>
          </a:p>
        </p:txBody>
      </p:sp>
      <p:sp>
        <p:nvSpPr>
          <p:cNvPr id="3081"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altLang="en-US" sz="3200" b="1"/>
              <a:t>School of Computing &amp; Information Sciences</a:t>
            </a:r>
            <a:endParaRPr lang="en-US" altLang="en-US" sz="3200"/>
          </a:p>
        </p:txBody>
      </p:sp>
      <p:pic>
        <p:nvPicPr>
          <p:cNvPr id="3082"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1760200" y="5792788"/>
            <a:ext cx="9271000" cy="730250"/>
          </a:xfrm>
          <a:prstGeom prst="rect">
            <a:avLst/>
          </a:prstGeom>
          <a:solidFill>
            <a:schemeClr val="accent5">
              <a:lumMod val="50000"/>
            </a:schemeClr>
          </a:solidFill>
          <a:ln w="12700">
            <a:solidFill>
              <a:schemeClr val="accent5">
                <a:lumMod val="50000"/>
              </a:schemeClr>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chemeClr val="bg1"/>
                </a:solidFill>
                <a:ea typeface="ＭＳ Ｐゴシック" charset="-128"/>
                <a:cs typeface="ＭＳ Ｐゴシック" charset="-128"/>
              </a:rPr>
              <a:t>Current</a:t>
            </a:r>
            <a:r>
              <a:rPr lang="en-US" sz="4100" b="1" dirty="0">
                <a:solidFill>
                  <a:schemeClr val="bg1"/>
                </a:solidFill>
                <a:effectLst>
                  <a:outerShdw blurRad="38100" dist="38100" dir="2700000" algn="tl">
                    <a:srgbClr val="DDDDDD"/>
                  </a:outerShdw>
                </a:effectLst>
                <a:ea typeface="ＭＳ Ｐゴシック" charset="-128"/>
                <a:cs typeface="ＭＳ Ｐゴシック" charset="-128"/>
              </a:rPr>
              <a:t> </a:t>
            </a:r>
            <a:r>
              <a:rPr lang="en-US" sz="4100" b="1" dirty="0">
                <a:solidFill>
                  <a:schemeClr val="bg1"/>
                </a:solidFill>
                <a:ea typeface="ＭＳ Ｐゴシック" charset="-128"/>
                <a:cs typeface="ＭＳ Ｐゴシック" charset="-128"/>
              </a:rPr>
              <a:t>System</a:t>
            </a:r>
          </a:p>
        </p:txBody>
      </p:sp>
      <p:sp>
        <p:nvSpPr>
          <p:cNvPr id="3084" name="Text Box 19"/>
          <p:cNvSpPr txBox="1">
            <a:spLocks noChangeArrowheads="1"/>
          </p:cNvSpPr>
          <p:nvPr/>
        </p:nvSpPr>
        <p:spPr bwMode="auto">
          <a:xfrm>
            <a:off x="21971000" y="5792788"/>
            <a:ext cx="9271000" cy="730250"/>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Requirements</a:t>
            </a:r>
          </a:p>
        </p:txBody>
      </p:sp>
      <p:sp>
        <p:nvSpPr>
          <p:cNvPr id="36" name="Text Box 19"/>
          <p:cNvSpPr txBox="1">
            <a:spLocks noChangeArrowheads="1"/>
          </p:cNvSpPr>
          <p:nvPr/>
        </p:nvSpPr>
        <p:spPr bwMode="auto">
          <a:xfrm>
            <a:off x="1549400" y="17633950"/>
            <a:ext cx="9271000" cy="730250"/>
          </a:xfrm>
          <a:prstGeom prst="rect">
            <a:avLst/>
          </a:prstGeom>
          <a:solidFill>
            <a:schemeClr val="accent5">
              <a:lumMod val="50000"/>
            </a:schemeClr>
          </a:solidFill>
          <a:ln w="12700">
            <a:solidFill>
              <a:schemeClr val="accent5">
                <a:lumMod val="50000"/>
              </a:schemeClr>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chemeClr val="bg1"/>
                </a:solidFill>
                <a:ea typeface="ＭＳ Ｐゴシック" charset="-128"/>
                <a:cs typeface="ＭＳ Ｐゴシック" charset="-128"/>
              </a:rPr>
              <a:t>System</a:t>
            </a:r>
            <a:r>
              <a:rPr lang="en-US" sz="4100" b="1" dirty="0">
                <a:solidFill>
                  <a:srgbClr val="336699"/>
                </a:solidFill>
                <a:effectLst>
                  <a:outerShdw blurRad="38100" dist="38100" dir="2700000" algn="tl">
                    <a:srgbClr val="DDDDDD"/>
                  </a:outerShdw>
                </a:effectLst>
                <a:ea typeface="ＭＳ Ｐゴシック" charset="-128"/>
                <a:cs typeface="ＭＳ Ｐゴシック" charset="-128"/>
              </a:rPr>
              <a:t> </a:t>
            </a:r>
            <a:r>
              <a:rPr lang="en-US" sz="4100" b="1" dirty="0">
                <a:solidFill>
                  <a:schemeClr val="bg1"/>
                </a:solidFill>
                <a:ea typeface="ＭＳ Ｐゴシック" charset="-128"/>
                <a:cs typeface="ＭＳ Ｐゴシック" charset="-128"/>
              </a:rPr>
              <a:t>Design</a:t>
            </a:r>
          </a:p>
        </p:txBody>
      </p:sp>
      <p:sp>
        <p:nvSpPr>
          <p:cNvPr id="37" name="Text Box 19"/>
          <p:cNvSpPr txBox="1">
            <a:spLocks noChangeArrowheads="1"/>
          </p:cNvSpPr>
          <p:nvPr/>
        </p:nvSpPr>
        <p:spPr bwMode="auto">
          <a:xfrm>
            <a:off x="11760200" y="17633950"/>
            <a:ext cx="9245600" cy="730250"/>
          </a:xfrm>
          <a:prstGeom prst="rect">
            <a:avLst/>
          </a:prstGeom>
          <a:solidFill>
            <a:schemeClr val="accent5">
              <a:lumMod val="50000"/>
            </a:schemeClr>
          </a:solidFill>
          <a:ln w="12700">
            <a:solidFill>
              <a:schemeClr val="accent5">
                <a:lumMod val="50000"/>
              </a:schemeClr>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chemeClr val="bg1"/>
                </a:solidFill>
                <a:ea typeface="ＭＳ Ｐゴシック" charset="-128"/>
                <a:cs typeface="ＭＳ Ｐゴシック" charset="-128"/>
              </a:rPr>
              <a:t>Object</a:t>
            </a:r>
            <a:r>
              <a:rPr lang="en-US" sz="4100" b="1" dirty="0">
                <a:solidFill>
                  <a:srgbClr val="336699"/>
                </a:solidFill>
                <a:effectLst>
                  <a:outerShdw blurRad="38100" dist="38100" dir="2700000" algn="tl">
                    <a:srgbClr val="DDDDDD"/>
                  </a:outerShdw>
                </a:effectLst>
                <a:ea typeface="ＭＳ Ｐゴシック" charset="-128"/>
                <a:cs typeface="ＭＳ Ｐゴシック" charset="-128"/>
              </a:rPr>
              <a:t> </a:t>
            </a:r>
            <a:r>
              <a:rPr lang="en-US" sz="4100" b="1" dirty="0">
                <a:solidFill>
                  <a:schemeClr val="bg1"/>
                </a:solidFill>
                <a:ea typeface="ＭＳ Ｐゴシック" charset="-128"/>
                <a:cs typeface="ＭＳ Ｐゴシック" charset="-128"/>
              </a:rPr>
              <a:t>Design</a:t>
            </a:r>
          </a:p>
        </p:txBody>
      </p:sp>
      <p:sp>
        <p:nvSpPr>
          <p:cNvPr id="3087" name="Text Box 19"/>
          <p:cNvSpPr txBox="1">
            <a:spLocks noChangeArrowheads="1"/>
          </p:cNvSpPr>
          <p:nvPr/>
        </p:nvSpPr>
        <p:spPr bwMode="auto">
          <a:xfrm>
            <a:off x="21945600" y="17624425"/>
            <a:ext cx="9296400" cy="739775"/>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Implementation</a:t>
            </a:r>
          </a:p>
        </p:txBody>
      </p:sp>
      <p:sp>
        <p:nvSpPr>
          <p:cNvPr id="3088" name="Text Box 19"/>
          <p:cNvSpPr txBox="1">
            <a:spLocks noChangeArrowheads="1"/>
          </p:cNvSpPr>
          <p:nvPr/>
        </p:nvSpPr>
        <p:spPr bwMode="auto">
          <a:xfrm>
            <a:off x="1549400" y="28117800"/>
            <a:ext cx="9271000" cy="731838"/>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Verification</a:t>
            </a:r>
          </a:p>
        </p:txBody>
      </p:sp>
      <p:sp>
        <p:nvSpPr>
          <p:cNvPr id="3089" name="Text Box 19"/>
          <p:cNvSpPr txBox="1">
            <a:spLocks noChangeArrowheads="1"/>
          </p:cNvSpPr>
          <p:nvPr/>
        </p:nvSpPr>
        <p:spPr bwMode="auto">
          <a:xfrm>
            <a:off x="11734800" y="28117800"/>
            <a:ext cx="9271000" cy="731838"/>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Screenshots</a:t>
            </a:r>
          </a:p>
        </p:txBody>
      </p:sp>
      <p:sp>
        <p:nvSpPr>
          <p:cNvPr id="3090" name="Text Box 19"/>
          <p:cNvSpPr txBox="1">
            <a:spLocks noChangeArrowheads="1"/>
          </p:cNvSpPr>
          <p:nvPr/>
        </p:nvSpPr>
        <p:spPr bwMode="auto">
          <a:xfrm>
            <a:off x="21971000" y="28117800"/>
            <a:ext cx="9101138" cy="731838"/>
          </a:xfrm>
          <a:prstGeom prst="rect">
            <a:avLst/>
          </a:prstGeom>
          <a:solidFill>
            <a:schemeClr val="accent5">
              <a:lumMod val="50000"/>
            </a:schemeClr>
          </a:solidFill>
          <a:ln w="12700">
            <a:solidFill>
              <a:schemeClr val="accent5">
                <a:lumMod val="50000"/>
              </a:schemeClr>
            </a:solidFill>
            <a:miter lim="800000"/>
            <a:headEnd/>
            <a:tailEnd/>
          </a:ln>
        </p:spPr>
        <p:txBody>
          <a:bodyPr lIns="98655" tIns="49327" rIns="98655" bIns="49327">
            <a:spAutoFit/>
          </a:bodyPr>
          <a:lstStyle>
            <a:lvl1pPr defTabSz="985838">
              <a:defRPr sz="8400">
                <a:solidFill>
                  <a:schemeClr val="tx1"/>
                </a:solidFill>
                <a:latin typeface="Arial" charset="0"/>
                <a:ea typeface="ＭＳ Ｐゴシック" pitchFamily="34" charset="-128"/>
              </a:defRPr>
            </a:lvl1pPr>
            <a:lvl2pPr marL="742950" indent="-285750" defTabSz="985838">
              <a:defRPr sz="8400">
                <a:solidFill>
                  <a:schemeClr val="tx1"/>
                </a:solidFill>
                <a:latin typeface="Arial" charset="0"/>
                <a:ea typeface="ＭＳ Ｐゴシック" pitchFamily="34" charset="-128"/>
              </a:defRPr>
            </a:lvl2pPr>
            <a:lvl3pPr marL="1143000" indent="-228600" defTabSz="985838">
              <a:defRPr sz="8400">
                <a:solidFill>
                  <a:schemeClr val="tx1"/>
                </a:solidFill>
                <a:latin typeface="Arial" charset="0"/>
                <a:ea typeface="ＭＳ Ｐゴシック" pitchFamily="34" charset="-128"/>
              </a:defRPr>
            </a:lvl3pPr>
            <a:lvl4pPr marL="1600200" indent="-228600" defTabSz="985838">
              <a:defRPr sz="8400">
                <a:solidFill>
                  <a:schemeClr val="tx1"/>
                </a:solidFill>
                <a:latin typeface="Arial" charset="0"/>
                <a:ea typeface="ＭＳ Ｐゴシック" pitchFamily="34" charset="-128"/>
              </a:defRPr>
            </a:lvl4pPr>
            <a:lvl5pPr marL="2057400" indent="-228600" defTabSz="985838">
              <a:defRPr sz="8400">
                <a:solidFill>
                  <a:schemeClr val="tx1"/>
                </a:solidFill>
                <a:latin typeface="Arial" charset="0"/>
                <a:ea typeface="ＭＳ Ｐゴシック" pitchFamily="34" charset="-128"/>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pitchFamily="34" charset="-128"/>
              </a:defRPr>
            </a:lvl9pPr>
          </a:lstStyle>
          <a:p>
            <a:pPr algn="ctr" eaLnBrk="1" hangingPunct="1">
              <a:spcBef>
                <a:spcPct val="50000"/>
              </a:spcBef>
            </a:pPr>
            <a:r>
              <a:rPr lang="en-US" altLang="en-US" sz="4100" b="1">
                <a:solidFill>
                  <a:schemeClr val="bg1"/>
                </a:solidFill>
              </a:rPr>
              <a:t>Summary</a:t>
            </a:r>
          </a:p>
        </p:txBody>
      </p:sp>
      <p:pic>
        <p:nvPicPr>
          <p:cNvPr id="3091" name="image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025" y="19669125"/>
            <a:ext cx="8385175"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TextBox 17"/>
          <p:cNvSpPr txBox="1">
            <a:spLocks noChangeArrowheads="1"/>
          </p:cNvSpPr>
          <p:nvPr/>
        </p:nvSpPr>
        <p:spPr bwMode="auto">
          <a:xfrm>
            <a:off x="2438400" y="25995313"/>
            <a:ext cx="8131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pitchFamily="34" charset="-128"/>
              </a:defRPr>
            </a:lvl1pPr>
            <a:lvl2pPr marL="742950" indent="-285750">
              <a:defRPr sz="8400">
                <a:solidFill>
                  <a:schemeClr val="tx1"/>
                </a:solidFill>
                <a:latin typeface="Arial" charset="0"/>
                <a:ea typeface="ＭＳ Ｐゴシック" pitchFamily="34" charset="-128"/>
              </a:defRPr>
            </a:lvl2pPr>
            <a:lvl3pPr marL="1143000" indent="-228600">
              <a:defRPr sz="8400">
                <a:solidFill>
                  <a:schemeClr val="tx1"/>
                </a:solidFill>
                <a:latin typeface="Arial" charset="0"/>
                <a:ea typeface="ＭＳ Ｐゴシック" pitchFamily="34" charset="-128"/>
              </a:defRPr>
            </a:lvl3pPr>
            <a:lvl4pPr marL="1600200" indent="-228600">
              <a:defRPr sz="8400">
                <a:solidFill>
                  <a:schemeClr val="tx1"/>
                </a:solidFill>
                <a:latin typeface="Arial" charset="0"/>
                <a:ea typeface="ＭＳ Ｐゴシック" pitchFamily="34" charset="-128"/>
              </a:defRPr>
            </a:lvl4pPr>
            <a:lvl5pPr marL="2057400" indent="-228600">
              <a:defRPr sz="8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8400">
                <a:solidFill>
                  <a:schemeClr val="tx1"/>
                </a:solidFill>
                <a:latin typeface="Arial" charset="0"/>
                <a:ea typeface="ＭＳ Ｐゴシック" pitchFamily="34" charset="-128"/>
              </a:defRPr>
            </a:lvl9pPr>
          </a:lstStyle>
          <a:p>
            <a:pPr eaLnBrk="1" hangingPunct="1"/>
            <a:r>
              <a:rPr lang="en-US" altLang="en-US" sz="1800"/>
              <a:t>The system was developed using the three-tier and MVC architectural pattern</a:t>
            </a:r>
          </a:p>
        </p:txBody>
      </p:sp>
      <p:sp>
        <p:nvSpPr>
          <p:cNvPr id="3093" name="TextBox 26"/>
          <p:cNvSpPr txBox="1">
            <a:spLocks noChangeArrowheads="1"/>
          </p:cNvSpPr>
          <p:nvPr/>
        </p:nvSpPr>
        <p:spPr bwMode="auto">
          <a:xfrm>
            <a:off x="1549400" y="7045325"/>
            <a:ext cx="927100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pitchFamily="34" charset="-128"/>
              </a:defRPr>
            </a:lvl1pPr>
            <a:lvl2pPr marL="742950" indent="-285750">
              <a:defRPr sz="8400">
                <a:solidFill>
                  <a:schemeClr val="tx1"/>
                </a:solidFill>
                <a:latin typeface="Arial" charset="0"/>
                <a:ea typeface="ＭＳ Ｐゴシック" pitchFamily="34" charset="-128"/>
              </a:defRPr>
            </a:lvl2pPr>
            <a:lvl3pPr marL="1143000" indent="-228600">
              <a:defRPr sz="8400">
                <a:solidFill>
                  <a:schemeClr val="tx1"/>
                </a:solidFill>
                <a:latin typeface="Arial" charset="0"/>
                <a:ea typeface="ＭＳ Ｐゴシック" pitchFamily="34" charset="-128"/>
              </a:defRPr>
            </a:lvl3pPr>
            <a:lvl4pPr marL="1600200" indent="-228600">
              <a:defRPr sz="8400">
                <a:solidFill>
                  <a:schemeClr val="tx1"/>
                </a:solidFill>
                <a:latin typeface="Arial" charset="0"/>
                <a:ea typeface="ＭＳ Ｐゴシック" pitchFamily="34" charset="-128"/>
              </a:defRPr>
            </a:lvl4pPr>
            <a:lvl5pPr marL="2057400" indent="-228600">
              <a:defRPr sz="8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8400">
                <a:solidFill>
                  <a:schemeClr val="tx1"/>
                </a:solidFill>
                <a:latin typeface="Arial" charset="0"/>
                <a:ea typeface="ＭＳ Ｐゴシック" pitchFamily="34" charset="-128"/>
              </a:defRPr>
            </a:lvl9pPr>
          </a:lstStyle>
          <a:p>
            <a:pPr algn="just" eaLnBrk="1" hangingPunct="1"/>
            <a:r>
              <a:rPr lang="en-US" altLang="en-US" sz="3200" dirty="0" smtClean="0"/>
              <a:t>The Senior Project Web Site does not offer the functionality for including students with incomplete grade from previous semester, nor the way for changing forgotten passwords. Additionally, it is problematic to set up environment for future versions of the project. Also, there are some  deficiencies throughout the system, preventing or limiting its functionality. </a:t>
            </a:r>
          </a:p>
          <a:p>
            <a:pPr algn="just" eaLnBrk="1" hangingPunct="1"/>
            <a:endParaRPr lang="en-US" altLang="en-US" sz="3200" dirty="0" smtClean="0"/>
          </a:p>
          <a:p>
            <a:pPr algn="just" eaLnBrk="1" hangingPunct="1"/>
            <a:r>
              <a:rPr lang="en-US" altLang="en-US" sz="3200" dirty="0" smtClean="0"/>
              <a:t>Until now to include a student with an incomplete grade, Head Professor needed to disable Restful API, and manually add that student through admin dashboard page. Also, users of the site were not able to change their passwords in a situation where they did not remember it. When a user was not able to log in, they had to contact Head Professor to delete and recreate their account.</a:t>
            </a:r>
          </a:p>
          <a:p>
            <a:pPr algn="just"/>
            <a:endParaRPr lang="en-US" altLang="en-US" sz="3200" dirty="0"/>
          </a:p>
        </p:txBody>
      </p:sp>
      <p:sp>
        <p:nvSpPr>
          <p:cNvPr id="3094" name="TextBox 51"/>
          <p:cNvSpPr txBox="1">
            <a:spLocks noChangeArrowheads="1"/>
          </p:cNvSpPr>
          <p:nvPr/>
        </p:nvSpPr>
        <p:spPr bwMode="auto">
          <a:xfrm>
            <a:off x="11760200" y="7010400"/>
            <a:ext cx="927100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pitchFamily="34" charset="-128"/>
              </a:defRPr>
            </a:lvl1pPr>
            <a:lvl2pPr marL="742950" indent="-285750">
              <a:defRPr sz="8400">
                <a:solidFill>
                  <a:schemeClr val="tx1"/>
                </a:solidFill>
                <a:latin typeface="Arial" charset="0"/>
                <a:ea typeface="ＭＳ Ｐゴシック" pitchFamily="34" charset="-128"/>
              </a:defRPr>
            </a:lvl2pPr>
            <a:lvl3pPr marL="1143000" indent="-228600">
              <a:defRPr sz="8400">
                <a:solidFill>
                  <a:schemeClr val="tx1"/>
                </a:solidFill>
                <a:latin typeface="Arial" charset="0"/>
                <a:ea typeface="ＭＳ Ｐゴシック" pitchFamily="34" charset="-128"/>
              </a:defRPr>
            </a:lvl3pPr>
            <a:lvl4pPr marL="1600200" indent="-228600">
              <a:defRPr sz="8400">
                <a:solidFill>
                  <a:schemeClr val="tx1"/>
                </a:solidFill>
                <a:latin typeface="Arial" charset="0"/>
                <a:ea typeface="ＭＳ Ｐゴシック" pitchFamily="34" charset="-128"/>
              </a:defRPr>
            </a:lvl4pPr>
            <a:lvl5pPr marL="2057400" indent="-228600">
              <a:defRPr sz="8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8400">
                <a:solidFill>
                  <a:schemeClr val="tx1"/>
                </a:solidFill>
                <a:latin typeface="Arial" charset="0"/>
                <a:ea typeface="ＭＳ Ｐゴシック" pitchFamily="34" charset="-128"/>
              </a:defRPr>
            </a:lvl9pPr>
          </a:lstStyle>
          <a:p>
            <a:pPr algn="just" eaLnBrk="1" hangingPunct="1"/>
            <a:r>
              <a:rPr lang="en-US" altLang="en-US" sz="3200" dirty="0" smtClean="0"/>
              <a:t>Senior Project </a:t>
            </a:r>
            <a:r>
              <a:rPr lang="en-US" altLang="en-US" sz="3200" dirty="0"/>
              <a:t>W</a:t>
            </a:r>
            <a:r>
              <a:rPr lang="en-US" altLang="en-US" sz="3200" dirty="0" smtClean="0"/>
              <a:t>eb </a:t>
            </a:r>
            <a:r>
              <a:rPr lang="en-US" altLang="en-US" sz="3200" dirty="0"/>
              <a:t>S</a:t>
            </a:r>
            <a:r>
              <a:rPr lang="en-US" altLang="en-US" sz="3200" dirty="0" smtClean="0"/>
              <a:t>ite was developed with a goal of providing senior project class with a tool that would ease the management for the professor in charge, facilitate the process of assembling a team, and choose projects for students; also, allow product owners to propose their projects to be completed. </a:t>
            </a:r>
          </a:p>
          <a:p>
            <a:pPr algn="just" eaLnBrk="1" hangingPunct="1"/>
            <a:endParaRPr lang="en-US" altLang="en-US" sz="3200" dirty="0"/>
          </a:p>
          <a:p>
            <a:pPr algn="just" eaLnBrk="1" hangingPunct="1"/>
            <a:r>
              <a:rPr lang="en-US" altLang="en-US" sz="3200" dirty="0" smtClean="0"/>
              <a:t>Senior project web site has an intuitive graphical user interface, a convenient authentication system and matchmaking system that facilitates the process of choosing projects and assembling development teams. In order to make the site easy to manage for the faculty, it was developed with PHP using the Model-View-Controller architectural model.</a:t>
            </a:r>
            <a:endParaRPr lang="en-US" altLang="en-US" sz="3200" dirty="0"/>
          </a:p>
          <a:p>
            <a:pPr algn="just" eaLnBrk="1" hangingPunct="1"/>
            <a:endParaRPr lang="en-US" altLang="en-US" sz="3200" dirty="0"/>
          </a:p>
          <a:p>
            <a:pPr algn="just" eaLnBrk="1" hangingPunct="1"/>
            <a:endParaRPr lang="en-US" altLang="en-US" sz="3200" dirty="0"/>
          </a:p>
        </p:txBody>
      </p:sp>
      <p:sp>
        <p:nvSpPr>
          <p:cNvPr id="3096" name="TextBox 52"/>
          <p:cNvSpPr txBox="1">
            <a:spLocks noChangeArrowheads="1"/>
          </p:cNvSpPr>
          <p:nvPr/>
        </p:nvSpPr>
        <p:spPr bwMode="auto">
          <a:xfrm>
            <a:off x="21971000" y="6934200"/>
            <a:ext cx="9271000" cy="109260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457200" indent="-457200" algn="just" eaLnBrk="1" hangingPunct="1">
              <a:buFont typeface="Wingdings" panose="05000000000000000000" pitchFamily="2" charset="2"/>
              <a:buChar char="Ø"/>
              <a:defRPr/>
            </a:pPr>
            <a:r>
              <a:rPr lang="en-US" sz="3200" dirty="0" smtClean="0"/>
              <a:t>Provide functionality </a:t>
            </a:r>
            <a:r>
              <a:rPr lang="en-US" sz="3200" dirty="0"/>
              <a:t>allowing H</a:t>
            </a:r>
            <a:r>
              <a:rPr lang="en-US" sz="3200" dirty="0" smtClean="0"/>
              <a:t>ead Professor </a:t>
            </a:r>
            <a:r>
              <a:rPr lang="en-US" sz="3200" dirty="0"/>
              <a:t>to change passwords of users when in impersonation mode.</a:t>
            </a:r>
          </a:p>
          <a:p>
            <a:pPr marL="457200" indent="-457200" algn="just" eaLnBrk="1" hangingPunct="1">
              <a:buFont typeface="Wingdings" panose="05000000000000000000" pitchFamily="2" charset="2"/>
              <a:buChar char="Ø"/>
              <a:defRPr/>
            </a:pPr>
            <a:r>
              <a:rPr lang="en-US" sz="3200" dirty="0" smtClean="0"/>
              <a:t>Provide </a:t>
            </a:r>
            <a:r>
              <a:rPr lang="en-US" sz="3200" dirty="0"/>
              <a:t>functionality allowing users to change their forgotten passwords,</a:t>
            </a:r>
          </a:p>
          <a:p>
            <a:pPr marL="457200" indent="-457200" algn="just" eaLnBrk="1" hangingPunct="1">
              <a:buFont typeface="Wingdings" panose="05000000000000000000" pitchFamily="2" charset="2"/>
              <a:buChar char="Ø"/>
              <a:defRPr/>
            </a:pPr>
            <a:r>
              <a:rPr lang="en-US" sz="3200" dirty="0" smtClean="0"/>
              <a:t>Fix </a:t>
            </a:r>
            <a:r>
              <a:rPr lang="en-US" sz="3200" dirty="0"/>
              <a:t>functionality of impersonating users, LinkedIn synchronization, students' list in edit project view and select all users option. </a:t>
            </a:r>
          </a:p>
          <a:p>
            <a:pPr marL="457200" indent="-457200" algn="just" eaLnBrk="1" hangingPunct="1">
              <a:buFont typeface="Wingdings" panose="05000000000000000000" pitchFamily="2" charset="2"/>
              <a:buChar char="Ø"/>
              <a:defRPr/>
            </a:pPr>
            <a:r>
              <a:rPr lang="en-US" sz="3200" dirty="0" smtClean="0"/>
              <a:t>Provide </a:t>
            </a:r>
            <a:r>
              <a:rPr lang="en-US" sz="3200" dirty="0"/>
              <a:t>functionality to create accounts for students with an incomplete grade in senior project class. </a:t>
            </a:r>
          </a:p>
          <a:p>
            <a:pPr marL="457200" indent="-457200" algn="just" eaLnBrk="1" hangingPunct="1">
              <a:buFont typeface="Wingdings" panose="05000000000000000000" pitchFamily="2" charset="2"/>
              <a:buChar char="Ø"/>
              <a:defRPr/>
            </a:pPr>
            <a:r>
              <a:rPr lang="en-US" sz="3200" dirty="0" smtClean="0"/>
              <a:t>Allow REST API </a:t>
            </a:r>
            <a:r>
              <a:rPr lang="en-US" sz="3200" dirty="0"/>
              <a:t>to work with custom lists of students, </a:t>
            </a:r>
          </a:p>
          <a:p>
            <a:pPr marL="457200" indent="-457200" algn="just" eaLnBrk="1" hangingPunct="1">
              <a:buFont typeface="Wingdings" panose="05000000000000000000" pitchFamily="2" charset="2"/>
              <a:buChar char="Ø"/>
              <a:defRPr/>
            </a:pPr>
            <a:r>
              <a:rPr lang="en-US" sz="3200" dirty="0" smtClean="0"/>
              <a:t>Improve </a:t>
            </a:r>
            <a:r>
              <a:rPr lang="en-US" sz="3200" dirty="0"/>
              <a:t>picture uploading process for </a:t>
            </a:r>
            <a:r>
              <a:rPr lang="en-US" sz="3200" dirty="0" err="1"/>
              <a:t>spws</a:t>
            </a:r>
            <a:r>
              <a:rPr lang="en-US" sz="3200" dirty="0"/>
              <a:t> accounts</a:t>
            </a:r>
            <a:r>
              <a:rPr lang="en-US" sz="3200" dirty="0" smtClean="0"/>
              <a:t>.</a:t>
            </a:r>
            <a:endParaRPr lang="en-US" sz="3200" dirty="0"/>
          </a:p>
          <a:p>
            <a:pPr marL="457200" indent="-457200" algn="just" eaLnBrk="1" hangingPunct="1">
              <a:buFont typeface="Wingdings" panose="05000000000000000000" pitchFamily="2" charset="2"/>
              <a:buChar char="Ø"/>
              <a:defRPr/>
            </a:pPr>
            <a:r>
              <a:rPr lang="en-US" sz="3200" dirty="0" smtClean="0"/>
              <a:t>Allow </a:t>
            </a:r>
            <a:r>
              <a:rPr lang="en-US" sz="3200" dirty="0"/>
              <a:t>links in the code to be created dynamically, with the goal of facilitating future development of the </a:t>
            </a:r>
            <a:r>
              <a:rPr lang="en-US" sz="3200" dirty="0" smtClean="0"/>
              <a:t>site.</a:t>
            </a:r>
          </a:p>
          <a:p>
            <a:pPr marL="457200" indent="-457200" algn="just" eaLnBrk="1" hangingPunct="1">
              <a:buFont typeface="Wingdings" panose="05000000000000000000" pitchFamily="2" charset="2"/>
              <a:buChar char="Ø"/>
              <a:defRPr/>
            </a:pPr>
            <a:r>
              <a:rPr lang="en-US" sz="3200" dirty="0" smtClean="0"/>
              <a:t>Allow </a:t>
            </a:r>
            <a:r>
              <a:rPr lang="en-US" sz="3200" dirty="0"/>
              <a:t>user account activation and request password change to use </a:t>
            </a:r>
            <a:r>
              <a:rPr lang="en-US" sz="3200" dirty="0" err="1" smtClean="0"/>
              <a:t>expirable</a:t>
            </a:r>
            <a:r>
              <a:rPr lang="en-US" sz="3200" dirty="0" smtClean="0"/>
              <a:t>--one use--tokens</a:t>
            </a:r>
            <a:r>
              <a:rPr lang="en-US" sz="3200" dirty="0"/>
              <a:t>.</a:t>
            </a:r>
          </a:p>
          <a:p>
            <a:pPr marL="457200" indent="-457200" algn="just" eaLnBrk="1" hangingPunct="1">
              <a:buFont typeface="Wingdings" panose="05000000000000000000" pitchFamily="2" charset="2"/>
              <a:buChar char="Ø"/>
              <a:defRPr/>
            </a:pPr>
            <a:endParaRPr lang="en-US" sz="3200" dirty="0" smtClean="0"/>
          </a:p>
        </p:txBody>
      </p:sp>
      <p:sp>
        <p:nvSpPr>
          <p:cNvPr id="3097" name="TextBox 54"/>
          <p:cNvSpPr txBox="1">
            <a:spLocks noChangeArrowheads="1"/>
          </p:cNvSpPr>
          <p:nvPr/>
        </p:nvSpPr>
        <p:spPr bwMode="auto">
          <a:xfrm>
            <a:off x="21945600" y="18799175"/>
            <a:ext cx="9271000" cy="90789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eaLnBrk="1" hangingPunct="1">
              <a:defRPr/>
            </a:pPr>
            <a:r>
              <a:rPr lang="en-US" sz="3200" dirty="0" smtClean="0"/>
              <a:t>Widely stable technologies are used on the system.</a:t>
            </a:r>
          </a:p>
          <a:p>
            <a:pPr algn="just" eaLnBrk="1" hangingPunct="1">
              <a:defRPr/>
            </a:pPr>
            <a:endParaRPr lang="en-US" sz="3200" dirty="0" smtClean="0"/>
          </a:p>
          <a:p>
            <a:pPr marL="571500" indent="-571500" algn="just" eaLnBrk="1" hangingPunct="1">
              <a:buFont typeface="Wingdings" panose="05000000000000000000" pitchFamily="2" charset="2"/>
              <a:buChar char="Ø"/>
              <a:defRPr/>
            </a:pPr>
            <a:r>
              <a:rPr lang="en-US" sz="3200" dirty="0" smtClean="0"/>
              <a:t>Senior Project Website is developed based on the MVC architectural pattern using Code Igniter framework, which is very common for the development of web-based applications.</a:t>
            </a:r>
          </a:p>
          <a:p>
            <a:pPr algn="just" eaLnBrk="1" hangingPunct="1">
              <a:defRPr/>
            </a:pPr>
            <a:endParaRPr lang="en-US" sz="3200" dirty="0" smtClean="0"/>
          </a:p>
          <a:p>
            <a:pPr marL="571500" indent="-571500" algn="just" eaLnBrk="1" hangingPunct="1">
              <a:buFont typeface="Wingdings" panose="05000000000000000000" pitchFamily="2" charset="2"/>
              <a:buChar char="Ø"/>
              <a:defRPr/>
            </a:pPr>
            <a:r>
              <a:rPr lang="en-US" sz="3200" dirty="0" smtClean="0"/>
              <a:t>The User Interface layout, tables, buttons, filters, </a:t>
            </a:r>
            <a:r>
              <a:rPr lang="en-US" sz="3200" dirty="0" err="1" smtClean="0"/>
              <a:t>etc</a:t>
            </a:r>
            <a:r>
              <a:rPr lang="en-US" sz="3200" dirty="0" smtClean="0"/>
              <a:t> were created around Bootstrap, JavaScript and JQuery that allow for a rapid and intuitive development process.</a:t>
            </a:r>
          </a:p>
          <a:p>
            <a:pPr algn="just" eaLnBrk="1" hangingPunct="1">
              <a:defRPr/>
            </a:pPr>
            <a:endParaRPr lang="en-US" sz="3200" dirty="0" smtClean="0"/>
          </a:p>
          <a:p>
            <a:pPr marL="571500" indent="-571500" algn="just" eaLnBrk="1" hangingPunct="1">
              <a:buFont typeface="Wingdings" panose="05000000000000000000" pitchFamily="2" charset="2"/>
              <a:buChar char="Ø"/>
              <a:defRPr/>
            </a:pPr>
            <a:r>
              <a:rPr lang="en-US" sz="3200" dirty="0" smtClean="0"/>
              <a:t>MySQL database is used for persistent data storage. The database was manipulated using phpMyAdmin and MySQL Workbench. </a:t>
            </a:r>
          </a:p>
          <a:p>
            <a:pPr algn="just" eaLnBrk="1" hangingPunct="1">
              <a:defRPr/>
            </a:pPr>
            <a:endParaRPr lang="en-US" sz="3600" dirty="0" smtClean="0"/>
          </a:p>
          <a:p>
            <a:pPr algn="just" eaLnBrk="1" hangingPunct="1">
              <a:defRPr/>
            </a:pPr>
            <a:r>
              <a:rPr lang="en-US" altLang="en-US" sz="3600" dirty="0" smtClean="0"/>
              <a:t> </a:t>
            </a:r>
          </a:p>
        </p:txBody>
      </p:sp>
      <p:sp>
        <p:nvSpPr>
          <p:cNvPr id="3098" name="TextBox 56"/>
          <p:cNvSpPr txBox="1">
            <a:spLocks noChangeArrowheads="1"/>
          </p:cNvSpPr>
          <p:nvPr/>
        </p:nvSpPr>
        <p:spPr bwMode="auto">
          <a:xfrm>
            <a:off x="21945600" y="29870400"/>
            <a:ext cx="9271000" cy="846385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457200" indent="-457200" algn="just" eaLnBrk="1" hangingPunct="1">
              <a:buFont typeface="Wingdings" panose="05000000000000000000" pitchFamily="2" charset="2"/>
              <a:buChar char="Ø"/>
              <a:defRPr/>
            </a:pPr>
            <a:r>
              <a:rPr lang="en-US" sz="3200" dirty="0" smtClean="0"/>
              <a:t>Changes in REST API and site allow for </a:t>
            </a:r>
            <a:r>
              <a:rPr lang="en-US" sz="3200" dirty="0"/>
              <a:t>adding students with incomplete grades from previous semesters</a:t>
            </a:r>
            <a:r>
              <a:rPr lang="en-US" sz="3200" dirty="0" smtClean="0"/>
              <a:t>.</a:t>
            </a:r>
          </a:p>
          <a:p>
            <a:pPr algn="just" eaLnBrk="1" hangingPunct="1">
              <a:defRPr/>
            </a:pPr>
            <a:endParaRPr lang="en-US" sz="3200" dirty="0" smtClean="0"/>
          </a:p>
          <a:p>
            <a:pPr algn="just" eaLnBrk="1" hangingPunct="1">
              <a:defRPr/>
            </a:pPr>
            <a:endParaRPr lang="en-US" sz="3200" dirty="0"/>
          </a:p>
          <a:p>
            <a:pPr marL="457200" indent="-457200" algn="just" eaLnBrk="1" hangingPunct="1">
              <a:buFont typeface="Wingdings" panose="05000000000000000000" pitchFamily="2" charset="2"/>
              <a:buChar char="Ø"/>
              <a:defRPr/>
            </a:pPr>
            <a:r>
              <a:rPr lang="en-US" sz="3200" dirty="0" smtClean="0"/>
              <a:t>New functionality of </a:t>
            </a:r>
            <a:r>
              <a:rPr lang="en-US" sz="3200" dirty="0"/>
              <a:t>changing forgotten </a:t>
            </a:r>
            <a:r>
              <a:rPr lang="en-US" sz="3200" dirty="0" smtClean="0"/>
              <a:t>passwords alleviates the problem of users not being able to access their accounts.</a:t>
            </a:r>
          </a:p>
          <a:p>
            <a:pPr marL="457200" indent="-457200" algn="just" eaLnBrk="1" hangingPunct="1">
              <a:buFont typeface="Wingdings" panose="05000000000000000000" pitchFamily="2" charset="2"/>
              <a:buChar char="Ø"/>
              <a:defRPr/>
            </a:pPr>
            <a:endParaRPr lang="en-US" sz="3200" dirty="0"/>
          </a:p>
          <a:p>
            <a:pPr marL="457200" indent="-457200" algn="just" eaLnBrk="1" hangingPunct="1">
              <a:buFont typeface="Wingdings" panose="05000000000000000000" pitchFamily="2" charset="2"/>
              <a:buChar char="Ø"/>
              <a:defRPr/>
            </a:pPr>
            <a:endParaRPr lang="en-US" sz="3200" dirty="0"/>
          </a:p>
          <a:p>
            <a:pPr marL="457200" indent="-457200" algn="just" eaLnBrk="1" hangingPunct="1">
              <a:buFont typeface="Wingdings" panose="05000000000000000000" pitchFamily="2" charset="2"/>
              <a:buChar char="Ø"/>
              <a:defRPr/>
            </a:pPr>
            <a:r>
              <a:rPr lang="en-US" sz="3200" dirty="0"/>
              <a:t>C</a:t>
            </a:r>
            <a:r>
              <a:rPr lang="en-US" sz="3200" dirty="0" smtClean="0"/>
              <a:t>hanges </a:t>
            </a:r>
            <a:r>
              <a:rPr lang="en-US" sz="3200" dirty="0"/>
              <a:t>in </a:t>
            </a:r>
            <a:r>
              <a:rPr lang="en-US" sz="3200" dirty="0" smtClean="0"/>
              <a:t>code facilitate future development of the project.</a:t>
            </a:r>
          </a:p>
          <a:p>
            <a:pPr marL="457200" indent="-457200" algn="just" eaLnBrk="1" hangingPunct="1">
              <a:buFont typeface="Wingdings" panose="05000000000000000000" pitchFamily="2" charset="2"/>
              <a:buChar char="Ø"/>
              <a:defRPr/>
            </a:pPr>
            <a:endParaRPr lang="en-US" sz="3200" dirty="0"/>
          </a:p>
          <a:p>
            <a:pPr marL="457200" indent="-457200" algn="just" eaLnBrk="1" hangingPunct="1">
              <a:buFont typeface="Wingdings" panose="05000000000000000000" pitchFamily="2" charset="2"/>
              <a:buChar char="Ø"/>
              <a:defRPr/>
            </a:pPr>
            <a:endParaRPr lang="en-US" sz="3200" dirty="0"/>
          </a:p>
          <a:p>
            <a:pPr marL="457200" indent="-457200" algn="just" eaLnBrk="1" hangingPunct="1">
              <a:buFont typeface="Wingdings" panose="05000000000000000000" pitchFamily="2" charset="2"/>
              <a:buChar char="Ø"/>
              <a:defRPr/>
            </a:pPr>
            <a:r>
              <a:rPr lang="en-US" sz="3200" dirty="0" smtClean="0"/>
              <a:t>Fixes to </a:t>
            </a:r>
            <a:r>
              <a:rPr lang="en-US" sz="3200" dirty="0"/>
              <a:t>deficiencies limiting the functionality of the </a:t>
            </a:r>
            <a:r>
              <a:rPr lang="en-US" sz="3200" dirty="0" smtClean="0"/>
              <a:t>system allow for better user experience.</a:t>
            </a:r>
            <a:endParaRPr lang="en-US" sz="2800" dirty="0"/>
          </a:p>
          <a:p>
            <a:pPr algn="just" eaLnBrk="1" hangingPunct="1">
              <a:defRPr/>
            </a:pPr>
            <a:endParaRPr lang="en-US" altLang="en-US" sz="3200" dirty="0" smtClean="0"/>
          </a:p>
        </p:txBody>
      </p:sp>
      <p:sp>
        <p:nvSpPr>
          <p:cNvPr id="2" name="TextBox 58"/>
          <p:cNvSpPr txBox="1">
            <a:spLocks noChangeArrowheads="1"/>
          </p:cNvSpPr>
          <p:nvPr/>
        </p:nvSpPr>
        <p:spPr bwMode="auto">
          <a:xfrm>
            <a:off x="1524000" y="29413200"/>
            <a:ext cx="9271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pitchFamily="34" charset="-128"/>
              </a:defRPr>
            </a:lvl1pPr>
            <a:lvl2pPr marL="742950" indent="-285750">
              <a:defRPr sz="8400">
                <a:solidFill>
                  <a:schemeClr val="tx1"/>
                </a:solidFill>
                <a:latin typeface="Arial" charset="0"/>
                <a:ea typeface="ＭＳ Ｐゴシック" pitchFamily="34" charset="-128"/>
              </a:defRPr>
            </a:lvl2pPr>
            <a:lvl3pPr marL="1143000" indent="-228600">
              <a:defRPr sz="8400">
                <a:solidFill>
                  <a:schemeClr val="tx1"/>
                </a:solidFill>
                <a:latin typeface="Arial" charset="0"/>
                <a:ea typeface="ＭＳ Ｐゴシック" pitchFamily="34" charset="-128"/>
              </a:defRPr>
            </a:lvl3pPr>
            <a:lvl4pPr marL="1600200" indent="-228600">
              <a:defRPr sz="8400">
                <a:solidFill>
                  <a:schemeClr val="tx1"/>
                </a:solidFill>
                <a:latin typeface="Arial" charset="0"/>
                <a:ea typeface="ＭＳ Ｐゴシック" pitchFamily="34" charset="-128"/>
              </a:defRPr>
            </a:lvl4pPr>
            <a:lvl5pPr marL="2057400" indent="-228600">
              <a:defRPr sz="8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8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8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8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8400">
                <a:solidFill>
                  <a:schemeClr val="tx1"/>
                </a:solidFill>
                <a:latin typeface="Arial" charset="0"/>
                <a:ea typeface="ＭＳ Ｐゴシック" pitchFamily="34" charset="-128"/>
              </a:defRPr>
            </a:lvl9pPr>
          </a:lstStyle>
          <a:p>
            <a:pPr algn="just"/>
            <a:r>
              <a:rPr lang="en-US" altLang="en-US" sz="3200" dirty="0"/>
              <a:t>The system was tested using Selenium, which is primarily used for testing purposes in automating web applications. The Selenium IDE was installed into the web browser Mozilla Firefox and test scripts were created to simulate user’s input. </a:t>
            </a:r>
          </a:p>
        </p:txBody>
      </p:sp>
      <p:grpSp>
        <p:nvGrpSpPr>
          <p:cNvPr id="3099" name="Group 66"/>
          <p:cNvGrpSpPr>
            <a:grpSpLocks/>
          </p:cNvGrpSpPr>
          <p:nvPr/>
        </p:nvGrpSpPr>
        <p:grpSpPr bwMode="auto">
          <a:xfrm>
            <a:off x="1510698" y="291165"/>
            <a:ext cx="28062935" cy="4916000"/>
            <a:chOff x="902305" y="-2523"/>
            <a:chExt cx="28060690" cy="4916001"/>
          </a:xfrm>
        </p:grpSpPr>
        <p:pic>
          <p:nvPicPr>
            <p:cNvPr id="3117" name="Picture 6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035735" y="-2523"/>
              <a:ext cx="1927260" cy="103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8" name="Picture 6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61461" y="69794"/>
              <a:ext cx="1993824" cy="13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9" name="Picture 6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85319" y="1832112"/>
              <a:ext cx="2647805" cy="158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0" name="Picture 7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02305" y="1842239"/>
              <a:ext cx="2748462" cy="126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1" name="Picture 7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527080" y="1613639"/>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2" name="Picture 7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59199" y="181693"/>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 name="Picture 7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02665" y="3475203"/>
              <a:ext cx="10382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4" name="Picture 7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11578" y="3538041"/>
              <a:ext cx="2197644" cy="129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00" name="Group 1"/>
          <p:cNvGrpSpPr>
            <a:grpSpLocks/>
          </p:cNvGrpSpPr>
          <p:nvPr/>
        </p:nvGrpSpPr>
        <p:grpSpPr bwMode="auto">
          <a:xfrm>
            <a:off x="24003000" y="696913"/>
            <a:ext cx="7069138" cy="4044950"/>
            <a:chOff x="24479250" y="696913"/>
            <a:chExt cx="7069138" cy="4044950"/>
          </a:xfrm>
        </p:grpSpPr>
        <p:pic>
          <p:nvPicPr>
            <p:cNvPr id="3114" name="Picture 3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4479250" y="696913"/>
              <a:ext cx="3105150"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42"/>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086176" y="1907327"/>
              <a:ext cx="246221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4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4765000" y="3541713"/>
              <a:ext cx="38306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05" name="Picture 2"/>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9240163" y="3332163"/>
            <a:ext cx="2001837"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400900" y="29392177"/>
            <a:ext cx="8268999" cy="4212021"/>
          </a:xfrm>
          <a:prstGeom prst="rect">
            <a:avLst/>
          </a:prstGeom>
        </p:spPr>
      </p:pic>
      <p:pic>
        <p:nvPicPr>
          <p:cNvPr id="5" name="Picture 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2703734" y="32620057"/>
            <a:ext cx="7663332" cy="3911493"/>
          </a:xfrm>
          <a:prstGeom prst="rect">
            <a:avLst/>
          </a:prstGeom>
        </p:spPr>
      </p:pic>
      <p:pic>
        <p:nvPicPr>
          <p:cNvPr id="4" name="Picture 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872980" y="36061982"/>
            <a:ext cx="7324835" cy="3731087"/>
          </a:xfrm>
          <a:prstGeom prst="rect">
            <a:avLst/>
          </a:prstGeom>
        </p:spPr>
      </p:pic>
      <p:pic>
        <p:nvPicPr>
          <p:cNvPr id="7" name="Picture 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78489" y="35356800"/>
            <a:ext cx="4597461" cy="3469878"/>
          </a:xfrm>
          <a:prstGeom prst="rect">
            <a:avLst/>
          </a:prstGeom>
        </p:spPr>
      </p:pic>
      <p:pic>
        <p:nvPicPr>
          <p:cNvPr id="8" name="Picture 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578490" y="32232599"/>
            <a:ext cx="4741977" cy="2590799"/>
          </a:xfrm>
          <a:prstGeom prst="rect">
            <a:avLst/>
          </a:prstGeom>
        </p:spPr>
      </p:pic>
      <p:pic>
        <p:nvPicPr>
          <p:cNvPr id="9" name="Picture 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641182" y="32232599"/>
            <a:ext cx="4101897" cy="5169007"/>
          </a:xfrm>
          <a:prstGeom prst="rect">
            <a:avLst/>
          </a:prstGeom>
        </p:spPr>
      </p:pic>
      <p:pic>
        <p:nvPicPr>
          <p:cNvPr id="3125" name="Picture 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754600" y="19596154"/>
            <a:ext cx="9423487" cy="672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15582</TotalTime>
  <Words>675</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ＭＳ Ｐゴシック</vt:lpstr>
      <vt:lpstr>Calibri</vt:lpstr>
      <vt:lpstr>Times New Roman</vt:lpstr>
      <vt:lpstr>Wingdings</vt: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Jacek</cp:lastModifiedBy>
  <cp:revision>160</cp:revision>
  <dcterms:created xsi:type="dcterms:W3CDTF">2012-11-19T15:27:41Z</dcterms:created>
  <dcterms:modified xsi:type="dcterms:W3CDTF">2015-04-29T09:35:59Z</dcterms:modified>
</cp:coreProperties>
</file>