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07557B95-23E7-4685-9260-1571CE1C2BFB}">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308" y="4326"/>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840034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876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335775" y="2222177"/>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SkillCourt v8.0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David Schiumerini</a:t>
            </a:r>
            <a:r>
              <a:rPr lang="en-US" sz="35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i="1" dirty="0" err="1">
                <a:solidFill>
                  <a:srgbClr val="3333CC"/>
                </a:solidFill>
              </a:rPr>
              <a:t>Guðmundur</a:t>
            </a:r>
            <a:r>
              <a:rPr lang="en-US" sz="3500" i="1" dirty="0">
                <a:solidFill>
                  <a:srgbClr val="3333CC"/>
                </a:solidFill>
              </a:rPr>
              <a:t> </a:t>
            </a:r>
            <a:r>
              <a:rPr lang="en-US" sz="3500" i="1" dirty="0" err="1">
                <a:solidFill>
                  <a:srgbClr val="3333CC"/>
                </a:solidFill>
              </a:rPr>
              <a:t>Traustason</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i="1" dirty="0">
                <a:solidFill>
                  <a:srgbClr val="3333CC"/>
                </a:solidFill>
              </a:rPr>
              <a:t>Product Owner</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988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Problem</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457200" marR="0" lvl="0" indent="0" algn="l" rtl="0">
              <a:lnSpc>
                <a:spcPct val="100000"/>
              </a:lnSpc>
              <a:spcBef>
                <a:spcPts val="0"/>
              </a:spcBef>
              <a:spcAft>
                <a:spcPts val="0"/>
              </a:spcAft>
              <a:buNone/>
            </a:pPr>
            <a:r>
              <a:rPr lang="en-US" sz="3800" dirty="0">
                <a:solidFill>
                  <a:srgbClr val="336699"/>
                </a:solidFill>
              </a:rPr>
              <a:t>Soccer is said to have been created mid-19th century and training methods have barely improved since then. Coaches would provide general drills for the whole team as one. This lacks the ability for a Coach to train individuals based on their strengths and weaknesses.</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5"/>
            <a:ext cx="8349300" cy="5988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a:t>
            </a:r>
            <a:r>
              <a:rPr lang="en-US" sz="4100" b="1" i="0" u="none" strike="noStrike" cap="none" dirty="0" smtClean="0">
                <a:solidFill>
                  <a:srgbClr val="336699"/>
                </a:solidFill>
                <a:latin typeface="Arial"/>
                <a:ea typeface="Arial"/>
                <a:cs typeface="Arial"/>
                <a:sym typeface="Arial"/>
              </a:rPr>
              <a:t>System</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457200" marR="0" lvl="0" indent="0" algn="l" rtl="0">
              <a:lnSpc>
                <a:spcPct val="100000"/>
              </a:lnSpc>
              <a:spcBef>
                <a:spcPts val="0"/>
              </a:spcBef>
              <a:spcAft>
                <a:spcPts val="0"/>
              </a:spcAft>
              <a:buClr>
                <a:srgbClr val="336699"/>
              </a:buClr>
              <a:buSzPct val="25000"/>
              <a:buFont typeface="Arial"/>
              <a:buNone/>
            </a:pPr>
            <a:r>
              <a:rPr lang="en-US" sz="4000" dirty="0">
                <a:solidFill>
                  <a:srgbClr val="336699"/>
                </a:solidFill>
              </a:rPr>
              <a:t>Previously there was only a single level (general) account. It was not possible to share or request to view ones match history. There was no ability to manage Players or share training sequences.</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950" y="23063150"/>
            <a:ext cx="9249000" cy="91881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Font typeface="Arial"/>
              <a:buNone/>
            </a:pPr>
            <a:endParaRPr sz="4100" dirty="0">
              <a:solidFill>
                <a:srgbClr val="336699"/>
              </a:solidFill>
            </a:endParaRP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Guest must be able to register as Player or Coach</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Coach has ability to manage a team of Players that are able to see their match histories and send game sequences to them.</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Coaches can register accounts for Players.</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Players can accept or decline team invitations.</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Any user can create and save a game sequence.</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2183375" y="23063149"/>
            <a:ext cx="9975600" cy="91881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System Design</a:t>
            </a:r>
          </a:p>
          <a:p>
            <a:pPr marL="0" marR="0" lvl="0" indent="0" algn="ctr" rtl="0">
              <a:lnSpc>
                <a:spcPct val="100000"/>
              </a:lnSpc>
              <a:spcBef>
                <a:spcPts val="0"/>
              </a:spcBef>
              <a:spcAft>
                <a:spcPts val="0"/>
              </a:spcAft>
              <a:buClr>
                <a:srgbClr val="336699"/>
              </a:buClr>
              <a:buFont typeface="Arial"/>
              <a:buNone/>
            </a:pPr>
            <a:endParaRPr sz="4100" b="1" dirty="0">
              <a:solidFill>
                <a:srgbClr val="336699"/>
              </a:solidFill>
            </a:endParaRPr>
          </a:p>
          <a:p>
            <a:pPr marL="457200" marR="0" lvl="0" indent="0" rtl="0">
              <a:lnSpc>
                <a:spcPct val="100000"/>
              </a:lnSpc>
              <a:spcBef>
                <a:spcPts val="0"/>
              </a:spcBef>
              <a:spcAft>
                <a:spcPts val="0"/>
              </a:spcAft>
              <a:buClr>
                <a:srgbClr val="336699"/>
              </a:buClr>
              <a:buSzPct val="25000"/>
              <a:buFont typeface="Arial"/>
              <a:buNone/>
            </a:pPr>
            <a:r>
              <a:rPr lang="en-US" sz="4100" dirty="0">
                <a:solidFill>
                  <a:srgbClr val="336699"/>
                </a:solidFill>
              </a:rPr>
              <a:t>SkillCourt uses Java which was developed with the Android Studio’s development environment. The Android App. connects directly to Arduino pads which receive instructions on how to light up and send on hit notifications back to the Android App. These “hits” are registered by the app and data on recorded during the games are saved to Firebase in real time.</a:t>
            </a:r>
          </a:p>
        </p:txBody>
      </p:sp>
      <p:sp>
        <p:nvSpPr>
          <p:cNvPr id="99" name="Shape 99"/>
          <p:cNvSpPr txBox="1"/>
          <p:nvPr/>
        </p:nvSpPr>
        <p:spPr>
          <a:xfrm>
            <a:off x="12183375" y="33085224"/>
            <a:ext cx="9975600" cy="7531833"/>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Object Design</a:t>
            </a:r>
          </a:p>
        </p:txBody>
      </p:sp>
      <p:sp>
        <p:nvSpPr>
          <p:cNvPr id="100" name="Shape 100"/>
          <p:cNvSpPr txBox="1"/>
          <p:nvPr/>
        </p:nvSpPr>
        <p:spPr>
          <a:xfrm>
            <a:off x="23383100" y="23063124"/>
            <a:ext cx="7933800" cy="918817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457200" marR="0" lvl="0" indent="0" algn="l" rtl="0">
              <a:lnSpc>
                <a:spcPct val="100000"/>
              </a:lnSpc>
              <a:spcBef>
                <a:spcPts val="0"/>
              </a:spcBef>
              <a:spcAft>
                <a:spcPts val="0"/>
              </a:spcAft>
              <a:buClr>
                <a:srgbClr val="336699"/>
              </a:buClr>
              <a:buSzPct val="25000"/>
              <a:buFont typeface="Arial"/>
              <a:buNone/>
            </a:pPr>
            <a:endParaRPr lang="en-US" sz="4100" b="0" i="0" u="none" strike="noStrike" cap="none" dirty="0" smtClean="0">
              <a:solidFill>
                <a:srgbClr val="336699"/>
              </a:solidFill>
              <a:latin typeface="Arial"/>
              <a:ea typeface="Arial"/>
              <a:cs typeface="Arial"/>
              <a:sym typeface="Arial"/>
            </a:endParaRPr>
          </a:p>
          <a:p>
            <a:pPr marL="914400" lvl="0" indent="-488950">
              <a:buClr>
                <a:srgbClr val="336699"/>
              </a:buClr>
              <a:buSzPct val="100000"/>
              <a:buChar char="●"/>
            </a:pPr>
            <a:r>
              <a:rPr lang="en-US" sz="4100" dirty="0" smtClean="0">
                <a:solidFill>
                  <a:srgbClr val="336699"/>
                </a:solidFill>
              </a:rPr>
              <a:t>Upon successful login pull Coach’s profile from Firebase.</a:t>
            </a:r>
          </a:p>
          <a:p>
            <a:pPr marL="914400" lvl="0" indent="-488950">
              <a:buClr>
                <a:srgbClr val="336699"/>
              </a:buClr>
              <a:buSzPct val="100000"/>
              <a:buChar char="●"/>
            </a:pPr>
            <a:r>
              <a:rPr lang="en-US" sz="4100" dirty="0" smtClean="0">
                <a:solidFill>
                  <a:srgbClr val="336699"/>
                </a:solidFill>
              </a:rPr>
              <a:t>Coach acknowledges desire to view team; Coach’s team ID is sent to Firebase and retries all Players registered.</a:t>
            </a:r>
          </a:p>
          <a:p>
            <a:pPr marL="914400" lvl="0" indent="-488950">
              <a:buClr>
                <a:srgbClr val="336699"/>
              </a:buClr>
              <a:buSzPct val="100000"/>
              <a:buChar char="●"/>
            </a:pPr>
            <a:r>
              <a:rPr lang="en-US" sz="4100" dirty="0" smtClean="0">
                <a:solidFill>
                  <a:srgbClr val="336699"/>
                </a:solidFill>
              </a:rPr>
              <a:t>Once player then sequence desired is selected;  system fetches sequence from Firebase and stores into players personal account.</a:t>
            </a:r>
          </a:p>
          <a:p>
            <a:pPr marL="914400" lvl="0" indent="-488950">
              <a:buClr>
                <a:srgbClr val="336699"/>
              </a:buClr>
              <a:buSzPct val="100000"/>
              <a:buChar char="●"/>
            </a:pPr>
            <a:endParaRPr lang="en-US" sz="4100" dirty="0" smtClean="0">
              <a:solidFill>
                <a:srgbClr val="336699"/>
              </a:solidFill>
            </a:endParaRPr>
          </a:p>
          <a:p>
            <a:pPr marL="914400" lvl="0" indent="-488950">
              <a:buClr>
                <a:srgbClr val="336699"/>
              </a:buClr>
              <a:buSzPct val="100000"/>
              <a:buChar char="●"/>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811950" y="33020500"/>
            <a:ext cx="9249000" cy="7596558"/>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Verification</a:t>
            </a:r>
          </a:p>
          <a:p>
            <a:pPr marL="0" marR="0" lvl="0" indent="0" algn="ctr" rtl="0">
              <a:lnSpc>
                <a:spcPct val="100000"/>
              </a:lnSpc>
              <a:spcBef>
                <a:spcPts val="0"/>
              </a:spcBef>
              <a:spcAft>
                <a:spcPts val="0"/>
              </a:spcAft>
              <a:buClr>
                <a:srgbClr val="336699"/>
              </a:buClr>
              <a:buSzPct val="25000"/>
              <a:buFont typeface="Arial"/>
              <a:buNone/>
            </a:pPr>
            <a:endParaRPr lang="en-US" sz="4100" b="1" dirty="0">
              <a:solidFill>
                <a:srgbClr val="336699"/>
              </a:solidFill>
            </a:endParaRPr>
          </a:p>
          <a:p>
            <a:pPr marL="457200" lvl="0">
              <a:buClr>
                <a:srgbClr val="336699"/>
              </a:buClr>
              <a:buSzPct val="25000"/>
            </a:pPr>
            <a:r>
              <a:rPr lang="en-US" sz="4100" dirty="0" smtClean="0">
                <a:solidFill>
                  <a:srgbClr val="336699"/>
                </a:solidFill>
              </a:rPr>
              <a:t>For verification, integration testing via black box testing techniques was used. With these tests one could verify that the proper user information would be displayed upon addition, deletion, or edits of the users information within the Firebase database. Tests were implemented to ensure information was valid.</a:t>
            </a:r>
            <a:endParaRPr lang="en-US" sz="4100" b="1" i="0" u="none" strike="noStrike" cap="none" dirty="0">
              <a:solidFill>
                <a:srgbClr val="336699"/>
              </a:solidFill>
              <a:latin typeface="Arial"/>
              <a:ea typeface="Arial"/>
              <a:cs typeface="Arial"/>
              <a:sym typeface="Arial"/>
            </a:endParaRPr>
          </a:p>
        </p:txBody>
      </p:sp>
      <p:sp>
        <p:nvSpPr>
          <p:cNvPr id="102" name="Shape 102"/>
          <p:cNvSpPr txBox="1"/>
          <p:nvPr/>
        </p:nvSpPr>
        <p:spPr>
          <a:xfrm>
            <a:off x="1636400" y="12853375"/>
            <a:ext cx="29680800"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Screenshots</a:t>
            </a:r>
            <a:endParaRPr lang="en-US"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23383500" y="33020499"/>
            <a:ext cx="7933800" cy="759655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Summary</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457200" marR="0" lvl="0" indent="0" algn="l" rtl="0">
              <a:lnSpc>
                <a:spcPct val="100000"/>
              </a:lnSpc>
              <a:spcBef>
                <a:spcPts val="0"/>
              </a:spcBef>
              <a:spcAft>
                <a:spcPts val="0"/>
              </a:spcAft>
              <a:buClr>
                <a:srgbClr val="336699"/>
              </a:buClr>
              <a:buSzPct val="25000"/>
              <a:buFont typeface="Arial"/>
              <a:buNone/>
            </a:pPr>
            <a:r>
              <a:rPr lang="en-US" sz="3800" dirty="0">
                <a:solidFill>
                  <a:srgbClr val="336699"/>
                </a:solidFill>
              </a:rPr>
              <a:t>SkillCourt provides an innovative way for Individual players to train and hone their soccer skills, with the help of coaches. Coaches are provided a platform to better organize their team of players, by designing personal training procedures with match statistics provided by SkillCourt to help players achieve their goals.</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12183375" y="6095925"/>
            <a:ext cx="9662100" cy="5988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Solution</a:t>
            </a:r>
            <a:endParaRPr lang="en-US" sz="4100" b="1" i="0" u="none" strike="noStrike" cap="none" dirty="0">
              <a:solidFill>
                <a:srgbClr val="336699"/>
              </a:solidFill>
              <a:latin typeface="Arial"/>
              <a:ea typeface="Arial"/>
              <a:cs typeface="Arial"/>
              <a:sym typeface="Arial"/>
            </a:endParaRPr>
          </a:p>
          <a:p>
            <a:pPr marL="457200" marR="0" lvl="0" indent="0" algn="l" rtl="0">
              <a:lnSpc>
                <a:spcPct val="100000"/>
              </a:lnSpc>
              <a:spcBef>
                <a:spcPts val="0"/>
              </a:spcBef>
              <a:spcAft>
                <a:spcPts val="0"/>
              </a:spcAft>
              <a:buClr>
                <a:srgbClr val="336699"/>
              </a:buClr>
              <a:buSzPct val="25000"/>
              <a:buFont typeface="Arial"/>
              <a:buNone/>
            </a:pPr>
            <a:endParaRPr lang="en-US" sz="3800" dirty="0" smtClean="0">
              <a:solidFill>
                <a:srgbClr val="336699"/>
              </a:solidFill>
            </a:endParaRPr>
          </a:p>
          <a:p>
            <a:pPr marL="457200" marR="0" lvl="0" indent="0" algn="l" rtl="0">
              <a:lnSpc>
                <a:spcPct val="100000"/>
              </a:lnSpc>
              <a:spcBef>
                <a:spcPts val="0"/>
              </a:spcBef>
              <a:spcAft>
                <a:spcPts val="0"/>
              </a:spcAft>
              <a:buClr>
                <a:srgbClr val="336699"/>
              </a:buClr>
              <a:buSzPct val="25000"/>
              <a:buFont typeface="Arial"/>
              <a:buNone/>
            </a:pPr>
            <a:r>
              <a:rPr lang="en-US" sz="3700" dirty="0" smtClean="0">
                <a:solidFill>
                  <a:srgbClr val="336699"/>
                </a:solidFill>
              </a:rPr>
              <a:t>SkillCourt </a:t>
            </a:r>
            <a:r>
              <a:rPr lang="en-US" sz="3700" dirty="0">
                <a:solidFill>
                  <a:srgbClr val="336699"/>
                </a:solidFill>
              </a:rPr>
              <a:t>looks to enhance traditional training methods by supplying users the ability to record training procedure results in order to better plan for individual success. Creating a platform where a Coach level user can review Player scores and designate specific game sequences can accomplish this</a:t>
            </a:r>
            <a:r>
              <a:rPr lang="en-US" sz="3700" dirty="0" smtClean="0">
                <a:solidFill>
                  <a:srgbClr val="336699"/>
                </a:solidFill>
              </a:rPr>
              <a:t>.</a:t>
            </a:r>
            <a:endParaRPr lang="en-US" sz="3700" dirty="0">
              <a:solidFill>
                <a:srgbClr val="336699"/>
              </a:solidFill>
            </a:endParaRPr>
          </a:p>
          <a:p>
            <a:pPr marL="0" marR="0" lvl="0" indent="0" algn="l" rtl="0">
              <a:lnSpc>
                <a:spcPct val="100000"/>
              </a:lnSpc>
              <a:spcBef>
                <a:spcPts val="0"/>
              </a:spcBef>
              <a:spcAft>
                <a:spcPts val="0"/>
              </a:spcAft>
              <a:buClr>
                <a:srgbClr val="336699"/>
              </a:buClr>
              <a:buFont typeface="Arial"/>
              <a:buNone/>
            </a:pPr>
            <a:endParaRPr sz="3800" b="0" i="0" u="none" strike="noStrike" cap="none" dirty="0">
              <a:solidFill>
                <a:srgbClr val="336699"/>
              </a:solidFil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5" name="Shape 105"/>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 </a:t>
            </a:r>
            <a:r>
              <a:rPr lang="en-US" sz="3000" dirty="0" smtClean="0">
                <a:solidFill>
                  <a:schemeClr val="dk1"/>
                </a:solidFill>
              </a:rPr>
              <a:t>Felix Garcia and Michael Thompson. </a:t>
            </a:r>
            <a:r>
              <a:rPr lang="en-US" sz="3000" dirty="0">
                <a:solidFill>
                  <a:schemeClr val="dk1"/>
                </a:solidFill>
              </a:rPr>
              <a:t>I am thankful to the help that I received from my group </a:t>
            </a:r>
            <a:r>
              <a:rPr lang="en-US" sz="3000" dirty="0" smtClean="0">
                <a:solidFill>
                  <a:schemeClr val="dk1"/>
                </a:solidFill>
              </a:rPr>
              <a:t>member Richard Rodriguez.</a:t>
            </a:r>
            <a:endParaRPr lang="en-US" sz="3000" dirty="0">
              <a:solidFill>
                <a:schemeClr val="dk1"/>
              </a:solidFill>
            </a:endParaRPr>
          </a:p>
          <a:p>
            <a:pPr lvl="0">
              <a:spcBef>
                <a:spcPts val="0"/>
              </a:spcBef>
              <a:buNone/>
            </a:pPr>
            <a:endParaRPr dirty="0"/>
          </a:p>
        </p:txBody>
      </p:sp>
      <p:pic>
        <p:nvPicPr>
          <p:cNvPr id="106" name="Shape 106"/>
          <p:cNvPicPr preferRelativeResize="0"/>
          <p:nvPr/>
        </p:nvPicPr>
        <p:blipFill>
          <a:blip r:embed="rId4">
            <a:alphaModFix/>
          </a:blip>
          <a:stretch>
            <a:fillRect/>
          </a:stretch>
        </p:blipFill>
        <p:spPr>
          <a:xfrm>
            <a:off x="2909090" y="679762"/>
            <a:ext cx="4979999" cy="2009208"/>
          </a:xfrm>
          <a:prstGeom prst="rect">
            <a:avLst/>
          </a:prstGeom>
          <a:noFill/>
          <a:ln>
            <a:noFill/>
          </a:ln>
        </p:spPr>
      </p:pic>
      <p:pic>
        <p:nvPicPr>
          <p:cNvPr id="107" name="Shape 107"/>
          <p:cNvPicPr preferRelativeResize="0"/>
          <p:nvPr/>
        </p:nvPicPr>
        <p:blipFill>
          <a:blip r:embed="rId5">
            <a:alphaModFix/>
          </a:blip>
          <a:stretch>
            <a:fillRect/>
          </a:stretch>
        </p:blipFill>
        <p:spPr>
          <a:xfrm>
            <a:off x="2909090" y="3092639"/>
            <a:ext cx="4979999" cy="1425371"/>
          </a:xfrm>
          <a:prstGeom prst="rect">
            <a:avLst/>
          </a:prstGeom>
          <a:noFill/>
          <a:ln>
            <a:noFill/>
          </a:ln>
        </p:spPr>
      </p:pic>
      <p:pic>
        <p:nvPicPr>
          <p:cNvPr id="108" name="Shape 108"/>
          <p:cNvPicPr preferRelativeResize="0"/>
          <p:nvPr/>
        </p:nvPicPr>
        <p:blipFill>
          <a:blip r:embed="rId6">
            <a:alphaModFix/>
          </a:blip>
          <a:stretch>
            <a:fillRect/>
          </a:stretch>
        </p:blipFill>
        <p:spPr>
          <a:xfrm>
            <a:off x="24909312" y="679767"/>
            <a:ext cx="3626899" cy="1768182"/>
          </a:xfrm>
          <a:prstGeom prst="rect">
            <a:avLst/>
          </a:prstGeom>
          <a:noFill/>
          <a:ln>
            <a:noFill/>
          </a:ln>
        </p:spPr>
      </p:pic>
      <p:pic>
        <p:nvPicPr>
          <p:cNvPr id="109" name="Shape 109" descr="Java.png"/>
          <p:cNvPicPr preferRelativeResize="0"/>
          <p:nvPr/>
        </p:nvPicPr>
        <p:blipFill>
          <a:blip r:embed="rId7">
            <a:alphaModFix/>
          </a:blip>
          <a:stretch>
            <a:fillRect/>
          </a:stretch>
        </p:blipFill>
        <p:spPr>
          <a:xfrm>
            <a:off x="25496400" y="2744369"/>
            <a:ext cx="2452729" cy="2452799"/>
          </a:xfrm>
          <a:prstGeom prst="rect">
            <a:avLst/>
          </a:prstGeom>
          <a:noFill/>
          <a:ln>
            <a:noFill/>
          </a:ln>
        </p:spPr>
      </p:pic>
      <p:pic>
        <p:nvPicPr>
          <p:cNvPr id="110" name="Shape 110" descr="Android OS.png"/>
          <p:cNvPicPr preferRelativeResize="0"/>
          <p:nvPr/>
        </p:nvPicPr>
        <p:blipFill>
          <a:blip r:embed="rId8">
            <a:alphaModFix/>
          </a:blip>
          <a:stretch>
            <a:fillRect/>
          </a:stretch>
        </p:blipFill>
        <p:spPr>
          <a:xfrm>
            <a:off x="28997500" y="3024127"/>
            <a:ext cx="2009200" cy="2009200"/>
          </a:xfrm>
          <a:prstGeom prst="rect">
            <a:avLst/>
          </a:prstGeom>
          <a:noFill/>
          <a:ln>
            <a:noFill/>
          </a:ln>
        </p:spPr>
      </p:pic>
      <p:pic>
        <p:nvPicPr>
          <p:cNvPr id="111" name="Shape 111" descr="HAXM.png"/>
          <p:cNvPicPr preferRelativeResize="0"/>
          <p:nvPr/>
        </p:nvPicPr>
        <p:blipFill>
          <a:blip r:embed="rId9">
            <a:alphaModFix/>
          </a:blip>
          <a:stretch>
            <a:fillRect/>
          </a:stretch>
        </p:blipFill>
        <p:spPr>
          <a:xfrm>
            <a:off x="28686900" y="381000"/>
            <a:ext cx="2630400" cy="2630476"/>
          </a:xfrm>
          <a:prstGeom prst="rect">
            <a:avLst/>
          </a:prstGeom>
          <a:noFill/>
          <a:ln>
            <a:noFill/>
          </a:ln>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11193" y="34175007"/>
            <a:ext cx="6806464" cy="5567892"/>
          </a:xfrm>
          <a:prstGeom prst="rect">
            <a:avLst/>
          </a:prstGeom>
        </p:spPr>
      </p:pic>
      <p:pic>
        <p:nvPicPr>
          <p:cNvPr id="1026" name="Picture 2" descr="C:\Users\D10S\Desktop\team.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02325" y="13571725"/>
            <a:ext cx="5436460" cy="78804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10S\Desktop\profil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4900" y="13571725"/>
            <a:ext cx="5287200" cy="7880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10S\Desktop\regst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7599" y="13571024"/>
            <a:ext cx="4731879" cy="788041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10S\Desktop\logi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53500" y="13519818"/>
            <a:ext cx="5257768" cy="7880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497</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D10S</cp:lastModifiedBy>
  <cp:revision>10</cp:revision>
  <dcterms:modified xsi:type="dcterms:W3CDTF">2017-07-16T21:39:37Z</dcterms:modified>
</cp:coreProperties>
</file>