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9" autoAdjust="0"/>
    <p:restoredTop sz="93716" autoAdjust="0"/>
  </p:normalViewPr>
  <p:slideViewPr>
    <p:cSldViewPr snapToGrid="0">
      <p:cViewPr>
        <p:scale>
          <a:sx n="25" d="100"/>
          <a:sy n="25" d="100"/>
        </p:scale>
        <p:origin x="1104"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dirty="0"/>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91" name="Shape 91"/>
          <p:cNvSpPr txBox="1"/>
          <p:nvPr/>
        </p:nvSpPr>
        <p:spPr>
          <a:xfrm>
            <a:off x="921485" y="5602335"/>
            <a:ext cx="31089600" cy="35661600"/>
          </a:xfrm>
          <a:prstGeom prst="roundRect">
            <a:avLst>
              <a:gd name="adj" fmla="val 2102"/>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dirty="0">
              <a:solidFill>
                <a:schemeClr val="dk1"/>
              </a:solidFill>
              <a:latin typeface="Arial"/>
              <a:ea typeface="Arial"/>
              <a:cs typeface="Arial"/>
              <a:sym typeface="Arial"/>
            </a:endParaRPr>
          </a:p>
        </p:txBody>
      </p:sp>
      <p:sp>
        <p:nvSpPr>
          <p:cNvPr id="89" name="Shape 89"/>
          <p:cNvSpPr txBox="1"/>
          <p:nvPr/>
        </p:nvSpPr>
        <p:spPr>
          <a:xfrm>
            <a:off x="7419109" y="2158625"/>
            <a:ext cx="18945976"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a:solidFill>
                  <a:schemeClr val="dk1"/>
                </a:solidFill>
                <a:latin typeface="Times New Roman"/>
                <a:ea typeface="Times New Roman"/>
                <a:cs typeface="Times New Roman"/>
                <a:sym typeface="Times New Roman"/>
              </a:rPr>
              <a:t>VIP, 2017</a:t>
            </a:r>
            <a:r>
              <a:rPr lang="en-US" sz="7200" b="1" i="0" u="none" strike="noStrike" cap="none" dirty="0">
                <a:solidFill>
                  <a:schemeClr val="dk1"/>
                </a:solidFill>
                <a:latin typeface="Times New Roman"/>
                <a:ea typeface="Times New Roman"/>
                <a:cs typeface="Times New Roman"/>
                <a:sym typeface="Times New Roman"/>
              </a:rPr>
              <a:t>, </a:t>
            </a:r>
            <a:r>
              <a:rPr lang="en-US" sz="7200" b="1" dirty="0">
                <a:solidFill>
                  <a:schemeClr val="dk1"/>
                </a:solidFill>
                <a:latin typeface="Times New Roman"/>
                <a:ea typeface="Times New Roman"/>
                <a:cs typeface="Times New Roman"/>
                <a:sym typeface="Times New Roman"/>
              </a:rPr>
              <a:t>Summer</a:t>
            </a:r>
          </a:p>
        </p:txBody>
      </p:sp>
      <p:sp>
        <p:nvSpPr>
          <p:cNvPr id="90" name="Shape 90"/>
          <p:cNvSpPr txBox="1"/>
          <p:nvPr/>
        </p:nvSpPr>
        <p:spPr>
          <a:xfrm>
            <a:off x="6567485" y="25908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dirty="0">
                <a:solidFill>
                  <a:srgbClr val="3333CC"/>
                </a:solidFill>
              </a:rPr>
              <a:t>Skill Court 8.0</a:t>
            </a:r>
            <a:endParaRPr lang="en-US" sz="6000" b="1"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b="0" i="0" u="none" strike="noStrike" cap="none" dirty="0">
                <a:solidFill>
                  <a:srgbClr val="3333CC"/>
                </a:solidFill>
                <a:latin typeface="Arial"/>
                <a:ea typeface="Arial"/>
                <a:cs typeface="Arial"/>
                <a:sym typeface="Arial"/>
              </a:rPr>
              <a:t>Richard Rodriguez, Florida International University</a:t>
            </a:r>
          </a:p>
          <a:p>
            <a:pPr lvl="0" algn="ctr">
              <a:buClr>
                <a:srgbClr val="3333CC"/>
              </a:buClr>
              <a:buSzPct val="25000"/>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i="1" dirty="0" err="1">
                <a:solidFill>
                  <a:srgbClr val="3333CC"/>
                </a:solidFill>
              </a:rPr>
              <a:t>Guðmundur</a:t>
            </a:r>
            <a:r>
              <a:rPr lang="en-US" sz="3500" i="1" dirty="0">
                <a:solidFill>
                  <a:srgbClr val="3333CC"/>
                </a:solidFill>
              </a:rPr>
              <a:t> </a:t>
            </a:r>
            <a:r>
              <a:rPr lang="en-US" sz="3500" i="1" dirty="0" err="1">
                <a:solidFill>
                  <a:srgbClr val="3333CC"/>
                </a:solidFill>
              </a:rPr>
              <a:t>Traustason</a:t>
            </a:r>
            <a:r>
              <a:rPr lang="en-US" sz="3500" b="0" i="0" u="none" strike="noStrike" cap="none" dirty="0">
                <a:solidFill>
                  <a:srgbClr val="3333CC"/>
                </a:solidFill>
                <a:latin typeface="Arial"/>
                <a:ea typeface="Arial"/>
                <a:cs typeface="Arial"/>
                <a:sym typeface="Arial"/>
              </a:rPr>
              <a:t>,</a:t>
            </a:r>
            <a:r>
              <a:rPr lang="en-US" sz="3500" b="0" i="1" u="none" strike="noStrike" cap="none" dirty="0">
                <a:solidFill>
                  <a:srgbClr val="3333CC"/>
                </a:solidFill>
                <a:latin typeface="Arial"/>
                <a:ea typeface="Arial"/>
                <a:cs typeface="Arial"/>
                <a:sym typeface="Arial"/>
              </a:rPr>
              <a:t> Founder and CEO at </a:t>
            </a:r>
            <a:r>
              <a:rPr lang="en-US" sz="3500" b="0" i="1" u="none" strike="noStrike" cap="none" dirty="0" err="1">
                <a:solidFill>
                  <a:srgbClr val="3333CC"/>
                </a:solidFill>
                <a:latin typeface="Arial"/>
                <a:ea typeface="Arial"/>
                <a:cs typeface="Arial"/>
                <a:sym typeface="Arial"/>
              </a:rPr>
              <a:t>SkillCourt</a:t>
            </a:r>
            <a:endParaRPr lang="en-US" sz="3500" b="0"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107" name="Shape 107"/>
          <p:cNvSpPr txBox="1"/>
          <p:nvPr/>
        </p:nvSpPr>
        <p:spPr>
          <a:xfrm>
            <a:off x="6343000" y="41615475"/>
            <a:ext cx="25737000" cy="1356600"/>
          </a:xfrm>
          <a:prstGeom prst="rect">
            <a:avLst/>
          </a:prstGeom>
          <a:noFill/>
          <a:ln w="63500" cap="flat" cmpd="sng">
            <a:solidFill>
              <a:srgbClr val="0033CC"/>
            </a:solidFill>
            <a:prstDash val="solid"/>
            <a:miter/>
            <a:headEnd type="none" w="med" len="med"/>
            <a:tailEnd type="none" w="med" len="med"/>
          </a:ln>
        </p:spPr>
        <p:txBody>
          <a:bodyPr lIns="91425" tIns="91425" rIns="91425" bIns="91425" anchor="t" anchorCtr="0">
            <a:noAutofit/>
          </a:bodyPr>
          <a:lstStyle/>
          <a:p>
            <a:pPr lvl="0">
              <a:buClr>
                <a:schemeClr val="dk1"/>
              </a:buClr>
              <a:buSzPct val="25000"/>
            </a:pPr>
            <a:r>
              <a:rPr lang="en-US" sz="3600" dirty="0">
                <a:solidFill>
                  <a:schemeClr val="dk1"/>
                </a:solidFill>
              </a:rPr>
              <a:t>The material presented in this poster is based upon the work supported by Felix Garcia and Michael Thompson. I am thankful to the help that I received from my group member David </a:t>
            </a:r>
            <a:r>
              <a:rPr lang="en-US" sz="3600" dirty="0" err="1">
                <a:solidFill>
                  <a:schemeClr val="dk1"/>
                </a:solidFill>
              </a:rPr>
              <a:t>Schiumerini</a:t>
            </a:r>
            <a:r>
              <a:rPr lang="en-US" sz="3600" dirty="0">
                <a:solidFill>
                  <a:schemeClr val="dk1"/>
                </a:solidFill>
              </a:rPr>
              <a:t>.</a:t>
            </a:r>
          </a:p>
          <a:p>
            <a:pPr lvl="0">
              <a:spcBef>
                <a:spcPts val="0"/>
              </a:spcBef>
              <a:buNone/>
            </a:pPr>
            <a:endParaRPr dirty="0"/>
          </a:p>
        </p:txBody>
      </p:sp>
      <p:pic>
        <p:nvPicPr>
          <p:cNvPr id="3" name="Picture 2"/>
          <p:cNvPicPr>
            <a:picLocks noChangeAspect="1"/>
          </p:cNvPicPr>
          <p:nvPr/>
        </p:nvPicPr>
        <p:blipFill>
          <a:blip r:embed="rId4"/>
          <a:stretch>
            <a:fillRect/>
          </a:stretch>
        </p:blipFill>
        <p:spPr>
          <a:xfrm>
            <a:off x="23294916" y="120292"/>
            <a:ext cx="8182480" cy="2566715"/>
          </a:xfrm>
          <a:prstGeom prst="rect">
            <a:avLst/>
          </a:prstGeom>
        </p:spPr>
      </p:pic>
      <p:pic>
        <p:nvPicPr>
          <p:cNvPr id="5" name="Picture 4"/>
          <p:cNvPicPr>
            <a:picLocks noChangeAspect="1"/>
          </p:cNvPicPr>
          <p:nvPr/>
        </p:nvPicPr>
        <p:blipFill>
          <a:blip r:embed="rId5"/>
          <a:stretch>
            <a:fillRect/>
          </a:stretch>
        </p:blipFill>
        <p:spPr>
          <a:xfrm>
            <a:off x="2974616" y="2712909"/>
            <a:ext cx="2516690" cy="2516690"/>
          </a:xfrm>
          <a:prstGeom prst="rect">
            <a:avLst/>
          </a:prstGeom>
        </p:spPr>
      </p:pic>
      <p:pic>
        <p:nvPicPr>
          <p:cNvPr id="7" name="Picture 6"/>
          <p:cNvPicPr>
            <a:picLocks noChangeAspect="1"/>
          </p:cNvPicPr>
          <p:nvPr/>
        </p:nvPicPr>
        <p:blipFill>
          <a:blip r:embed="rId6"/>
          <a:stretch>
            <a:fillRect/>
          </a:stretch>
        </p:blipFill>
        <p:spPr>
          <a:xfrm>
            <a:off x="5825177" y="2737709"/>
            <a:ext cx="2795131" cy="2795131"/>
          </a:xfrm>
          <a:prstGeom prst="rect">
            <a:avLst/>
          </a:prstGeom>
        </p:spPr>
      </p:pic>
      <p:pic>
        <p:nvPicPr>
          <p:cNvPr id="9" name="Picture 8"/>
          <p:cNvPicPr>
            <a:picLocks noChangeAspect="1"/>
          </p:cNvPicPr>
          <p:nvPr/>
        </p:nvPicPr>
        <p:blipFill>
          <a:blip r:embed="rId7"/>
          <a:stretch>
            <a:fillRect/>
          </a:stretch>
        </p:blipFill>
        <p:spPr>
          <a:xfrm>
            <a:off x="5546414" y="380728"/>
            <a:ext cx="3352659" cy="2281972"/>
          </a:xfrm>
          <a:prstGeom prst="rect">
            <a:avLst/>
          </a:prstGeom>
        </p:spPr>
      </p:pic>
      <p:pic>
        <p:nvPicPr>
          <p:cNvPr id="11" name="Picture 10"/>
          <p:cNvPicPr>
            <a:picLocks noChangeAspect="1"/>
          </p:cNvPicPr>
          <p:nvPr/>
        </p:nvPicPr>
        <p:blipFill>
          <a:blip r:embed="rId8"/>
          <a:stretch>
            <a:fillRect/>
          </a:stretch>
        </p:blipFill>
        <p:spPr>
          <a:xfrm>
            <a:off x="3279486" y="266884"/>
            <a:ext cx="1906950" cy="2395816"/>
          </a:xfrm>
          <a:prstGeom prst="rect">
            <a:avLst/>
          </a:prstGeom>
        </p:spPr>
      </p:pic>
      <p:pic>
        <p:nvPicPr>
          <p:cNvPr id="13" name="Picture 12"/>
          <p:cNvPicPr>
            <a:picLocks noChangeAspect="1"/>
          </p:cNvPicPr>
          <p:nvPr/>
        </p:nvPicPr>
        <p:blipFill>
          <a:blip r:embed="rId9"/>
          <a:stretch>
            <a:fillRect/>
          </a:stretch>
        </p:blipFill>
        <p:spPr>
          <a:xfrm>
            <a:off x="23867421" y="2791154"/>
            <a:ext cx="3573843" cy="2360200"/>
          </a:xfrm>
          <a:prstGeom prst="rect">
            <a:avLst/>
          </a:prstGeom>
        </p:spPr>
      </p:pic>
      <p:pic>
        <p:nvPicPr>
          <p:cNvPr id="15" name="Picture 14"/>
          <p:cNvPicPr>
            <a:picLocks noChangeAspect="1"/>
          </p:cNvPicPr>
          <p:nvPr/>
        </p:nvPicPr>
        <p:blipFill>
          <a:blip r:embed="rId10"/>
          <a:stretch>
            <a:fillRect/>
          </a:stretch>
        </p:blipFill>
        <p:spPr>
          <a:xfrm>
            <a:off x="27921308" y="2392479"/>
            <a:ext cx="3209856" cy="3209856"/>
          </a:xfrm>
          <a:prstGeom prst="rect">
            <a:avLst/>
          </a:prstGeom>
        </p:spPr>
      </p:pic>
      <p:grpSp>
        <p:nvGrpSpPr>
          <p:cNvPr id="18" name="Group 17"/>
          <p:cNvGrpSpPr/>
          <p:nvPr/>
        </p:nvGrpSpPr>
        <p:grpSpPr>
          <a:xfrm>
            <a:off x="1630750" y="6095925"/>
            <a:ext cx="9430150" cy="5858699"/>
            <a:chOff x="1630750" y="6095925"/>
            <a:chExt cx="9430150" cy="5858699"/>
          </a:xfrm>
        </p:grpSpPr>
        <p:sp>
          <p:nvSpPr>
            <p:cNvPr id="92" name="Shape 92"/>
            <p:cNvSpPr txBox="1"/>
            <p:nvPr/>
          </p:nvSpPr>
          <p:spPr>
            <a:xfrm>
              <a:off x="1636400" y="6926093"/>
              <a:ext cx="9424500" cy="5028531"/>
            </a:xfrm>
            <a:prstGeom prst="roundRect">
              <a:avLst>
                <a:gd name="adj" fmla="val 3534"/>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R="0" lvl="0" algn="just" rtl="0">
                <a:lnSpc>
                  <a:spcPct val="100000"/>
                </a:lnSpc>
                <a:spcBef>
                  <a:spcPts val="0"/>
                </a:spcBef>
                <a:spcAft>
                  <a:spcPts val="0"/>
                </a:spcAft>
                <a:buNone/>
              </a:pPr>
              <a:r>
                <a:rPr lang="en-US" sz="4100" dirty="0">
                  <a:solidFill>
                    <a:srgbClr val="336699"/>
                  </a:solidFill>
                </a:rPr>
                <a:t>Soccer is one of the oldest sports in the world. Players are regularly trained by a coach, but a coach cannot attend to all the players at the same time.  </a:t>
              </a:r>
              <a:r>
                <a:rPr lang="en-US" sz="4100" dirty="0" err="1">
                  <a:solidFill>
                    <a:srgbClr val="336699"/>
                  </a:solidFill>
                </a:rPr>
                <a:t>SkillCourt</a:t>
              </a:r>
              <a:r>
                <a:rPr lang="en-US" sz="4100" dirty="0">
                  <a:solidFill>
                    <a:srgbClr val="336699"/>
                  </a:solidFill>
                </a:rPr>
                <a:t> solves this problem by providing players with sequences; it provides coaches with the statistics on the players’ performances.</a:t>
              </a:r>
              <a:endParaRPr lang="en-US" sz="4100" b="0" i="0" u="none" strike="noStrike" cap="none" dirty="0">
                <a:solidFill>
                  <a:srgbClr val="336699"/>
                </a:solidFill>
                <a:latin typeface="Arial"/>
                <a:ea typeface="Arial"/>
                <a:cs typeface="Arial"/>
                <a:sym typeface="Arial"/>
              </a:endParaRPr>
            </a:p>
          </p:txBody>
        </p:sp>
        <p:sp>
          <p:nvSpPr>
            <p:cNvPr id="2" name="Rectangle: Rounded Corners 1"/>
            <p:cNvSpPr/>
            <p:nvPr/>
          </p:nvSpPr>
          <p:spPr>
            <a:xfrm>
              <a:off x="1630750" y="6095925"/>
              <a:ext cx="9424500" cy="8301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100" b="1" dirty="0"/>
                <a:t>Problem</a:t>
              </a:r>
            </a:p>
          </p:txBody>
        </p:sp>
      </p:grpSp>
      <p:grpSp>
        <p:nvGrpSpPr>
          <p:cNvPr id="17" name="Group 16"/>
          <p:cNvGrpSpPr/>
          <p:nvPr/>
        </p:nvGrpSpPr>
        <p:grpSpPr>
          <a:xfrm>
            <a:off x="22158974" y="6078984"/>
            <a:ext cx="9039985" cy="5875641"/>
            <a:chOff x="12177725" y="6078984"/>
            <a:chExt cx="9667750" cy="5875641"/>
          </a:xfrm>
        </p:grpSpPr>
        <p:sp>
          <p:nvSpPr>
            <p:cNvPr id="106" name="Shape 106"/>
            <p:cNvSpPr txBox="1"/>
            <p:nvPr/>
          </p:nvSpPr>
          <p:spPr>
            <a:xfrm>
              <a:off x="12177726" y="6926093"/>
              <a:ext cx="9667749" cy="5028532"/>
            </a:xfrm>
            <a:prstGeom prst="roundRect">
              <a:avLst>
                <a:gd name="adj" fmla="val 3029"/>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just" rtl="0">
                <a:lnSpc>
                  <a:spcPct val="100000"/>
                </a:lnSpc>
                <a:spcBef>
                  <a:spcPts val="0"/>
                </a:spcBef>
                <a:spcAft>
                  <a:spcPts val="0"/>
                </a:spcAft>
                <a:buClr>
                  <a:srgbClr val="336699"/>
                </a:buClr>
                <a:buSzPct val="25000"/>
                <a:buFont typeface="Arial"/>
                <a:buNone/>
              </a:pPr>
              <a:r>
                <a:rPr lang="en-US" sz="4100" dirty="0">
                  <a:solidFill>
                    <a:srgbClr val="336699"/>
                  </a:solidFill>
                </a:rPr>
                <a:t>The new version of </a:t>
              </a:r>
              <a:r>
                <a:rPr lang="en-US" sz="4100" dirty="0" err="1">
                  <a:solidFill>
                    <a:srgbClr val="336699"/>
                  </a:solidFill>
                </a:rPr>
                <a:t>SkillCourt</a:t>
              </a:r>
              <a:r>
                <a:rPr lang="en-US" sz="4100" dirty="0">
                  <a:solidFill>
                    <a:srgbClr val="336699"/>
                  </a:solidFill>
                </a:rPr>
                <a:t> has been implemented to provide an alert to let the player know that a game is about to start. It implements pre-determined sequences, which can be created by the coaches so players can use them to train and improve their skills.</a:t>
              </a:r>
              <a:endParaRPr lang="en-US"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p:txBody>
        </p:sp>
        <p:sp>
          <p:nvSpPr>
            <p:cNvPr id="27" name="Rectangle: Rounded Corners 26"/>
            <p:cNvSpPr/>
            <p:nvPr/>
          </p:nvSpPr>
          <p:spPr>
            <a:xfrm>
              <a:off x="12177725" y="6078984"/>
              <a:ext cx="9667750" cy="8301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100" b="1" dirty="0"/>
                <a:t>Solution</a:t>
              </a:r>
            </a:p>
          </p:txBody>
        </p:sp>
      </p:grpSp>
      <p:grpSp>
        <p:nvGrpSpPr>
          <p:cNvPr id="16" name="Group 15"/>
          <p:cNvGrpSpPr/>
          <p:nvPr/>
        </p:nvGrpSpPr>
        <p:grpSpPr>
          <a:xfrm>
            <a:off x="11952796" y="6078983"/>
            <a:ext cx="9677080" cy="5875642"/>
            <a:chOff x="22967950" y="6078983"/>
            <a:chExt cx="8349300" cy="5875642"/>
          </a:xfrm>
        </p:grpSpPr>
        <p:sp>
          <p:nvSpPr>
            <p:cNvPr id="96" name="Shape 96"/>
            <p:cNvSpPr txBox="1"/>
            <p:nvPr/>
          </p:nvSpPr>
          <p:spPr>
            <a:xfrm>
              <a:off x="22967950" y="6926093"/>
              <a:ext cx="8349300" cy="5028532"/>
            </a:xfrm>
            <a:prstGeom prst="roundRect">
              <a:avLst>
                <a:gd name="adj" fmla="val 3029"/>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just" rtl="0">
                <a:lnSpc>
                  <a:spcPct val="100000"/>
                </a:lnSpc>
                <a:spcBef>
                  <a:spcPts val="0"/>
                </a:spcBef>
                <a:spcAft>
                  <a:spcPts val="0"/>
                </a:spcAft>
                <a:buClr>
                  <a:srgbClr val="336699"/>
                </a:buClr>
                <a:buSzPct val="25000"/>
                <a:buFont typeface="Arial"/>
                <a:buNone/>
              </a:pPr>
              <a:r>
                <a:rPr lang="en-US" sz="4100" dirty="0" err="1">
                  <a:solidFill>
                    <a:srgbClr val="336699"/>
                  </a:solidFill>
                </a:rPr>
                <a:t>SkillCourt</a:t>
              </a:r>
              <a:r>
                <a:rPr lang="en-US" sz="4100" dirty="0">
                  <a:solidFill>
                    <a:srgbClr val="336699"/>
                  </a:solidFill>
                </a:rPr>
                <a:t> has many features built in, but it currently does not have a way to alert players that a game is about to start.  The current implementation lacks a way for the coaches to create predetermined sequences which can be used by players to train their skills in the court.</a:t>
              </a: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28" name="Rectangle: Rounded Corners 27"/>
            <p:cNvSpPr/>
            <p:nvPr/>
          </p:nvSpPr>
          <p:spPr>
            <a:xfrm>
              <a:off x="22967950" y="6078983"/>
              <a:ext cx="8348950" cy="8301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100" b="1" dirty="0"/>
                <a:t>Current System</a:t>
              </a:r>
            </a:p>
          </p:txBody>
        </p:sp>
      </p:grpSp>
      <p:grpSp>
        <p:nvGrpSpPr>
          <p:cNvPr id="10" name="Group 9"/>
          <p:cNvGrpSpPr/>
          <p:nvPr/>
        </p:nvGrpSpPr>
        <p:grpSpPr>
          <a:xfrm>
            <a:off x="1811950" y="23063125"/>
            <a:ext cx="9249000" cy="9049825"/>
            <a:chOff x="1811950" y="23063125"/>
            <a:chExt cx="9249000" cy="9049825"/>
          </a:xfrm>
        </p:grpSpPr>
        <p:sp>
          <p:nvSpPr>
            <p:cNvPr id="97" name="Shape 97"/>
            <p:cNvSpPr txBox="1"/>
            <p:nvPr/>
          </p:nvSpPr>
          <p:spPr>
            <a:xfrm>
              <a:off x="1811950" y="23893294"/>
              <a:ext cx="9249000" cy="8219656"/>
            </a:xfrm>
            <a:prstGeom prst="roundRect">
              <a:avLst>
                <a:gd name="adj" fmla="val 1444"/>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571500" lvl="0" indent="-571500" algn="just">
                <a:buClr>
                  <a:srgbClr val="336699"/>
                </a:buClr>
                <a:buSzPct val="120000"/>
                <a:buFont typeface="Arial" panose="020B0604020202020204" pitchFamily="34" charset="0"/>
                <a:buChar char="•"/>
              </a:pPr>
              <a:r>
                <a:rPr lang="en-US" sz="4100" dirty="0">
                  <a:solidFill>
                    <a:srgbClr val="336699"/>
                  </a:solidFill>
                </a:rPr>
                <a:t>As a user I would like to hear an audible sound when a game starts and when a game ends so that the user can pay attention to the game.</a:t>
              </a:r>
            </a:p>
            <a:p>
              <a:pPr marL="571500" lvl="0" indent="-571500" algn="just">
                <a:buClr>
                  <a:srgbClr val="336699"/>
                </a:buClr>
                <a:buSzPct val="120000"/>
                <a:buFont typeface="Arial" panose="020B0604020202020204" pitchFamily="34" charset="0"/>
                <a:buChar char="•"/>
              </a:pPr>
              <a:r>
                <a:rPr lang="en-US" sz="4100" dirty="0">
                  <a:solidFill>
                    <a:srgbClr val="336699"/>
                  </a:solidFill>
                </a:rPr>
                <a:t>As a user I want to be able to set-up a predetermined sequence to be used in game play, so that other users can use it as a template.</a:t>
              </a:r>
            </a:p>
            <a:p>
              <a:pPr marL="571500" lvl="0" indent="-571500" algn="just">
                <a:buClr>
                  <a:srgbClr val="336699"/>
                </a:buClr>
                <a:buSzPct val="120000"/>
                <a:buFont typeface="Arial" panose="020B0604020202020204" pitchFamily="34" charset="0"/>
                <a:buChar char="•"/>
              </a:pPr>
              <a:r>
                <a:rPr lang="en-US" sz="4100" dirty="0">
                  <a:solidFill>
                    <a:srgbClr val="336699"/>
                  </a:solidFill>
                </a:rPr>
                <a:t>As a manufacturer I want to cut costs of my hardware and have a more responsive system in order to have a more affordable and reliable product.</a:t>
              </a: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29" name="Rectangle: Rounded Corners 28"/>
            <p:cNvSpPr/>
            <p:nvPr/>
          </p:nvSpPr>
          <p:spPr>
            <a:xfrm>
              <a:off x="1811950" y="23063125"/>
              <a:ext cx="9243300" cy="8301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100" b="1" dirty="0"/>
                <a:t>Requirements</a:t>
              </a:r>
            </a:p>
          </p:txBody>
        </p:sp>
      </p:grpSp>
      <p:grpSp>
        <p:nvGrpSpPr>
          <p:cNvPr id="8" name="Group 7"/>
          <p:cNvGrpSpPr/>
          <p:nvPr/>
        </p:nvGrpSpPr>
        <p:grpSpPr>
          <a:xfrm>
            <a:off x="11945715" y="23063124"/>
            <a:ext cx="9673107" cy="8924725"/>
            <a:chOff x="12183375" y="23063124"/>
            <a:chExt cx="9975600" cy="8924725"/>
          </a:xfrm>
        </p:grpSpPr>
        <p:sp>
          <p:nvSpPr>
            <p:cNvPr id="98" name="Shape 98"/>
            <p:cNvSpPr txBox="1"/>
            <p:nvPr/>
          </p:nvSpPr>
          <p:spPr>
            <a:xfrm>
              <a:off x="12183375" y="23893292"/>
              <a:ext cx="9975600" cy="8094557"/>
            </a:xfrm>
            <a:prstGeom prst="roundRect">
              <a:avLst>
                <a:gd name="adj" fmla="val 1803"/>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just" rtl="0">
                <a:lnSpc>
                  <a:spcPct val="100000"/>
                </a:lnSpc>
                <a:spcBef>
                  <a:spcPts val="0"/>
                </a:spcBef>
                <a:spcAft>
                  <a:spcPts val="0"/>
                </a:spcAft>
                <a:buClr>
                  <a:srgbClr val="336699"/>
                </a:buClr>
                <a:buSzPct val="25000"/>
                <a:buFont typeface="Arial"/>
                <a:buNone/>
              </a:pPr>
              <a:r>
                <a:rPr lang="en-US" sz="4100" i="0" u="none" strike="noStrike" cap="none" dirty="0" err="1">
                  <a:solidFill>
                    <a:srgbClr val="336699"/>
                  </a:solidFill>
                  <a:latin typeface="Arial"/>
                  <a:ea typeface="Arial"/>
                  <a:cs typeface="Arial"/>
                  <a:sym typeface="Arial"/>
                </a:rPr>
                <a:t>SkillCourt</a:t>
              </a:r>
              <a:r>
                <a:rPr lang="en-US" sz="4100" i="0" u="none" strike="noStrike" cap="none" dirty="0">
                  <a:solidFill>
                    <a:srgbClr val="336699"/>
                  </a:solidFill>
                  <a:latin typeface="Arial"/>
                  <a:ea typeface="Arial"/>
                  <a:cs typeface="Arial"/>
                  <a:sym typeface="Arial"/>
                </a:rPr>
                <a:t> is an app designed in Android Studio, which uses Java to design and compile applications.  It also makes use of libraries provided by Arduino, and Raspberry Pi to connect the external hardware. Through the use of Intel’s HAXM utility, we are able to emulate the application visually. </a:t>
              </a:r>
              <a:r>
                <a:rPr lang="en-US" sz="4100" dirty="0">
                  <a:solidFill>
                    <a:srgbClr val="336699"/>
                  </a:solidFill>
                </a:rPr>
                <a:t>Android Studio allows the programmer to compile the app and transfer it to an Android device.  This allow the programmer to complete the software with the Arduino and Raspberry Pi.</a:t>
              </a:r>
              <a:endParaRPr lang="en-US" sz="4100" i="0" u="none" strike="noStrike" cap="none" dirty="0">
                <a:solidFill>
                  <a:srgbClr val="336699"/>
                </a:solidFill>
                <a:latin typeface="Arial"/>
                <a:ea typeface="Arial"/>
                <a:cs typeface="Arial"/>
                <a:sym typeface="Arial"/>
              </a:endParaRPr>
            </a:p>
          </p:txBody>
        </p:sp>
        <p:sp>
          <p:nvSpPr>
            <p:cNvPr id="30" name="Rectangle: Rounded Corners 29"/>
            <p:cNvSpPr/>
            <p:nvPr/>
          </p:nvSpPr>
          <p:spPr>
            <a:xfrm>
              <a:off x="12190677" y="23063124"/>
              <a:ext cx="9968298" cy="8301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100" b="1" dirty="0"/>
                <a:t>System Design</a:t>
              </a:r>
            </a:p>
          </p:txBody>
        </p:sp>
      </p:grpSp>
      <p:grpSp>
        <p:nvGrpSpPr>
          <p:cNvPr id="6" name="Group 5"/>
          <p:cNvGrpSpPr/>
          <p:nvPr/>
        </p:nvGrpSpPr>
        <p:grpSpPr>
          <a:xfrm>
            <a:off x="22324115" y="23063123"/>
            <a:ext cx="8992785" cy="9049801"/>
            <a:chOff x="23383100" y="23063123"/>
            <a:chExt cx="7933800" cy="9049801"/>
          </a:xfrm>
        </p:grpSpPr>
        <p:sp>
          <p:nvSpPr>
            <p:cNvPr id="100" name="Shape 100"/>
            <p:cNvSpPr txBox="1"/>
            <p:nvPr/>
          </p:nvSpPr>
          <p:spPr>
            <a:xfrm>
              <a:off x="23383100" y="23893291"/>
              <a:ext cx="7933800" cy="8219633"/>
            </a:xfrm>
            <a:prstGeom prst="roundRect">
              <a:avLst>
                <a:gd name="adj" fmla="val 2230"/>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571500" lvl="0" indent="-571500" algn="just">
                <a:buClr>
                  <a:srgbClr val="336699"/>
                </a:buClr>
                <a:buSzPct val="120000"/>
                <a:buFont typeface="Arial" panose="020B0604020202020204" pitchFamily="34" charset="0"/>
                <a:buChar char="•"/>
              </a:pPr>
              <a:r>
                <a:rPr lang="en-US" sz="4100" dirty="0">
                  <a:solidFill>
                    <a:srgbClr val="336699"/>
                  </a:solidFill>
                </a:rPr>
                <a:t>The </a:t>
              </a:r>
              <a:r>
                <a:rPr lang="en-US" sz="4100" dirty="0" err="1">
                  <a:solidFill>
                    <a:srgbClr val="336699"/>
                  </a:solidFill>
                </a:rPr>
                <a:t>SkillCourt</a:t>
              </a:r>
              <a:r>
                <a:rPr lang="en-US" sz="4100" dirty="0">
                  <a:solidFill>
                    <a:srgbClr val="336699"/>
                  </a:solidFill>
                </a:rPr>
                <a:t> app is a native Android app written Java using the Android Studio IDE.</a:t>
              </a:r>
            </a:p>
            <a:p>
              <a:pPr marL="571500" lvl="0" indent="-571500" algn="just">
                <a:buClr>
                  <a:srgbClr val="336699"/>
                </a:buClr>
                <a:buSzPct val="120000"/>
                <a:buFont typeface="Arial" panose="020B0604020202020204" pitchFamily="34" charset="0"/>
                <a:buChar char="•"/>
              </a:pPr>
              <a:r>
                <a:rPr lang="en-US" sz="4100" dirty="0" err="1">
                  <a:solidFill>
                    <a:srgbClr val="336699"/>
                  </a:solidFill>
                </a:rPr>
                <a:t>SkillCourt</a:t>
              </a:r>
              <a:r>
                <a:rPr lang="en-US" sz="4100" dirty="0">
                  <a:solidFill>
                    <a:srgbClr val="336699"/>
                  </a:solidFill>
                </a:rPr>
                <a:t> uses the Google </a:t>
              </a:r>
              <a:r>
                <a:rPr lang="en-US" sz="4100" dirty="0" err="1">
                  <a:solidFill>
                    <a:srgbClr val="336699"/>
                  </a:solidFill>
                </a:rPr>
                <a:t>FireBase</a:t>
              </a:r>
              <a:r>
                <a:rPr lang="en-US" sz="4100" dirty="0">
                  <a:solidFill>
                    <a:srgbClr val="336699"/>
                  </a:solidFill>
                </a:rPr>
                <a:t> as its primary storage.</a:t>
              </a:r>
            </a:p>
            <a:p>
              <a:pPr marL="571500" lvl="0" indent="-571500" algn="just">
                <a:buClr>
                  <a:srgbClr val="336699"/>
                </a:buClr>
                <a:buSzPct val="120000"/>
                <a:buFont typeface="Arial" panose="020B0604020202020204" pitchFamily="34" charset="0"/>
                <a:buChar char="•"/>
              </a:pPr>
              <a:r>
                <a:rPr lang="en-US" sz="4100" dirty="0">
                  <a:solidFill>
                    <a:srgbClr val="336699"/>
                  </a:solidFill>
                </a:rPr>
                <a:t>External hardware includes Arduino and Raspberry Pi.</a:t>
              </a:r>
            </a:p>
            <a:p>
              <a:pPr marL="571500" lvl="0" indent="-571500" algn="just">
                <a:buClr>
                  <a:srgbClr val="336699"/>
                </a:buClr>
                <a:buSzPct val="120000"/>
                <a:buFont typeface="Arial" panose="020B0604020202020204" pitchFamily="34" charset="0"/>
                <a:buChar char="•"/>
              </a:pPr>
              <a:r>
                <a:rPr lang="en-US" sz="4100" dirty="0">
                  <a:solidFill>
                    <a:srgbClr val="336699"/>
                  </a:solidFill>
                </a:rPr>
                <a:t>Emulation was done using Intel HAXM (Hardware Accelerated Execution Manager).</a:t>
              </a:r>
            </a:p>
            <a:p>
              <a:pPr marL="571500" lvl="0" indent="-571500">
                <a:buClr>
                  <a:srgbClr val="336699"/>
                </a:buClr>
                <a:buSzPct val="120000"/>
                <a:buFont typeface="Arial" panose="020B0604020202020204" pitchFamily="34" charset="0"/>
                <a:buChar char="•"/>
              </a:pPr>
              <a:endParaRPr lang="en-US" sz="4100" dirty="0">
                <a:solidFill>
                  <a:srgbClr val="336699"/>
                </a:solidFill>
              </a:endParaRPr>
            </a:p>
          </p:txBody>
        </p:sp>
        <p:sp>
          <p:nvSpPr>
            <p:cNvPr id="31" name="Rectangle: Rounded Corners 30"/>
            <p:cNvSpPr/>
            <p:nvPr/>
          </p:nvSpPr>
          <p:spPr>
            <a:xfrm>
              <a:off x="23390754" y="23063123"/>
              <a:ext cx="7926146" cy="8301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100" b="1" dirty="0"/>
                <a:t>Implementation</a:t>
              </a:r>
            </a:p>
          </p:txBody>
        </p:sp>
      </p:grpSp>
      <p:grpSp>
        <p:nvGrpSpPr>
          <p:cNvPr id="14" name="Group 13"/>
          <p:cNvGrpSpPr/>
          <p:nvPr/>
        </p:nvGrpSpPr>
        <p:grpSpPr>
          <a:xfrm>
            <a:off x="1811950" y="33001041"/>
            <a:ext cx="9249000" cy="7388059"/>
            <a:chOff x="1811950" y="33001041"/>
            <a:chExt cx="9249000" cy="7388059"/>
          </a:xfrm>
        </p:grpSpPr>
        <p:sp>
          <p:nvSpPr>
            <p:cNvPr id="101" name="Shape 101"/>
            <p:cNvSpPr txBox="1"/>
            <p:nvPr/>
          </p:nvSpPr>
          <p:spPr>
            <a:xfrm>
              <a:off x="1811950" y="33831210"/>
              <a:ext cx="9249000" cy="6557890"/>
            </a:xfrm>
            <a:prstGeom prst="roundRect">
              <a:avLst>
                <a:gd name="adj" fmla="val 2853"/>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just" rtl="0">
                <a:lnSpc>
                  <a:spcPct val="100000"/>
                </a:lnSpc>
                <a:spcBef>
                  <a:spcPts val="0"/>
                </a:spcBef>
                <a:spcAft>
                  <a:spcPts val="0"/>
                </a:spcAft>
                <a:buClr>
                  <a:srgbClr val="336699"/>
                </a:buClr>
                <a:buSzPct val="25000"/>
                <a:buFont typeface="Arial"/>
                <a:buNone/>
              </a:pPr>
              <a:r>
                <a:rPr lang="en-US" sz="4100" dirty="0">
                  <a:solidFill>
                    <a:srgbClr val="336699"/>
                  </a:solidFill>
                </a:rPr>
                <a:t>Unit testing was done throughout the development cycle to reduce future defects.</a:t>
              </a:r>
            </a:p>
            <a:p>
              <a:pPr marL="0" marR="0" lvl="0" indent="0" algn="just" rtl="0">
                <a:lnSpc>
                  <a:spcPct val="100000"/>
                </a:lnSpc>
                <a:spcBef>
                  <a:spcPts val="0"/>
                </a:spcBef>
                <a:spcAft>
                  <a:spcPts val="0"/>
                </a:spcAft>
                <a:buClr>
                  <a:srgbClr val="336699"/>
                </a:buClr>
                <a:buSzPct val="25000"/>
                <a:buFont typeface="Arial"/>
                <a:buNone/>
              </a:pPr>
              <a:r>
                <a:rPr lang="en-US" sz="4100" dirty="0">
                  <a:solidFill>
                    <a:srgbClr val="336699"/>
                  </a:solidFill>
                </a:rPr>
                <a:t>Black box testing was used to ensure that the actual results matched the expected results.</a:t>
              </a:r>
            </a:p>
            <a:p>
              <a:pPr marL="0" marR="0" lvl="0" indent="0" algn="just" rtl="0">
                <a:lnSpc>
                  <a:spcPct val="100000"/>
                </a:lnSpc>
                <a:spcBef>
                  <a:spcPts val="0"/>
                </a:spcBef>
                <a:spcAft>
                  <a:spcPts val="0"/>
                </a:spcAft>
                <a:buClr>
                  <a:srgbClr val="336699"/>
                </a:buClr>
                <a:buSzPct val="25000"/>
                <a:buFont typeface="Arial"/>
                <a:buNone/>
              </a:pPr>
              <a:r>
                <a:rPr lang="en-US" sz="4100" dirty="0">
                  <a:solidFill>
                    <a:srgbClr val="336699"/>
                  </a:solidFill>
                </a:rPr>
                <a:t>Audio/Visual testing was also performed via human interaction for the audible portion.</a:t>
              </a:r>
            </a:p>
            <a:p>
              <a:pPr marL="0" marR="0" lvl="0" indent="0" rtl="0">
                <a:lnSpc>
                  <a:spcPct val="100000"/>
                </a:lnSpc>
                <a:spcBef>
                  <a:spcPts val="0"/>
                </a:spcBef>
                <a:spcAft>
                  <a:spcPts val="0"/>
                </a:spcAft>
                <a:buClr>
                  <a:srgbClr val="336699"/>
                </a:buClr>
                <a:buSzPct val="25000"/>
                <a:buFont typeface="Arial"/>
                <a:buNone/>
              </a:pPr>
              <a:endParaRPr lang="en-US" sz="4100" i="0" u="none" strike="noStrike" cap="none" dirty="0">
                <a:solidFill>
                  <a:srgbClr val="336699"/>
                </a:solidFill>
                <a:latin typeface="Arial"/>
                <a:ea typeface="Arial"/>
                <a:cs typeface="Arial"/>
                <a:sym typeface="Arial"/>
              </a:endParaRPr>
            </a:p>
            <a:p>
              <a:pPr marL="0" marR="0" lvl="0" indent="0" rtl="0">
                <a:lnSpc>
                  <a:spcPct val="100000"/>
                </a:lnSpc>
                <a:spcBef>
                  <a:spcPts val="0"/>
                </a:spcBef>
                <a:spcAft>
                  <a:spcPts val="0"/>
                </a:spcAft>
                <a:buClr>
                  <a:srgbClr val="336699"/>
                </a:buClr>
                <a:buSzPct val="25000"/>
                <a:buFont typeface="Arial"/>
                <a:buNone/>
              </a:pPr>
              <a:endParaRPr lang="en-US" sz="4100" i="0" u="none" strike="noStrike" cap="none" dirty="0">
                <a:solidFill>
                  <a:srgbClr val="336699"/>
                </a:solidFill>
                <a:latin typeface="Arial"/>
                <a:ea typeface="Arial"/>
                <a:cs typeface="Arial"/>
                <a:sym typeface="Arial"/>
              </a:endParaRPr>
            </a:p>
          </p:txBody>
        </p:sp>
        <p:sp>
          <p:nvSpPr>
            <p:cNvPr id="32" name="Rectangle: Rounded Corners 31"/>
            <p:cNvSpPr/>
            <p:nvPr/>
          </p:nvSpPr>
          <p:spPr>
            <a:xfrm>
              <a:off x="1811950" y="33001041"/>
              <a:ext cx="9243300" cy="8301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100" b="1" dirty="0"/>
                <a:t>Verification</a:t>
              </a:r>
            </a:p>
          </p:txBody>
        </p:sp>
      </p:grpSp>
      <p:grpSp>
        <p:nvGrpSpPr>
          <p:cNvPr id="20" name="Group 19"/>
          <p:cNvGrpSpPr/>
          <p:nvPr/>
        </p:nvGrpSpPr>
        <p:grpSpPr>
          <a:xfrm>
            <a:off x="11945715" y="33085225"/>
            <a:ext cx="9684161" cy="7303799"/>
            <a:chOff x="12183375" y="33085225"/>
            <a:chExt cx="9987000" cy="7303799"/>
          </a:xfrm>
        </p:grpSpPr>
        <p:sp>
          <p:nvSpPr>
            <p:cNvPr id="99" name="Shape 99"/>
            <p:cNvSpPr txBox="1"/>
            <p:nvPr/>
          </p:nvSpPr>
          <p:spPr>
            <a:xfrm>
              <a:off x="12183375" y="33915393"/>
              <a:ext cx="9975600" cy="6473631"/>
            </a:xfrm>
            <a:prstGeom prst="roundRect">
              <a:avLst>
                <a:gd name="adj" fmla="val 2542"/>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p:txBody>
        </p:sp>
        <p:sp>
          <p:nvSpPr>
            <p:cNvPr id="33" name="Rectangle: Rounded Corners 32"/>
            <p:cNvSpPr/>
            <p:nvPr/>
          </p:nvSpPr>
          <p:spPr>
            <a:xfrm>
              <a:off x="12189075" y="33085225"/>
              <a:ext cx="9981300" cy="8301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100" b="1" dirty="0"/>
                <a:t>Object Design</a:t>
              </a:r>
            </a:p>
          </p:txBody>
        </p:sp>
      </p:grpSp>
      <p:grpSp>
        <p:nvGrpSpPr>
          <p:cNvPr id="19" name="Group 18"/>
          <p:cNvGrpSpPr/>
          <p:nvPr/>
        </p:nvGrpSpPr>
        <p:grpSpPr>
          <a:xfrm>
            <a:off x="22324116" y="33020500"/>
            <a:ext cx="8993185" cy="7368599"/>
            <a:chOff x="23383501" y="33020500"/>
            <a:chExt cx="7933800" cy="7368599"/>
          </a:xfrm>
        </p:grpSpPr>
        <p:sp>
          <p:nvSpPr>
            <p:cNvPr id="103" name="Shape 103"/>
            <p:cNvSpPr txBox="1"/>
            <p:nvPr/>
          </p:nvSpPr>
          <p:spPr>
            <a:xfrm>
              <a:off x="23383501" y="33850668"/>
              <a:ext cx="7933800" cy="6538431"/>
            </a:xfrm>
            <a:prstGeom prst="roundRect">
              <a:avLst>
                <a:gd name="adj" fmla="val 2682"/>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l" rtl="0">
                <a:lnSpc>
                  <a:spcPct val="100000"/>
                </a:lnSpc>
                <a:spcBef>
                  <a:spcPts val="0"/>
                </a:spcBef>
                <a:spcAft>
                  <a:spcPts val="0"/>
                </a:spcAft>
                <a:buClr>
                  <a:srgbClr val="336699"/>
                </a:buClr>
                <a:buSzPct val="25000"/>
                <a:buFont typeface="Arial"/>
                <a:buNone/>
              </a:pPr>
              <a:r>
                <a:rPr lang="en-US" sz="4100" dirty="0" err="1">
                  <a:solidFill>
                    <a:srgbClr val="336699"/>
                  </a:solidFill>
                </a:rPr>
                <a:t>SkillCourt</a:t>
              </a:r>
              <a:r>
                <a:rPr lang="en-US" sz="4100" dirty="0">
                  <a:solidFill>
                    <a:srgbClr val="336699"/>
                  </a:solidFill>
                </a:rPr>
                <a:t> is a creative app that assist coaches by allowing them to monitor several players at the same time. Coaches can improve a player’s performance by providing specific sequences to help the players reach the next level.  It alerts players when a game is about to start </a:t>
              </a:r>
              <a:r>
                <a:rPr lang="en-US" sz="4100">
                  <a:solidFill>
                    <a:srgbClr val="336699"/>
                  </a:solidFill>
                </a:rPr>
                <a:t>and coaches </a:t>
              </a:r>
              <a:r>
                <a:rPr lang="en-US" sz="4100" dirty="0">
                  <a:solidFill>
                    <a:srgbClr val="336699"/>
                  </a:solidFill>
                </a:rPr>
                <a:t>can monitor the players’ performance via the statistics.</a:t>
              </a: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34" name="Rectangle: Rounded Corners 33"/>
            <p:cNvSpPr/>
            <p:nvPr/>
          </p:nvSpPr>
          <p:spPr>
            <a:xfrm>
              <a:off x="23389200" y="33020500"/>
              <a:ext cx="7927700" cy="8301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100" b="1" dirty="0"/>
                <a:t>Summary</a:t>
              </a:r>
            </a:p>
          </p:txBody>
        </p:sp>
      </p:grpSp>
      <p:grpSp>
        <p:nvGrpSpPr>
          <p:cNvPr id="21" name="Group 20"/>
          <p:cNvGrpSpPr/>
          <p:nvPr/>
        </p:nvGrpSpPr>
        <p:grpSpPr>
          <a:xfrm>
            <a:off x="1630750" y="12914986"/>
            <a:ext cx="29686450" cy="9213301"/>
            <a:chOff x="1630750" y="12853374"/>
            <a:chExt cx="29686450" cy="9213301"/>
          </a:xfrm>
        </p:grpSpPr>
        <p:sp>
          <p:nvSpPr>
            <p:cNvPr id="102" name="Shape 102"/>
            <p:cNvSpPr txBox="1"/>
            <p:nvPr/>
          </p:nvSpPr>
          <p:spPr>
            <a:xfrm>
              <a:off x="1636400" y="13683543"/>
              <a:ext cx="29680800" cy="8383132"/>
            </a:xfrm>
            <a:prstGeom prst="roundRect">
              <a:avLst>
                <a:gd name="adj" fmla="val 2199"/>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b="0" i="0" u="none" strike="noStrike" cap="none" dirty="0">
                <a:solidFill>
                  <a:srgbClr val="336699"/>
                </a:solidFill>
                <a:latin typeface="Arial"/>
                <a:ea typeface="Arial"/>
                <a:cs typeface="Arial"/>
                <a:sym typeface="Arial"/>
              </a:endParaRPr>
            </a:p>
          </p:txBody>
        </p:sp>
        <p:sp>
          <p:nvSpPr>
            <p:cNvPr id="46" name="Rectangle: Rounded Corners 45"/>
            <p:cNvSpPr/>
            <p:nvPr/>
          </p:nvSpPr>
          <p:spPr>
            <a:xfrm>
              <a:off x="1630750" y="12853374"/>
              <a:ext cx="29686150" cy="8301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100" b="1" dirty="0"/>
                <a:t>Screenshots</a:t>
              </a:r>
            </a:p>
          </p:txBody>
        </p:sp>
      </p:grpSp>
      <p:pic>
        <p:nvPicPr>
          <p:cNvPr id="25" name="Picture 24"/>
          <p:cNvPicPr>
            <a:picLocks noChangeAspect="1"/>
          </p:cNvPicPr>
          <p:nvPr/>
        </p:nvPicPr>
        <p:blipFill>
          <a:blip r:embed="rId11"/>
          <a:stretch>
            <a:fillRect/>
          </a:stretch>
        </p:blipFill>
        <p:spPr>
          <a:xfrm>
            <a:off x="12258652" y="34508781"/>
            <a:ext cx="9220020" cy="5306015"/>
          </a:xfrm>
          <a:prstGeom prst="rect">
            <a:avLst/>
          </a:prstGeom>
        </p:spPr>
      </p:pic>
      <p:pic>
        <p:nvPicPr>
          <p:cNvPr id="47" name="image7.png" descr="Screen Shot 2017-06-11 at 5.15.35 PM.png"/>
          <p:cNvPicPr/>
          <p:nvPr/>
        </p:nvPicPr>
        <p:blipFill rotWithShape="1">
          <a:blip r:embed="rId12"/>
          <a:srcRect l="4539" t="9486" r="5566" b="16191"/>
          <a:stretch/>
        </p:blipFill>
        <p:spPr>
          <a:xfrm>
            <a:off x="3354145" y="13813488"/>
            <a:ext cx="4704452" cy="7844479"/>
          </a:xfrm>
          <a:prstGeom prst="rect">
            <a:avLst/>
          </a:prstGeom>
          <a:ln>
            <a:solidFill>
              <a:schemeClr val="tx1"/>
            </a:solidFill>
          </a:ln>
        </p:spPr>
      </p:pic>
      <p:pic>
        <p:nvPicPr>
          <p:cNvPr id="48" name="image7.png" descr="Screen Shot 2017-06-23 at 2.40.37 PM.png"/>
          <p:cNvPicPr/>
          <p:nvPr/>
        </p:nvPicPr>
        <p:blipFill>
          <a:blip r:embed="rId13"/>
          <a:srcRect/>
          <a:stretch>
            <a:fillRect/>
          </a:stretch>
        </p:blipFill>
        <p:spPr>
          <a:xfrm>
            <a:off x="10558171" y="13813488"/>
            <a:ext cx="4722759" cy="7866442"/>
          </a:xfrm>
          <a:prstGeom prst="rect">
            <a:avLst/>
          </a:prstGeom>
          <a:ln/>
        </p:spPr>
      </p:pic>
      <p:pic>
        <p:nvPicPr>
          <p:cNvPr id="49" name="image13.png" descr="Screen Shot 2017-06-23 at 2.42.56 PM.png"/>
          <p:cNvPicPr/>
          <p:nvPr/>
        </p:nvPicPr>
        <p:blipFill>
          <a:blip r:embed="rId14"/>
          <a:srcRect/>
          <a:stretch>
            <a:fillRect/>
          </a:stretch>
        </p:blipFill>
        <p:spPr>
          <a:xfrm>
            <a:off x="17832115" y="13813488"/>
            <a:ext cx="4709051" cy="7864167"/>
          </a:xfrm>
          <a:prstGeom prst="rect">
            <a:avLst/>
          </a:prstGeom>
          <a:ln/>
        </p:spPr>
      </p:pic>
      <p:pic>
        <p:nvPicPr>
          <p:cNvPr id="51" name="image14.png" descr="Screen Shot 2017-06-23 at 2.43.08 PM.png"/>
          <p:cNvPicPr/>
          <p:nvPr/>
        </p:nvPicPr>
        <p:blipFill>
          <a:blip r:embed="rId15"/>
          <a:srcRect/>
          <a:stretch>
            <a:fillRect/>
          </a:stretch>
        </p:blipFill>
        <p:spPr>
          <a:xfrm>
            <a:off x="25094904" y="13813488"/>
            <a:ext cx="4670563" cy="7858857"/>
          </a:xfrm>
          <a:prstGeom prst="rect">
            <a:avLst/>
          </a:prstGeom>
          <a:ln/>
        </p:spPr>
      </p:pic>
      <p:sp>
        <p:nvSpPr>
          <p:cNvPr id="4" name="TextBox 3"/>
          <p:cNvSpPr txBox="1"/>
          <p:nvPr/>
        </p:nvSpPr>
        <p:spPr>
          <a:xfrm>
            <a:off x="3279486" y="21677655"/>
            <a:ext cx="4813927" cy="369332"/>
          </a:xfrm>
          <a:prstGeom prst="rect">
            <a:avLst/>
          </a:prstGeom>
          <a:noFill/>
        </p:spPr>
        <p:txBody>
          <a:bodyPr wrap="square" rtlCol="0">
            <a:spAutoFit/>
          </a:bodyPr>
          <a:lstStyle/>
          <a:p>
            <a:r>
              <a:rPr lang="en-US" sz="1800" b="1" i="1" dirty="0">
                <a:latin typeface="Times New Roman" panose="02020603050405020304" pitchFamily="18" charset="0"/>
                <a:cs typeface="Times New Roman" panose="02020603050405020304" pitchFamily="18" charset="0"/>
              </a:rPr>
              <a:t>Figure 1 </a:t>
            </a:r>
            <a:r>
              <a:rPr lang="en-US" sz="1800" dirty="0">
                <a:latin typeface="Times New Roman" panose="02020603050405020304" pitchFamily="18" charset="0"/>
                <a:cs typeface="Times New Roman" panose="02020603050405020304" pitchFamily="18" charset="0"/>
              </a:rPr>
              <a:t> Sound plays when red man is tapped.</a:t>
            </a:r>
          </a:p>
        </p:txBody>
      </p:sp>
      <p:sp>
        <p:nvSpPr>
          <p:cNvPr id="52" name="TextBox 51"/>
          <p:cNvSpPr txBox="1"/>
          <p:nvPr/>
        </p:nvSpPr>
        <p:spPr>
          <a:xfrm>
            <a:off x="10472896" y="21678433"/>
            <a:ext cx="4813927" cy="369332"/>
          </a:xfrm>
          <a:prstGeom prst="rect">
            <a:avLst/>
          </a:prstGeom>
          <a:noFill/>
        </p:spPr>
        <p:txBody>
          <a:bodyPr wrap="square" rtlCol="0">
            <a:spAutoFit/>
          </a:bodyPr>
          <a:lstStyle/>
          <a:p>
            <a:r>
              <a:rPr lang="en-US" sz="1800" b="1" i="1" dirty="0">
                <a:latin typeface="Times New Roman" panose="02020603050405020304" pitchFamily="18" charset="0"/>
                <a:cs typeface="Times New Roman" panose="02020603050405020304" pitchFamily="18" charset="0"/>
              </a:rPr>
              <a:t>Figure 2 </a:t>
            </a:r>
            <a:r>
              <a:rPr lang="en-US" sz="1800" dirty="0">
                <a:latin typeface="Times New Roman" panose="02020603050405020304" pitchFamily="18" charset="0"/>
                <a:cs typeface="Times New Roman" panose="02020603050405020304" pitchFamily="18" charset="0"/>
              </a:rPr>
              <a:t> Predetermined sequence with 2 pads.</a:t>
            </a:r>
          </a:p>
        </p:txBody>
      </p:sp>
      <p:sp>
        <p:nvSpPr>
          <p:cNvPr id="53" name="TextBox 52"/>
          <p:cNvSpPr txBox="1"/>
          <p:nvPr/>
        </p:nvSpPr>
        <p:spPr>
          <a:xfrm>
            <a:off x="17742357" y="21672345"/>
            <a:ext cx="4813927" cy="369332"/>
          </a:xfrm>
          <a:prstGeom prst="rect">
            <a:avLst/>
          </a:prstGeom>
          <a:noFill/>
        </p:spPr>
        <p:txBody>
          <a:bodyPr wrap="square" rtlCol="0">
            <a:spAutoFit/>
          </a:bodyPr>
          <a:lstStyle/>
          <a:p>
            <a:r>
              <a:rPr lang="en-US" sz="1800" b="1" i="1" dirty="0">
                <a:latin typeface="Times New Roman" panose="02020603050405020304" pitchFamily="18" charset="0"/>
                <a:cs typeface="Times New Roman" panose="02020603050405020304" pitchFamily="18" charset="0"/>
              </a:rPr>
              <a:t>Figure 3 </a:t>
            </a:r>
            <a:r>
              <a:rPr lang="en-US" sz="1800" dirty="0">
                <a:latin typeface="Times New Roman" panose="02020603050405020304" pitchFamily="18" charset="0"/>
                <a:cs typeface="Times New Roman" panose="02020603050405020304" pitchFamily="18" charset="0"/>
              </a:rPr>
              <a:t> Predetermined sequence with 3 pads.</a:t>
            </a:r>
          </a:p>
        </p:txBody>
      </p:sp>
      <p:sp>
        <p:nvSpPr>
          <p:cNvPr id="55" name="TextBox 54"/>
          <p:cNvSpPr txBox="1"/>
          <p:nvPr/>
        </p:nvSpPr>
        <p:spPr>
          <a:xfrm>
            <a:off x="25005925" y="21670486"/>
            <a:ext cx="4813927" cy="369332"/>
          </a:xfrm>
          <a:prstGeom prst="rect">
            <a:avLst/>
          </a:prstGeom>
          <a:noFill/>
        </p:spPr>
        <p:txBody>
          <a:bodyPr wrap="square" rtlCol="0">
            <a:spAutoFit/>
          </a:bodyPr>
          <a:lstStyle/>
          <a:p>
            <a:r>
              <a:rPr lang="en-US" sz="1800" b="1" i="1" dirty="0">
                <a:latin typeface="Times New Roman" panose="02020603050405020304" pitchFamily="18" charset="0"/>
                <a:cs typeface="Times New Roman" panose="02020603050405020304" pitchFamily="18" charset="0"/>
              </a:rPr>
              <a:t>Figure 4 </a:t>
            </a:r>
            <a:r>
              <a:rPr lang="en-US" sz="1800" dirty="0">
                <a:latin typeface="Times New Roman" panose="02020603050405020304" pitchFamily="18" charset="0"/>
                <a:cs typeface="Times New Roman" panose="02020603050405020304" pitchFamily="18" charset="0"/>
              </a:rPr>
              <a:t> Predetermined sequence with 4 pads.</a:t>
            </a:r>
          </a:p>
        </p:txBody>
      </p:sp>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608</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Richi Rodriguez</cp:lastModifiedBy>
  <cp:revision>25</cp:revision>
  <dcterms:modified xsi:type="dcterms:W3CDTF">2017-07-17T17:58:39Z</dcterms:modified>
</cp:coreProperties>
</file>