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p:scale>
          <a:sx n="25" d="100"/>
          <a:sy n="25" d="100"/>
        </p:scale>
        <p:origin x="123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rgbClr val="000000"/>
              </a:buClr>
              <a:buSzPct val="116666"/>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77777"/>
              <a:buFont typeface="Arial"/>
              <a:buChar char="●"/>
              <a:defRPr sz="1800" b="0" i="0" u="none" strike="noStrike" cap="none"/>
            </a:lvl1pPr>
            <a:lvl2pPr marL="457200" marR="0" lvl="1" indent="0" algn="l" rtl="0">
              <a:spcBef>
                <a:spcPts val="0"/>
              </a:spcBef>
              <a:buSzPct val="77777"/>
              <a:buFont typeface="Arial"/>
              <a:buChar char="○"/>
              <a:defRPr sz="1800" b="0" i="0" u="none" strike="noStrike" cap="none"/>
            </a:lvl2pPr>
            <a:lvl3pPr marL="914400" marR="0" lvl="2" indent="0" algn="l" rtl="0">
              <a:spcBef>
                <a:spcPts val="0"/>
              </a:spcBef>
              <a:buSzPct val="77777"/>
              <a:buFont typeface="Arial"/>
              <a:buChar char="■"/>
              <a:defRPr sz="1800" b="0" i="0" u="none" strike="noStrike" cap="none"/>
            </a:lvl3pPr>
            <a:lvl4pPr marL="1371600" marR="0" lvl="3" indent="0" algn="l" rtl="0">
              <a:spcBef>
                <a:spcPts val="0"/>
              </a:spcBef>
              <a:buSzPct val="77777"/>
              <a:buFont typeface="Arial"/>
              <a:buChar char="●"/>
              <a:defRPr sz="1800" b="0" i="0" u="none" strike="noStrike" cap="none"/>
            </a:lvl4pPr>
            <a:lvl5pPr marL="1828800" marR="0" lvl="4" indent="0" algn="l" rtl="0">
              <a:spcBef>
                <a:spcPts val="0"/>
              </a:spcBef>
              <a:buSzPct val="77777"/>
              <a:buFont typeface="Arial"/>
              <a:buChar char="○"/>
              <a:defRPr sz="1800" b="0" i="0" u="none" strike="noStrike" cap="none"/>
            </a:lvl5pPr>
            <a:lvl6pPr marL="2286000" marR="0" lvl="5" indent="0" algn="l" rtl="0">
              <a:spcBef>
                <a:spcPts val="0"/>
              </a:spcBef>
              <a:buSzPct val="77777"/>
              <a:buFont typeface="Arial"/>
              <a:buChar char="■"/>
              <a:defRPr sz="1800" b="0" i="0" u="none" strike="noStrike" cap="none"/>
            </a:lvl6pPr>
            <a:lvl7pPr marL="2743200" marR="0" lvl="6" indent="0" algn="l" rtl="0">
              <a:spcBef>
                <a:spcPts val="0"/>
              </a:spcBef>
              <a:buSzPct val="77777"/>
              <a:buFont typeface="Arial"/>
              <a:buChar char="●"/>
              <a:defRPr sz="1800" b="0" i="0" u="none" strike="noStrike" cap="none"/>
            </a:lvl7pPr>
            <a:lvl8pPr marL="3200400" marR="0" lvl="7" indent="0" algn="l" rtl="0">
              <a:spcBef>
                <a:spcPts val="0"/>
              </a:spcBef>
              <a:buSzPct val="77777"/>
              <a:buFont typeface="Arial"/>
              <a:buChar char="○"/>
              <a:defRPr sz="1800" b="0" i="0" u="none" strike="noStrike" cap="none"/>
            </a:lvl8pPr>
            <a:lvl9pPr marL="3657600" marR="0" lvl="8" indent="0" algn="l" rtl="0">
              <a:spcBef>
                <a:spcPts val="0"/>
              </a:spcBef>
              <a:buSzPct val="77777"/>
              <a:buFont typeface="Arial"/>
              <a:buChar char="■"/>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wrap="square" lIns="91425" tIns="91425" rIns="91425" bIns="91425" anchor="t" anchorCtr="0"/>
          <a:lstStyle>
            <a:lvl1pPr marL="0" marR="0" lvl="0" indent="0" algn="ctr" rtl="0">
              <a:lnSpc>
                <a:spcPct val="100000"/>
              </a:lnSpc>
              <a:spcBef>
                <a:spcPts val="3000"/>
              </a:spcBef>
              <a:spcAft>
                <a:spcPts val="0"/>
              </a:spcAft>
              <a:buClr>
                <a:schemeClr val="dk1"/>
              </a:buClr>
              <a:buSzPct val="100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ct val="1000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ct val="1000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4375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500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58333"/>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wrap="square"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SzPct val="350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chemeClr val="dk1"/>
              </a:buClr>
              <a:buSzPct val="400000"/>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SzPct val="4000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SzPct val="4000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102456" y="2161567"/>
            <a:ext cx="15304990" cy="1214677"/>
          </a:xfrm>
          <a:prstGeom prst="rect">
            <a:avLst/>
          </a:prstGeom>
          <a:noFill/>
          <a:ln>
            <a:noFill/>
          </a:ln>
        </p:spPr>
        <p:txBody>
          <a:bodyPr wrap="square"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CIS 4911, Fall</a:t>
            </a:r>
            <a:r>
              <a:rPr lang="en-US" sz="7200" b="1" i="0" u="none" strike="noStrike" cap="none" dirty="0">
                <a:solidFill>
                  <a:schemeClr val="dk1"/>
                </a:solidFill>
                <a:latin typeface="Times New Roman"/>
                <a:ea typeface="Times New Roman"/>
                <a:cs typeface="Times New Roman"/>
                <a:sym typeface="Times New Roman"/>
              </a:rPr>
              <a:t>, 2017</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590800"/>
            <a:ext cx="19797600" cy="2452800"/>
          </a:xfrm>
          <a:prstGeom prst="rect">
            <a:avLst/>
          </a:prstGeom>
          <a:noFill/>
          <a:ln>
            <a:noFill/>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Skill Court(Soccer Training System) 9.0</a:t>
            </a:r>
            <a:endParaRPr lang="en-US" sz="60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a:solidFill>
                  <a:srgbClr val="3333CC"/>
                </a:solidFill>
                <a:latin typeface="Arial"/>
                <a:ea typeface="Arial"/>
                <a:cs typeface="Arial"/>
                <a:sym typeface="Arial"/>
              </a:rPr>
              <a:t>Nicolas Dabdoub, Florida International University</a:t>
            </a:r>
          </a:p>
          <a:p>
            <a:pPr lvl="0"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i="1" dirty="0" err="1">
                <a:solidFill>
                  <a:srgbClr val="3333CC"/>
                </a:solidFill>
              </a:rPr>
              <a:t>Guðmundur</a:t>
            </a:r>
            <a:r>
              <a:rPr lang="en-US" sz="3500" i="1" dirty="0">
                <a:solidFill>
                  <a:srgbClr val="3333CC"/>
                </a:solidFill>
              </a:rPr>
              <a:t> </a:t>
            </a:r>
            <a:r>
              <a:rPr lang="en-US" sz="3500" i="1" dirty="0" err="1">
                <a:solidFill>
                  <a:srgbClr val="3333CC"/>
                </a:solidFill>
              </a:rPr>
              <a:t>Traustason</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i="1" dirty="0">
                <a:solidFill>
                  <a:srgbClr val="3333CC"/>
                </a:solidFill>
              </a:rPr>
              <a:t>Product Owner</a:t>
            </a:r>
            <a:endParaRPr lang="en-US" sz="3500" b="0"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Problem</a:t>
            </a:r>
          </a:p>
          <a:p>
            <a:pPr marR="0" lvl="0" algn="l" rtl="0">
              <a:lnSpc>
                <a:spcPct val="100000"/>
              </a:lnSpc>
              <a:spcBef>
                <a:spcPts val="0"/>
              </a:spcBef>
              <a:spcAft>
                <a:spcPts val="0"/>
              </a:spcAft>
              <a:buNone/>
            </a:pPr>
            <a:r>
              <a:rPr lang="en-US" sz="4100" dirty="0">
                <a:solidFill>
                  <a:srgbClr val="336699"/>
                </a:solidFill>
              </a:rPr>
              <a:t>With the growing integration of technology into sports: </a:t>
            </a:r>
            <a:endParaRPr lang="en-US" sz="4100" b="0" i="0" u="none" strike="noStrike" cap="none" dirty="0">
              <a:solidFill>
                <a:srgbClr val="336699"/>
              </a:solidFill>
              <a:latin typeface="Arial"/>
              <a:ea typeface="Arial"/>
              <a:cs typeface="Arial"/>
              <a:sym typeface="Arial"/>
            </a:endParaRPr>
          </a:p>
          <a:p>
            <a:pPr marL="571500" marR="0" lvl="0" indent="-571500" algn="l" rtl="0">
              <a:lnSpc>
                <a:spcPct val="100000"/>
              </a:lnSpc>
              <a:spcBef>
                <a:spcPts val="0"/>
              </a:spcBef>
              <a:spcAft>
                <a:spcPts val="0"/>
              </a:spcAft>
              <a:buFont typeface="Arial" panose="020B0604020202020204" pitchFamily="34" charset="0"/>
              <a:buChar char="•"/>
            </a:pPr>
            <a:r>
              <a:rPr lang="en-US" sz="4100" dirty="0">
                <a:solidFill>
                  <a:srgbClr val="336699"/>
                </a:solidFill>
              </a:rPr>
              <a:t> Players and Coaches want to be able to record their practices.</a:t>
            </a:r>
          </a:p>
          <a:p>
            <a:pPr marL="571500" marR="0" lvl="0" indent="-571500" algn="l" rtl="0">
              <a:lnSpc>
                <a:spcPct val="100000"/>
              </a:lnSpc>
              <a:spcBef>
                <a:spcPts val="0"/>
              </a:spcBef>
              <a:spcAft>
                <a:spcPts val="0"/>
              </a:spcAft>
              <a:buFont typeface="Arial" panose="020B0604020202020204" pitchFamily="34" charset="0"/>
              <a:buChar char="•"/>
            </a:pPr>
            <a:r>
              <a:rPr lang="en-US" sz="4100" b="0" i="0" u="none" strike="noStrike" cap="none" dirty="0">
                <a:solidFill>
                  <a:srgbClr val="336699"/>
                </a:solidFill>
                <a:latin typeface="Arial"/>
                <a:ea typeface="Arial"/>
                <a:cs typeface="Arial"/>
                <a:sym typeface="Arial"/>
              </a:rPr>
              <a:t>Collect Statistics and have </a:t>
            </a:r>
            <a:r>
              <a:rPr lang="en-US" sz="4100" dirty="0">
                <a:solidFill>
                  <a:srgbClr val="336699"/>
                </a:solidFill>
              </a:rPr>
              <a:t>easily observable, analyzable data.</a:t>
            </a:r>
          </a:p>
          <a:p>
            <a:pPr marL="571500" marR="0" lvl="0" indent="-571500" algn="l" rtl="0">
              <a:lnSpc>
                <a:spcPct val="100000"/>
              </a:lnSpc>
              <a:spcBef>
                <a:spcPts val="0"/>
              </a:spcBef>
              <a:spcAft>
                <a:spcPts val="0"/>
              </a:spcAft>
              <a:buFont typeface="Arial" panose="020B0604020202020204" pitchFamily="34" charset="0"/>
              <a:buChar char="•"/>
            </a:pPr>
            <a:r>
              <a:rPr lang="en-US" sz="4100" b="0" i="0" u="none" strike="noStrike" cap="none" dirty="0">
                <a:solidFill>
                  <a:srgbClr val="336699"/>
                </a:solidFill>
                <a:latin typeface="Arial"/>
                <a:ea typeface="Arial"/>
                <a:cs typeface="Arial"/>
                <a:sym typeface="Arial"/>
              </a:rPr>
              <a:t>More creative methods to simulate realistic </a:t>
            </a:r>
            <a:r>
              <a:rPr lang="en-US" sz="4100" dirty="0">
                <a:solidFill>
                  <a:srgbClr val="336699"/>
                </a:solidFill>
              </a:rPr>
              <a:t>or more complex  </a:t>
            </a:r>
            <a:r>
              <a:rPr lang="en-US" sz="4100" b="0" i="0" u="none" strike="noStrike" cap="none" dirty="0">
                <a:solidFill>
                  <a:srgbClr val="336699"/>
                </a:solidFill>
                <a:latin typeface="Arial"/>
                <a:ea typeface="Arial"/>
                <a:cs typeface="Arial"/>
                <a:sym typeface="Arial"/>
              </a:rPr>
              <a:t>drills.</a:t>
            </a:r>
          </a:p>
          <a:p>
            <a:pPr marL="571500" marR="0" lvl="0" indent="-571500" algn="l" rtl="0">
              <a:lnSpc>
                <a:spcPct val="100000"/>
              </a:lnSpc>
              <a:spcBef>
                <a:spcPts val="0"/>
              </a:spcBef>
              <a:spcAft>
                <a:spcPts val="0"/>
              </a:spcAft>
              <a:buFont typeface="Arial" panose="020B0604020202020204" pitchFamily="34" charset="0"/>
              <a:buChar char="•"/>
            </a:pPr>
            <a:endParaRPr lang="en-US" sz="4100" b="0" i="0" u="none" strike="noStrike" cap="none" dirty="0">
              <a:solidFill>
                <a:srgbClr val="336699"/>
              </a:solidFill>
              <a:latin typeface="Arial"/>
              <a:ea typeface="Arial"/>
              <a:cs typeface="Arial"/>
              <a:sym typeface="Arial"/>
            </a:endParaRPr>
          </a:p>
          <a:p>
            <a:pPr marR="0" lvl="0" algn="l" rtl="0">
              <a:lnSpc>
                <a:spcPct val="100000"/>
              </a:lnSpc>
              <a:spcBef>
                <a:spcPts val="0"/>
              </a:spcBef>
              <a:spcAft>
                <a:spcPts val="0"/>
              </a:spcAft>
              <a:buNone/>
            </a:pPr>
            <a:endParaRPr lang="en-US" sz="4100" b="0" i="0" u="none" strike="noStrike" cap="none" dirty="0">
              <a:solidFill>
                <a:srgbClr val="336699"/>
              </a:solidFill>
              <a:latin typeface="Arial"/>
              <a:ea typeface="Arial"/>
              <a:cs typeface="Arial"/>
              <a:sym typeface="Arial"/>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571500" lvl="0" indent="-571500">
              <a:buFont typeface="Arial" panose="020B0604020202020204" pitchFamily="34" charset="0"/>
              <a:buChar char="•"/>
            </a:pPr>
            <a:r>
              <a:rPr lang="en-US" sz="4100" b="0" i="0" u="none" strike="noStrike" cap="none" dirty="0">
                <a:solidFill>
                  <a:srgbClr val="336699"/>
                </a:solidFill>
                <a:latin typeface="Arial"/>
                <a:ea typeface="Arial"/>
                <a:cs typeface="Arial"/>
                <a:sym typeface="Arial"/>
              </a:rPr>
              <a:t>Skill Court connects to Arduino pads dynamically</a:t>
            </a:r>
          </a:p>
          <a:p>
            <a:pPr marL="571500" lvl="0" indent="-571500">
              <a:buFont typeface="Arial" panose="020B0604020202020204" pitchFamily="34" charset="0"/>
              <a:buChar char="•"/>
            </a:pPr>
            <a:r>
              <a:rPr lang="en-US" sz="4100" dirty="0">
                <a:solidFill>
                  <a:srgbClr val="336699"/>
                </a:solidFill>
              </a:rPr>
              <a:t>Each pad uses </a:t>
            </a:r>
            <a:r>
              <a:rPr lang="en-US" sz="4100" dirty="0" err="1">
                <a:solidFill>
                  <a:srgbClr val="336699"/>
                </a:solidFill>
              </a:rPr>
              <a:t>zeroConfig</a:t>
            </a:r>
            <a:r>
              <a:rPr lang="en-US" sz="4100" dirty="0">
                <a:solidFill>
                  <a:srgbClr val="336699"/>
                </a:solidFill>
              </a:rPr>
              <a:t> for Multicast DNS Service Discovery </a:t>
            </a:r>
          </a:p>
          <a:p>
            <a:pPr marL="571500" lvl="0" indent="-571500">
              <a:buFont typeface="Arial" panose="020B0604020202020204" pitchFamily="34" charset="0"/>
              <a:buChar char="•"/>
            </a:pPr>
            <a:r>
              <a:rPr lang="en-US" sz="4100" dirty="0">
                <a:solidFill>
                  <a:srgbClr val="336699"/>
                </a:solidFill>
              </a:rPr>
              <a:t>Each Raspberry pi has a vibration sensor which uses SPI to communicate with the pi.</a:t>
            </a:r>
          </a:p>
          <a:p>
            <a:pPr marL="571500" lvl="0" indent="-571500">
              <a:buFont typeface="Arial" panose="020B0604020202020204" pitchFamily="34" charset="0"/>
              <a:buChar char="•"/>
            </a:pPr>
            <a:endParaRPr lang="en-US" sz="4100" dirty="0">
              <a:solidFill>
                <a:srgbClr val="336699"/>
              </a:solidFil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lvl="0"/>
            <a:r>
              <a:rPr lang="en-US" sz="4100" dirty="0">
                <a:solidFill>
                  <a:srgbClr val="336699"/>
                </a:solidFill>
              </a:rPr>
              <a:t>The pads must display:</a:t>
            </a:r>
          </a:p>
          <a:p>
            <a:pPr marL="571500" lvl="0" indent="-571500">
              <a:buFont typeface="Arial" panose="020B0604020202020204" pitchFamily="34" charset="0"/>
              <a:buChar char="•"/>
            </a:pPr>
            <a:r>
              <a:rPr lang="en-US" sz="4100" dirty="0">
                <a:solidFill>
                  <a:srgbClr val="336699"/>
                </a:solidFill>
              </a:rPr>
              <a:t>A red vertical line of LEDs informing the user that the pad is connecting</a:t>
            </a:r>
          </a:p>
          <a:p>
            <a:pPr marL="571500" lvl="0" indent="-571500">
              <a:buFont typeface="Arial" panose="020B0604020202020204" pitchFamily="34" charset="0"/>
              <a:buChar char="•"/>
            </a:pPr>
            <a:r>
              <a:rPr lang="en-US" sz="4100" dirty="0">
                <a:solidFill>
                  <a:srgbClr val="336699"/>
                </a:solidFill>
              </a:rPr>
              <a:t> White horizontal lines when the pad is connected to the app.</a:t>
            </a:r>
          </a:p>
          <a:p>
            <a:pPr marL="571500" lvl="0" indent="-571500">
              <a:buFont typeface="Arial" panose="020B0604020202020204" pitchFamily="34" charset="0"/>
              <a:buChar char="•"/>
            </a:pPr>
            <a:r>
              <a:rPr lang="en-US" sz="4100" dirty="0">
                <a:solidFill>
                  <a:srgbClr val="336699"/>
                </a:solidFill>
              </a:rPr>
              <a:t>Blue rectangle of lights once the game is started indicating the pad to be hit.</a:t>
            </a:r>
          </a:p>
          <a:p>
            <a:pPr marL="571500" lvl="0" indent="-571500">
              <a:buFont typeface="Arial" panose="020B0604020202020204" pitchFamily="34" charset="0"/>
              <a:buChar char="•"/>
            </a:pPr>
            <a:r>
              <a:rPr lang="en-US" sz="4100" dirty="0">
                <a:solidFill>
                  <a:srgbClr val="336699"/>
                </a:solidFill>
              </a:rPr>
              <a:t>Green rectangle of lights indicating the correct pad has been hit.</a:t>
            </a:r>
          </a:p>
          <a:p>
            <a:pPr marL="571500" marR="0" lvl="0" indent="-571500" rtl="0">
              <a:lnSpc>
                <a:spcPct val="100000"/>
              </a:lnSpc>
              <a:spcBef>
                <a:spcPts val="0"/>
              </a:spcBef>
              <a:spcAft>
                <a:spcPts val="0"/>
              </a:spcAft>
              <a:buClr>
                <a:srgbClr val="336699"/>
              </a:buClr>
              <a:buSzPct val="25000"/>
              <a:buFont typeface="Arial" panose="020B0604020202020204" pitchFamily="34" charset="0"/>
              <a:buChar char="•"/>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2183375" y="23063150"/>
            <a:ext cx="9975600" cy="8924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System Design</a:t>
            </a:r>
          </a:p>
          <a:p>
            <a:pPr>
              <a:buClr>
                <a:srgbClr val="336699"/>
              </a:buClr>
              <a:buSzPct val="25000"/>
            </a:pPr>
            <a:r>
              <a:rPr lang="en-US" sz="4100" dirty="0" err="1">
                <a:solidFill>
                  <a:srgbClr val="336699"/>
                </a:solidFill>
              </a:rPr>
              <a:t>SkillCourt</a:t>
            </a:r>
            <a:r>
              <a:rPr lang="en-US" sz="4100" dirty="0">
                <a:solidFill>
                  <a:srgbClr val="336699"/>
                </a:solidFill>
              </a:rPr>
              <a:t> uses Java which was developed with the Android Studio’s development environment. The Android App connects directly to Arduino pads which receive instructions on how to light up and send on hit notifications back to the Android App. The pi’s uses python and contains one firmware script that pulls from 3 libraries to controls the pads These “hits” are registered by the app and data on recorded during the games are saved to Firebase in real time.</a:t>
            </a:r>
          </a:p>
          <a:p>
            <a:pPr marL="0" marR="0" lvl="0" indent="0"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99" name="Shape 99"/>
          <p:cNvSpPr txBox="1"/>
          <p:nvPr/>
        </p:nvSpPr>
        <p:spPr>
          <a:xfrm>
            <a:off x="12183375" y="33085225"/>
            <a:ext cx="9975600" cy="73038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a:solidFill>
                  <a:srgbClr val="336699"/>
                </a:solidFill>
              </a:rPr>
              <a:t>Use Case Diagram</a:t>
            </a:r>
            <a:endParaRPr lang="en-US" sz="4100" b="1" i="0" u="none" strike="noStrike" cap="none" dirty="0">
              <a:solidFill>
                <a:srgbClr val="336699"/>
              </a:solidFill>
              <a:latin typeface="Arial"/>
              <a:ea typeface="Arial"/>
              <a:cs typeface="Arial"/>
              <a:sym typeface="Arial"/>
            </a:endParaRPr>
          </a:p>
        </p:txBody>
      </p:sp>
      <p:sp>
        <p:nvSpPr>
          <p:cNvPr id="100" name="Shape 100"/>
          <p:cNvSpPr txBox="1"/>
          <p:nvPr/>
        </p:nvSpPr>
        <p:spPr>
          <a:xfrm>
            <a:off x="23383100" y="23063125"/>
            <a:ext cx="7933800" cy="90498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571500" lvl="1" indent="-571500">
              <a:buFont typeface="Arial" panose="020B0604020202020204" pitchFamily="34" charset="0"/>
              <a:buChar char="•"/>
            </a:pPr>
            <a:r>
              <a:rPr lang="en-US" sz="4100" dirty="0">
                <a:solidFill>
                  <a:srgbClr val="336699"/>
                </a:solidFill>
              </a:rPr>
              <a:t>Each pad has a Raspberry pi with a vibration sensor mounted on the back.</a:t>
            </a:r>
          </a:p>
          <a:p>
            <a:pPr marL="571500" lvl="1" indent="-571500">
              <a:buFont typeface="Arial" panose="020B0604020202020204" pitchFamily="34" charset="0"/>
              <a:buChar char="•"/>
            </a:pPr>
            <a:r>
              <a:rPr lang="en-US" sz="4100" b="0" i="0" u="none" strike="noStrike" cap="none" dirty="0">
                <a:solidFill>
                  <a:srgbClr val="336699"/>
                </a:solidFill>
                <a:latin typeface="Arial"/>
                <a:ea typeface="Arial"/>
                <a:cs typeface="Arial"/>
                <a:sym typeface="Arial"/>
              </a:rPr>
              <a:t>Each </a:t>
            </a:r>
            <a:r>
              <a:rPr lang="en-US" sz="4100" dirty="0">
                <a:solidFill>
                  <a:srgbClr val="336699"/>
                </a:solidFill>
              </a:rPr>
              <a:t>pad as shown above has 5 horizontal lines of LED multicolored lights.</a:t>
            </a:r>
          </a:p>
          <a:p>
            <a:pPr marL="571500" lvl="1" indent="-571500">
              <a:buFont typeface="Arial" panose="020B0604020202020204" pitchFamily="34" charset="0"/>
              <a:buChar char="•"/>
            </a:pPr>
            <a:r>
              <a:rPr lang="en-US" sz="4100" b="0" i="0" u="none" strike="noStrike" cap="none" dirty="0">
                <a:solidFill>
                  <a:srgbClr val="336699"/>
                </a:solidFill>
                <a:latin typeface="Arial"/>
                <a:ea typeface="Arial"/>
                <a:cs typeface="Arial"/>
                <a:sym typeface="Arial"/>
              </a:rPr>
              <a:t>1 </a:t>
            </a:r>
            <a:r>
              <a:rPr lang="en-US" sz="4100" dirty="0">
                <a:solidFill>
                  <a:srgbClr val="336699"/>
                </a:solidFill>
              </a:rPr>
              <a:t>firmware python script controls all the actions done by the pads and receives commands from the </a:t>
            </a:r>
            <a:r>
              <a:rPr lang="en-US" sz="4100" dirty="0" err="1">
                <a:solidFill>
                  <a:srgbClr val="336699"/>
                </a:solidFill>
              </a:rPr>
              <a:t>SkillCourt</a:t>
            </a:r>
            <a:r>
              <a:rPr lang="en-US" sz="4100" dirty="0">
                <a:solidFill>
                  <a:srgbClr val="336699"/>
                </a:solidFill>
              </a:rPr>
              <a:t> app.</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811950" y="33020500"/>
            <a:ext cx="9249000" cy="73686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p>
          <a:p>
            <a:pPr marL="0" marR="0" lvl="0" indent="0" rtl="0">
              <a:lnSpc>
                <a:spcPct val="100000"/>
              </a:lnSpc>
              <a:spcBef>
                <a:spcPts val="0"/>
              </a:spcBef>
              <a:spcAft>
                <a:spcPts val="0"/>
              </a:spcAft>
              <a:buClr>
                <a:srgbClr val="336699"/>
              </a:buClr>
              <a:buSzPct val="25000"/>
              <a:buFont typeface="Arial"/>
              <a:buNone/>
            </a:pPr>
            <a:r>
              <a:rPr lang="en-US" sz="4100" dirty="0">
                <a:solidFill>
                  <a:srgbClr val="336699"/>
                </a:solidFill>
              </a:rPr>
              <a:t>To verify the implementation was successful both unit and integration testing was used. However integration testing was more useful since once the pi’s were connected to the app multi-threading and communication issues became the source of the most errors</a:t>
            </a:r>
            <a:r>
              <a:rPr lang="en-US" sz="4100">
                <a:solidFill>
                  <a:srgbClr val="336699"/>
                </a:solidFill>
              </a:rPr>
              <a:t>/bugs.</a:t>
            </a:r>
            <a:endParaRPr lang="en-US" sz="4100" i="0" u="none" strike="noStrike" cap="none" dirty="0">
              <a:solidFill>
                <a:srgbClr val="336699"/>
              </a:solidFill>
              <a:latin typeface="Arial"/>
              <a:ea typeface="Arial"/>
              <a:cs typeface="Arial"/>
              <a:sym typeface="Arial"/>
            </a:endParaRPr>
          </a:p>
        </p:txBody>
      </p:sp>
      <p:sp>
        <p:nvSpPr>
          <p:cNvPr id="102" name="Shape 102"/>
          <p:cNvSpPr txBox="1"/>
          <p:nvPr/>
        </p:nvSpPr>
        <p:spPr>
          <a:xfrm>
            <a:off x="1636400" y="12853375"/>
            <a:ext cx="29680800" cy="92133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p:txBody>
      </p:sp>
      <p:sp>
        <p:nvSpPr>
          <p:cNvPr id="103" name="Shape 103"/>
          <p:cNvSpPr txBox="1"/>
          <p:nvPr/>
        </p:nvSpPr>
        <p:spPr>
          <a:xfrm>
            <a:off x="23383500" y="33020500"/>
            <a:ext cx="7933800" cy="73686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571500" lvl="1" indent="-571500">
              <a:buFont typeface="Arial" panose="020B0604020202020204" pitchFamily="34" charset="0"/>
              <a:buChar char="•"/>
            </a:pPr>
            <a:r>
              <a:rPr lang="en-US" sz="4100" dirty="0" err="1">
                <a:solidFill>
                  <a:srgbClr val="336699"/>
                </a:solidFill>
              </a:rPr>
              <a:t>SkillCourt</a:t>
            </a:r>
            <a:r>
              <a:rPr lang="en-US" sz="4100" dirty="0">
                <a:solidFill>
                  <a:srgbClr val="336699"/>
                </a:solidFill>
              </a:rPr>
              <a:t> v9.0 now allows for dynamic linking of the pads to the app</a:t>
            </a:r>
          </a:p>
          <a:p>
            <a:pPr marL="571500" lvl="1" indent="-571500">
              <a:buFont typeface="Arial" panose="020B0604020202020204" pitchFamily="34" charset="0"/>
              <a:buChar char="•"/>
            </a:pPr>
            <a:r>
              <a:rPr lang="en-US" sz="4100" dirty="0">
                <a:solidFill>
                  <a:srgbClr val="336699"/>
                </a:solidFill>
              </a:rPr>
              <a:t>Users no longer have to be confused when connecting and configuring app to it’s devices</a:t>
            </a:r>
          </a:p>
          <a:p>
            <a:pPr marL="571500" lvl="1" indent="-571500">
              <a:buFont typeface="Arial" panose="020B0604020202020204" pitchFamily="34" charset="0"/>
              <a:buChar char="•"/>
            </a:pPr>
            <a:r>
              <a:rPr lang="en-US" sz="4100" dirty="0">
                <a:solidFill>
                  <a:srgbClr val="336699"/>
                </a:solidFill>
              </a:rPr>
              <a:t>Players/Coaches are now able to focus more on improving rather than learning the app</a:t>
            </a:r>
            <a:endParaRPr sz="4100" b="1" i="0" u="none" strike="noStrike" cap="none" dirty="0">
              <a:solidFill>
                <a:srgbClr val="336699"/>
              </a:solidFill>
              <a:latin typeface="Arial"/>
              <a:ea typeface="Arial"/>
              <a:cs typeface="Arial"/>
              <a:sym typeface="Arial"/>
            </a:endParaRPr>
          </a:p>
        </p:txBody>
      </p:sp>
      <p:sp>
        <p:nvSpPr>
          <p:cNvPr id="106" name="Shape 106"/>
          <p:cNvSpPr txBox="1"/>
          <p:nvPr/>
        </p:nvSpPr>
        <p:spPr>
          <a:xfrm>
            <a:off x="12183375" y="6095925"/>
            <a:ext cx="96621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571500" lvl="0" indent="-571500">
              <a:buFont typeface="Arial" panose="020B0604020202020204" pitchFamily="34" charset="0"/>
              <a:buChar char="•"/>
            </a:pPr>
            <a:r>
              <a:rPr lang="en-US" sz="4100" dirty="0">
                <a:solidFill>
                  <a:srgbClr val="336699"/>
                </a:solidFill>
              </a:rPr>
              <a:t>Skill Court 9.0 provides direct path to integrate technology into soccer</a:t>
            </a:r>
          </a:p>
          <a:p>
            <a:pPr marL="571500" lvl="0" indent="-571500">
              <a:buFont typeface="Arial" panose="020B0604020202020204" pitchFamily="34" charset="0"/>
              <a:buChar char="•"/>
            </a:pPr>
            <a:r>
              <a:rPr lang="en-US" sz="4100" dirty="0">
                <a:solidFill>
                  <a:srgbClr val="336699"/>
                </a:solidFill>
              </a:rPr>
              <a:t>Connected to the app are LED pads which record hit/miss data when hit or not hit with a soccer ball.</a:t>
            </a:r>
          </a:p>
          <a:p>
            <a:pPr marL="571500" lvl="0" indent="-571500">
              <a:buFont typeface="Arial" panose="020B0604020202020204" pitchFamily="34" charset="0"/>
              <a:buChar char="•"/>
            </a:pPr>
            <a:r>
              <a:rPr lang="en-US" sz="4100" dirty="0">
                <a:solidFill>
                  <a:srgbClr val="336699"/>
                </a:solidFill>
              </a:rPr>
              <a:t>Players can train, improve, and find new drills on themselves when without a team or coaching staff</a:t>
            </a:r>
          </a:p>
          <a:p>
            <a:pPr marL="0" marR="0" lvl="0" indent="0" algn="l" rtl="0">
              <a:lnSpc>
                <a:spcPct val="100000"/>
              </a:lnSpc>
              <a:spcBef>
                <a:spcPts val="0"/>
              </a:spcBef>
              <a:spcAft>
                <a:spcPts val="0"/>
              </a:spcAft>
              <a:buClr>
                <a:srgbClr val="336699"/>
              </a:buClr>
              <a:buSzPct val="25000"/>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med" len="med"/>
            <a:tailEnd type="none" w="med" len="med"/>
          </a:ln>
        </p:spPr>
        <p:txBody>
          <a:bodyPr wrap="square" lIns="91425" tIns="91425" rIns="91425" bIns="91425" anchor="t" anchorCtr="0">
            <a:noAutofit/>
          </a:bodyPr>
          <a:lstStyle/>
          <a:p>
            <a:pPr lvl="0">
              <a:buClr>
                <a:schemeClr val="dk1"/>
              </a:buClr>
              <a:buSzPct val="25000"/>
            </a:pPr>
            <a:r>
              <a:rPr lang="en-US" sz="3000" dirty="0">
                <a:solidFill>
                  <a:schemeClr val="dk1"/>
                </a:solidFill>
              </a:rPr>
              <a:t>The material presented in this poster is based upon the work supported by Felix Garcia and Michael Thompson I am thankful to the help that I received from my group members, Leonardo </a:t>
            </a:r>
            <a:r>
              <a:rPr lang="en-US" sz="3000" dirty="0" err="1">
                <a:solidFill>
                  <a:schemeClr val="dk1"/>
                </a:solidFill>
              </a:rPr>
              <a:t>Varon</a:t>
            </a:r>
            <a:r>
              <a:rPr lang="en-US" sz="3000" dirty="0">
                <a:solidFill>
                  <a:schemeClr val="dk1"/>
                </a:solidFill>
              </a:rPr>
              <a:t> and Joshua McLendon.</a:t>
            </a:r>
          </a:p>
          <a:p>
            <a:pPr lvl="0">
              <a:spcBef>
                <a:spcPts val="0"/>
              </a:spcBef>
              <a:buNone/>
            </a:pPr>
            <a:endParaRPr dirty="0"/>
          </a:p>
        </p:txBody>
      </p:sp>
      <p:pic>
        <p:nvPicPr>
          <p:cNvPr id="21" name="Shape 107">
            <a:extLst>
              <a:ext uri="{FF2B5EF4-FFF2-40B4-BE49-F238E27FC236}">
                <a16:creationId xmlns:a16="http://schemas.microsoft.com/office/drawing/2014/main" id="{AF7B37FE-0155-4213-B48B-AAAF61281487}"/>
              </a:ext>
            </a:extLst>
          </p:cNvPr>
          <p:cNvPicPr preferRelativeResize="0"/>
          <p:nvPr/>
        </p:nvPicPr>
        <p:blipFill>
          <a:blip r:embed="rId4">
            <a:alphaModFix/>
          </a:blip>
          <a:stretch>
            <a:fillRect/>
          </a:stretch>
        </p:blipFill>
        <p:spPr>
          <a:xfrm>
            <a:off x="2909090" y="3092639"/>
            <a:ext cx="4979999" cy="1425371"/>
          </a:xfrm>
          <a:prstGeom prst="rect">
            <a:avLst/>
          </a:prstGeom>
          <a:noFill/>
          <a:ln>
            <a:noFill/>
          </a:ln>
        </p:spPr>
      </p:pic>
      <p:pic>
        <p:nvPicPr>
          <p:cNvPr id="22" name="Shape 106">
            <a:extLst>
              <a:ext uri="{FF2B5EF4-FFF2-40B4-BE49-F238E27FC236}">
                <a16:creationId xmlns:a16="http://schemas.microsoft.com/office/drawing/2014/main" id="{13E8FC8E-6A58-44B5-9AFB-B82E7A5E578A}"/>
              </a:ext>
            </a:extLst>
          </p:cNvPr>
          <p:cNvPicPr preferRelativeResize="0"/>
          <p:nvPr/>
        </p:nvPicPr>
        <p:blipFill>
          <a:blip r:embed="rId5">
            <a:alphaModFix/>
          </a:blip>
          <a:stretch>
            <a:fillRect/>
          </a:stretch>
        </p:blipFill>
        <p:spPr>
          <a:xfrm>
            <a:off x="2909090" y="679762"/>
            <a:ext cx="4979999" cy="2009208"/>
          </a:xfrm>
          <a:prstGeom prst="rect">
            <a:avLst/>
          </a:prstGeom>
          <a:noFill/>
          <a:ln>
            <a:noFill/>
          </a:ln>
        </p:spPr>
      </p:pic>
      <p:pic>
        <p:nvPicPr>
          <p:cNvPr id="23" name="Picture 22">
            <a:extLst>
              <a:ext uri="{FF2B5EF4-FFF2-40B4-BE49-F238E27FC236}">
                <a16:creationId xmlns:a16="http://schemas.microsoft.com/office/drawing/2014/main" id="{44E510F0-2624-4F55-85BE-908251AC9D85}"/>
              </a:ext>
            </a:extLst>
          </p:cNvPr>
          <p:cNvPicPr>
            <a:picLocks noChangeAspect="1"/>
          </p:cNvPicPr>
          <p:nvPr/>
        </p:nvPicPr>
        <p:blipFill>
          <a:blip r:embed="rId6"/>
          <a:stretch>
            <a:fillRect/>
          </a:stretch>
        </p:blipFill>
        <p:spPr>
          <a:xfrm>
            <a:off x="25769289" y="201751"/>
            <a:ext cx="1906950" cy="2395816"/>
          </a:xfrm>
          <a:prstGeom prst="rect">
            <a:avLst/>
          </a:prstGeom>
        </p:spPr>
      </p:pic>
      <p:pic>
        <p:nvPicPr>
          <p:cNvPr id="24" name="Shape 111" descr="HAXM.png">
            <a:extLst>
              <a:ext uri="{FF2B5EF4-FFF2-40B4-BE49-F238E27FC236}">
                <a16:creationId xmlns:a16="http://schemas.microsoft.com/office/drawing/2014/main" id="{938AFBCD-9CEA-49DE-A07B-4102819F4422}"/>
              </a:ext>
            </a:extLst>
          </p:cNvPr>
          <p:cNvPicPr preferRelativeResize="0"/>
          <p:nvPr/>
        </p:nvPicPr>
        <p:blipFill>
          <a:blip r:embed="rId7">
            <a:alphaModFix/>
          </a:blip>
          <a:stretch>
            <a:fillRect/>
          </a:stretch>
        </p:blipFill>
        <p:spPr>
          <a:xfrm>
            <a:off x="28686500" y="11003"/>
            <a:ext cx="2630400" cy="2630476"/>
          </a:xfrm>
          <a:prstGeom prst="rect">
            <a:avLst/>
          </a:prstGeom>
          <a:noFill/>
          <a:ln>
            <a:noFill/>
          </a:ln>
        </p:spPr>
      </p:pic>
      <p:pic>
        <p:nvPicPr>
          <p:cNvPr id="25" name="Shape 109" descr="Java.png">
            <a:extLst>
              <a:ext uri="{FF2B5EF4-FFF2-40B4-BE49-F238E27FC236}">
                <a16:creationId xmlns:a16="http://schemas.microsoft.com/office/drawing/2014/main" id="{5BA23EAE-80F9-4104-9A6D-6146C615039E}"/>
              </a:ext>
            </a:extLst>
          </p:cNvPr>
          <p:cNvPicPr preferRelativeResize="0"/>
          <p:nvPr/>
        </p:nvPicPr>
        <p:blipFill>
          <a:blip r:embed="rId8">
            <a:alphaModFix/>
          </a:blip>
          <a:stretch>
            <a:fillRect/>
          </a:stretch>
        </p:blipFill>
        <p:spPr>
          <a:xfrm>
            <a:off x="25496400" y="2744369"/>
            <a:ext cx="2452729" cy="2452799"/>
          </a:xfrm>
          <a:prstGeom prst="rect">
            <a:avLst/>
          </a:prstGeom>
          <a:noFill/>
          <a:ln>
            <a:noFill/>
          </a:ln>
        </p:spPr>
      </p:pic>
      <p:pic>
        <p:nvPicPr>
          <p:cNvPr id="26" name="Shape 110" descr="Android OS.png">
            <a:extLst>
              <a:ext uri="{FF2B5EF4-FFF2-40B4-BE49-F238E27FC236}">
                <a16:creationId xmlns:a16="http://schemas.microsoft.com/office/drawing/2014/main" id="{A56236A0-841D-4D10-8BFF-6CF16AEBC660}"/>
              </a:ext>
            </a:extLst>
          </p:cNvPr>
          <p:cNvPicPr preferRelativeResize="0"/>
          <p:nvPr/>
        </p:nvPicPr>
        <p:blipFill>
          <a:blip r:embed="rId9">
            <a:alphaModFix/>
          </a:blip>
          <a:stretch>
            <a:fillRect/>
          </a:stretch>
        </p:blipFill>
        <p:spPr>
          <a:xfrm>
            <a:off x="28997500" y="3024127"/>
            <a:ext cx="2009200" cy="2009200"/>
          </a:xfrm>
          <a:prstGeom prst="rect">
            <a:avLst/>
          </a:prstGeom>
          <a:noFill/>
          <a:ln>
            <a:noFill/>
          </a:ln>
        </p:spPr>
      </p:pic>
      <p:pic>
        <p:nvPicPr>
          <p:cNvPr id="3" name="Picture 2">
            <a:extLst>
              <a:ext uri="{FF2B5EF4-FFF2-40B4-BE49-F238E27FC236}">
                <a16:creationId xmlns:a16="http://schemas.microsoft.com/office/drawing/2014/main" id="{0AFD15B7-5DED-4F43-B2BA-EB1F3D2273FE}"/>
              </a:ext>
            </a:extLst>
          </p:cNvPr>
          <p:cNvPicPr>
            <a:picLocks noChangeAspect="1"/>
          </p:cNvPicPr>
          <p:nvPr/>
        </p:nvPicPr>
        <p:blipFill rotWithShape="1">
          <a:blip r:embed="rId10"/>
          <a:srcRect t="18440"/>
          <a:stretch/>
        </p:blipFill>
        <p:spPr>
          <a:xfrm>
            <a:off x="9062077" y="14161667"/>
            <a:ext cx="7152262" cy="7777813"/>
          </a:xfrm>
          <a:prstGeom prst="rect">
            <a:avLst/>
          </a:prstGeom>
        </p:spPr>
      </p:pic>
      <p:pic>
        <p:nvPicPr>
          <p:cNvPr id="5" name="Picture 4">
            <a:extLst>
              <a:ext uri="{FF2B5EF4-FFF2-40B4-BE49-F238E27FC236}">
                <a16:creationId xmlns:a16="http://schemas.microsoft.com/office/drawing/2014/main" id="{3636776C-5420-40EE-8C63-9D37BCE6F7E5}"/>
              </a:ext>
            </a:extLst>
          </p:cNvPr>
          <p:cNvPicPr>
            <a:picLocks noChangeAspect="1"/>
          </p:cNvPicPr>
          <p:nvPr/>
        </p:nvPicPr>
        <p:blipFill rotWithShape="1">
          <a:blip r:embed="rId11"/>
          <a:srcRect t="17646"/>
          <a:stretch/>
        </p:blipFill>
        <p:spPr>
          <a:xfrm>
            <a:off x="1721657" y="14161667"/>
            <a:ext cx="7152261" cy="7853535"/>
          </a:xfrm>
          <a:prstGeom prst="rect">
            <a:avLst/>
          </a:prstGeom>
        </p:spPr>
      </p:pic>
      <p:pic>
        <p:nvPicPr>
          <p:cNvPr id="7" name="Picture 6">
            <a:extLst>
              <a:ext uri="{FF2B5EF4-FFF2-40B4-BE49-F238E27FC236}">
                <a16:creationId xmlns:a16="http://schemas.microsoft.com/office/drawing/2014/main" id="{35FF16EA-F86D-4A38-A878-ECDD710C98D3}"/>
              </a:ext>
            </a:extLst>
          </p:cNvPr>
          <p:cNvPicPr>
            <a:picLocks noChangeAspect="1"/>
          </p:cNvPicPr>
          <p:nvPr/>
        </p:nvPicPr>
        <p:blipFill rotWithShape="1">
          <a:blip r:embed="rId12"/>
          <a:srcRect t="17990"/>
          <a:stretch/>
        </p:blipFill>
        <p:spPr>
          <a:xfrm>
            <a:off x="23854439" y="14112240"/>
            <a:ext cx="7152261" cy="7820795"/>
          </a:xfrm>
          <a:prstGeom prst="rect">
            <a:avLst/>
          </a:prstGeom>
        </p:spPr>
      </p:pic>
      <p:pic>
        <p:nvPicPr>
          <p:cNvPr id="9" name="Picture 8">
            <a:extLst>
              <a:ext uri="{FF2B5EF4-FFF2-40B4-BE49-F238E27FC236}">
                <a16:creationId xmlns:a16="http://schemas.microsoft.com/office/drawing/2014/main" id="{8FF33774-2FF9-4184-B908-0069B854475A}"/>
              </a:ext>
            </a:extLst>
          </p:cNvPr>
          <p:cNvPicPr>
            <a:picLocks noChangeAspect="1"/>
          </p:cNvPicPr>
          <p:nvPr/>
        </p:nvPicPr>
        <p:blipFill rotWithShape="1">
          <a:blip r:embed="rId13"/>
          <a:srcRect t="17403" b="1"/>
          <a:stretch/>
        </p:blipFill>
        <p:spPr>
          <a:xfrm>
            <a:off x="16442024" y="14112240"/>
            <a:ext cx="7152261" cy="7876669"/>
          </a:xfrm>
          <a:prstGeom prst="rect">
            <a:avLst/>
          </a:prstGeom>
        </p:spPr>
      </p:pic>
      <p:pic>
        <p:nvPicPr>
          <p:cNvPr id="1026" name="Picture 2" descr="https://lh5.googleusercontent.com/Fvx8aTCROY_1oYWhIC1-YXzlD_kgoZoHSZxmEj3PXfscU1lCNdgSOpzm2hPdtys4ybu8jbCB3kaFCc7iO19-FbJpb6zxsrGgiB-ghZLgRyesjztUaFdD_74ZnWHrrhhLXA8ftveHsEL2zQAKGA">
            <a:extLst>
              <a:ext uri="{FF2B5EF4-FFF2-40B4-BE49-F238E27FC236}">
                <a16:creationId xmlns:a16="http://schemas.microsoft.com/office/drawing/2014/main" id="{05132B43-9A0F-4A90-9CFE-A9412470A1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57355" y="33962340"/>
            <a:ext cx="9265024" cy="605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TotalTime>
  <Words>503</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Dabdoub</dc:creator>
  <cp:lastModifiedBy>Nicolas Dabdoub</cp:lastModifiedBy>
  <cp:revision>27</cp:revision>
  <dcterms:modified xsi:type="dcterms:W3CDTF">2017-11-27T21:53:47Z</dcterms:modified>
</cp:coreProperties>
</file>