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3" autoAdjust="0"/>
    <p:restoredTop sz="93730" autoAdjust="0"/>
  </p:normalViewPr>
  <p:slideViewPr>
    <p:cSldViewPr snapToGrid="0">
      <p:cViewPr>
        <p:scale>
          <a:sx n="31" d="100"/>
          <a:sy n="31" d="100"/>
        </p:scale>
        <p:origin x="1456" y="-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23902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 dirty="0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386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00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9921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71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175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990400" y="5697701"/>
            <a:ext cx="31089600" cy="35661600"/>
          </a:xfrm>
          <a:prstGeom prst="roundRect">
            <a:avLst>
              <a:gd name="adj" fmla="val 2102"/>
            </a:avLst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7419109" y="2107825"/>
            <a:ext cx="18945976" cy="10779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7200" b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Fall </a:t>
            </a:r>
            <a:r>
              <a:rPr lang="en-US" sz="7200" b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2017</a:t>
            </a:r>
            <a:endParaRPr lang="en-US" sz="7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6567485" y="2590800"/>
            <a:ext cx="19797600" cy="2894796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6000" b="1" dirty="0">
                <a:solidFill>
                  <a:srgbClr val="3333CC"/>
                </a:solidFill>
              </a:rPr>
              <a:t>Skill Court </a:t>
            </a:r>
            <a:r>
              <a:rPr lang="en-US" sz="6000" b="1" dirty="0" smtClean="0">
                <a:solidFill>
                  <a:srgbClr val="3333CC"/>
                </a:solidFill>
              </a:rPr>
              <a:t>9.0</a:t>
            </a:r>
            <a:endParaRPr lang="en-US" sz="6000" b="1" i="0" u="none" strike="noStrike" cap="none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 dirty="0" smtClean="0">
                <a:solidFill>
                  <a:srgbClr val="3333CC"/>
                </a:solidFill>
              </a:rPr>
              <a:t>Leonardo Varon</a:t>
            </a:r>
            <a:r>
              <a:rPr lang="en-US" sz="3500" b="0" i="0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</a:p>
          <a:p>
            <a:pPr lvl="0" algn="ctr">
              <a:buClr>
                <a:srgbClr val="3333CC"/>
              </a:buClr>
              <a:buSzPct val="25000"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i="1" dirty="0" err="1">
                <a:solidFill>
                  <a:srgbClr val="3333CC"/>
                </a:solidFill>
              </a:rPr>
              <a:t>Guðmundur</a:t>
            </a:r>
            <a:r>
              <a:rPr lang="en-US" sz="3500" i="1" dirty="0">
                <a:solidFill>
                  <a:srgbClr val="3333CC"/>
                </a:solidFill>
              </a:rPr>
              <a:t> </a:t>
            </a:r>
            <a:r>
              <a:rPr lang="en-US" sz="3500" i="1" dirty="0" err="1">
                <a:solidFill>
                  <a:srgbClr val="3333CC"/>
                </a:solidFill>
              </a:rPr>
              <a:t>Traustason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500" b="0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Founder and CEO at </a:t>
            </a:r>
            <a:r>
              <a:rPr lang="en-US" sz="3500" b="0" i="1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SkillCourt</a:t>
            </a:r>
            <a:endParaRPr lang="en-US" sz="3500" b="0" i="0" u="none" strike="noStrike" cap="none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Sadjadi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990612" y="41924400"/>
            <a:ext cx="4980000" cy="730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6343000" y="41615475"/>
            <a:ext cx="25737000" cy="13566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3600" dirty="0" smtClean="0">
                <a:solidFill>
                  <a:schemeClr val="dk1"/>
                </a:solidFill>
              </a:rPr>
              <a:t>I </a:t>
            </a:r>
            <a:r>
              <a:rPr lang="en-US" sz="3600" dirty="0">
                <a:solidFill>
                  <a:schemeClr val="dk1"/>
                </a:solidFill>
              </a:rPr>
              <a:t>am thankful </a:t>
            </a:r>
            <a:r>
              <a:rPr lang="en-US" sz="3600" dirty="0" smtClean="0">
                <a:solidFill>
                  <a:schemeClr val="dk1"/>
                </a:solidFill>
              </a:rPr>
              <a:t>for</a:t>
            </a:r>
            <a:r>
              <a:rPr lang="en-US" sz="3600" dirty="0" smtClean="0">
                <a:solidFill>
                  <a:schemeClr val="dk1"/>
                </a:solidFill>
              </a:rPr>
              <a:t> </a:t>
            </a:r>
            <a:r>
              <a:rPr lang="en-US" sz="3600" dirty="0">
                <a:solidFill>
                  <a:schemeClr val="dk1"/>
                </a:solidFill>
              </a:rPr>
              <a:t>the help that I received from my group member </a:t>
            </a:r>
            <a:r>
              <a:rPr lang="en-US" sz="3600" dirty="0" smtClean="0">
                <a:solidFill>
                  <a:schemeClr val="dk1"/>
                </a:solidFill>
              </a:rPr>
              <a:t>Joshua </a:t>
            </a:r>
            <a:r>
              <a:rPr lang="en-US" sz="3600" dirty="0" err="1" smtClean="0">
                <a:solidFill>
                  <a:schemeClr val="dk1"/>
                </a:solidFill>
              </a:rPr>
              <a:t>McLendon</a:t>
            </a:r>
            <a:r>
              <a:rPr lang="en-US" sz="3600" dirty="0" smtClean="0">
                <a:solidFill>
                  <a:schemeClr val="dk1"/>
                </a:solidFill>
              </a:rPr>
              <a:t> and Nicholas </a:t>
            </a:r>
            <a:r>
              <a:rPr lang="en-US" sz="3600" dirty="0" err="1" smtClean="0">
                <a:solidFill>
                  <a:schemeClr val="dk1"/>
                </a:solidFill>
              </a:rPr>
              <a:t>Dabdoub</a:t>
            </a:r>
            <a:r>
              <a:rPr lang="en-US" sz="3600" dirty="0" smtClean="0">
                <a:solidFill>
                  <a:schemeClr val="dk1"/>
                </a:solidFill>
              </a:rPr>
              <a:t>. </a:t>
            </a:r>
            <a:endParaRPr lang="en-US" sz="36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4616" y="2712909"/>
            <a:ext cx="2516690" cy="2516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9236" y="952870"/>
            <a:ext cx="2795131" cy="27951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9486" y="266884"/>
            <a:ext cx="1906950" cy="23958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67421" y="2791154"/>
            <a:ext cx="3573843" cy="2360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21308" y="2392479"/>
            <a:ext cx="3209856" cy="3209856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630750" y="6095925"/>
            <a:ext cx="9430150" cy="5858699"/>
            <a:chOff x="1630750" y="6095925"/>
            <a:chExt cx="9430150" cy="5858699"/>
          </a:xfrm>
        </p:grpSpPr>
        <p:sp>
          <p:nvSpPr>
            <p:cNvPr id="92" name="Shape 92"/>
            <p:cNvSpPr txBox="1"/>
            <p:nvPr/>
          </p:nvSpPr>
          <p:spPr>
            <a:xfrm>
              <a:off x="1636400" y="6926093"/>
              <a:ext cx="9424500" cy="5028531"/>
            </a:xfrm>
            <a:prstGeom prst="roundRect">
              <a:avLst>
                <a:gd name="adj" fmla="val 3534"/>
              </a:avLst>
            </a:prstGeom>
            <a:solidFill>
              <a:schemeClr val="lt1"/>
            </a:solidFill>
            <a:ln w="12700" cap="flat" cmpd="sng">
              <a:solidFill>
                <a:srgbClr val="0033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8650" tIns="49325" rIns="98650" bIns="49325" anchor="t" anchorCtr="0">
              <a:noAutofit/>
            </a:bodyPr>
            <a:lstStyle/>
            <a:p>
              <a:pPr marR="0" lvl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100" dirty="0" smtClean="0">
                  <a:solidFill>
                    <a:srgbClr val="336699"/>
                  </a:solidFill>
                </a:rPr>
                <a:t>The sport of soccer has been around for over 100 years</a:t>
              </a:r>
              <a:r>
                <a:rPr lang="en-US" sz="4100" dirty="0" smtClean="0">
                  <a:solidFill>
                    <a:srgbClr val="336699"/>
                  </a:solidFill>
                </a:rPr>
                <a:t>. With the evolution of technology, </a:t>
              </a:r>
              <a:r>
                <a:rPr lang="en-US" sz="4100" dirty="0" err="1" smtClean="0">
                  <a:solidFill>
                    <a:srgbClr val="336699"/>
                  </a:solidFill>
                </a:rPr>
                <a:t>SkillCourt</a:t>
              </a:r>
              <a:r>
                <a:rPr lang="en-US" sz="4100" dirty="0" smtClean="0">
                  <a:solidFill>
                    <a:srgbClr val="336699"/>
                  </a:solidFill>
                </a:rPr>
                <a:t> can be a solution that provides a way for coaches to individually measure real time metrics and view individual statistics for each playe</a:t>
              </a:r>
              <a:r>
                <a:rPr lang="en-US" sz="4100" dirty="0" smtClean="0">
                  <a:solidFill>
                    <a:srgbClr val="336699"/>
                  </a:solidFill>
                </a:rPr>
                <a:t>r.</a:t>
              </a:r>
              <a:endParaRPr lang="en-US" sz="4100" dirty="0" smtClean="0">
                <a:solidFill>
                  <a:srgbClr val="336699"/>
                </a:solidFill>
              </a:endParaRPr>
            </a:p>
          </p:txBody>
        </p:sp>
        <p:sp>
          <p:nvSpPr>
            <p:cNvPr id="2" name="Rectangle: Rounded Corners 1"/>
            <p:cNvSpPr/>
            <p:nvPr/>
          </p:nvSpPr>
          <p:spPr>
            <a:xfrm>
              <a:off x="1630750" y="6095925"/>
              <a:ext cx="9424500" cy="830169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100" b="1" dirty="0"/>
                <a:t>Problem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158975" y="6030872"/>
            <a:ext cx="9039985" cy="5923753"/>
            <a:chOff x="12177726" y="6030872"/>
            <a:chExt cx="9667750" cy="5923753"/>
          </a:xfrm>
        </p:grpSpPr>
        <p:sp>
          <p:nvSpPr>
            <p:cNvPr id="106" name="Shape 106"/>
            <p:cNvSpPr txBox="1"/>
            <p:nvPr/>
          </p:nvSpPr>
          <p:spPr>
            <a:xfrm>
              <a:off x="12177726" y="6926093"/>
              <a:ext cx="9667749" cy="5028532"/>
            </a:xfrm>
            <a:prstGeom prst="roundRect">
              <a:avLst>
                <a:gd name="adj" fmla="val 3029"/>
              </a:avLst>
            </a:prstGeom>
            <a:solidFill>
              <a:schemeClr val="lt1"/>
            </a:solidFill>
            <a:ln w="12700" cap="flat" cmpd="sng">
              <a:solidFill>
                <a:srgbClr val="0033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8650" tIns="49325" rIns="98650" bIns="49325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r>
                <a:rPr lang="en-US" sz="4100" dirty="0">
                  <a:solidFill>
                    <a:srgbClr val="336699"/>
                  </a:solidFill>
                </a:rPr>
                <a:t>The new version of </a:t>
              </a:r>
              <a:r>
                <a:rPr lang="en-US" sz="4100" dirty="0" err="1">
                  <a:solidFill>
                    <a:srgbClr val="336699"/>
                  </a:solidFill>
                </a:rPr>
                <a:t>SkillCourt</a:t>
              </a:r>
              <a:r>
                <a:rPr lang="en-US" sz="4100" dirty="0">
                  <a:solidFill>
                    <a:srgbClr val="336699"/>
                  </a:solidFill>
                </a:rPr>
                <a:t> has been implemented to </a:t>
              </a:r>
              <a:r>
                <a:rPr lang="en-US" sz="4100" dirty="0" smtClean="0">
                  <a:solidFill>
                    <a:srgbClr val="336699"/>
                  </a:solidFill>
                </a:rPr>
                <a:t>provide a Circular Progress Bar that displays the previous game statistics.  This new version also displays the percentage of hit vs. misses along with a play again screen to let the user replay that game.</a:t>
              </a:r>
              <a:endParaRPr lang="en-US" sz="4100" b="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Font typeface="Arial"/>
                <a:buNone/>
              </a:pPr>
              <a:endParaRPr sz="4100" b="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Font typeface="Arial"/>
                <a:buNone/>
              </a:pPr>
              <a:endParaRPr sz="4100" b="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2177726" y="6030872"/>
              <a:ext cx="9667750" cy="830169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100" b="1" dirty="0">
                  <a:solidFill>
                    <a:schemeClr val="bg2"/>
                  </a:solidFill>
                </a:rPr>
                <a:t>Solution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1952796" y="6078983"/>
            <a:ext cx="9677080" cy="5875642"/>
            <a:chOff x="22967950" y="6078983"/>
            <a:chExt cx="8349300" cy="5875642"/>
          </a:xfrm>
        </p:grpSpPr>
        <p:sp>
          <p:nvSpPr>
            <p:cNvPr id="96" name="Shape 96"/>
            <p:cNvSpPr txBox="1"/>
            <p:nvPr/>
          </p:nvSpPr>
          <p:spPr>
            <a:xfrm>
              <a:off x="22967950" y="6926093"/>
              <a:ext cx="8349300" cy="5028532"/>
            </a:xfrm>
            <a:prstGeom prst="roundRect">
              <a:avLst>
                <a:gd name="adj" fmla="val 3029"/>
              </a:avLst>
            </a:prstGeom>
            <a:solidFill>
              <a:schemeClr val="lt1"/>
            </a:solidFill>
            <a:ln w="12700" cap="flat" cmpd="sng">
              <a:solidFill>
                <a:srgbClr val="0033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8650" tIns="49325" rIns="98650" bIns="49325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r>
                <a:rPr lang="en-US" sz="4100" dirty="0" err="1">
                  <a:solidFill>
                    <a:srgbClr val="336699"/>
                  </a:solidFill>
                </a:rPr>
                <a:t>SkillCourt</a:t>
              </a:r>
              <a:r>
                <a:rPr lang="en-US" sz="4100" dirty="0">
                  <a:solidFill>
                    <a:srgbClr val="336699"/>
                  </a:solidFill>
                </a:rPr>
                <a:t> </a:t>
              </a:r>
              <a:r>
                <a:rPr lang="en-US" sz="4100" dirty="0" smtClean="0">
                  <a:solidFill>
                    <a:srgbClr val="336699"/>
                  </a:solidFill>
                </a:rPr>
                <a:t>previously had a game over screen, however that version did not display any statistics with the game that was previously played.  Furthermore, the previous version did not have a  user friendly UI.</a:t>
              </a:r>
              <a:endParaRPr lang="en-US" sz="4100" b="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Font typeface="Arial"/>
                <a:buNone/>
              </a:pPr>
              <a:endParaRPr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Rectangle: Rounded Corners 27"/>
            <p:cNvSpPr/>
            <p:nvPr/>
          </p:nvSpPr>
          <p:spPr>
            <a:xfrm>
              <a:off x="22967950" y="6078983"/>
              <a:ext cx="8348950" cy="830169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100" b="1" dirty="0"/>
                <a:t>Current System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811950" y="23063125"/>
            <a:ext cx="9249000" cy="9049825"/>
            <a:chOff x="1811950" y="23063125"/>
            <a:chExt cx="9249000" cy="9049825"/>
          </a:xfrm>
        </p:grpSpPr>
        <p:sp>
          <p:nvSpPr>
            <p:cNvPr id="97" name="Shape 97"/>
            <p:cNvSpPr txBox="1"/>
            <p:nvPr/>
          </p:nvSpPr>
          <p:spPr>
            <a:xfrm>
              <a:off x="1811950" y="23893294"/>
              <a:ext cx="9249000" cy="8219656"/>
            </a:xfrm>
            <a:prstGeom prst="roundRect">
              <a:avLst>
                <a:gd name="adj" fmla="val 1444"/>
              </a:avLst>
            </a:prstGeom>
            <a:solidFill>
              <a:schemeClr val="lt1"/>
            </a:solidFill>
            <a:ln w="12700" cap="flat" cmpd="sng">
              <a:solidFill>
                <a:srgbClr val="0033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8650" tIns="49325" rIns="98650" bIns="49325" anchor="t" anchorCtr="0">
              <a:noAutofit/>
            </a:bodyPr>
            <a:lstStyle/>
            <a:p>
              <a:pPr marL="571500" lvl="0" indent="-571500" algn="just">
                <a:buClr>
                  <a:srgbClr val="336699"/>
                </a:buClr>
                <a:buSzPct val="120000"/>
                <a:buFont typeface="Arial" panose="020B0604020202020204" pitchFamily="34" charset="0"/>
                <a:buChar char="•"/>
              </a:pPr>
              <a:r>
                <a:rPr lang="en-US" sz="4100" dirty="0">
                  <a:solidFill>
                    <a:srgbClr val="336699"/>
                  </a:solidFill>
                </a:rPr>
                <a:t>As a user I would </a:t>
              </a:r>
              <a:r>
                <a:rPr lang="en-US" sz="4100" dirty="0" smtClean="0">
                  <a:solidFill>
                    <a:srgbClr val="336699"/>
                  </a:solidFill>
                </a:rPr>
                <a:t>want to see my statistics from the previously played game.</a:t>
              </a:r>
              <a:endParaRPr lang="en-US" sz="4100" dirty="0">
                <a:solidFill>
                  <a:srgbClr val="336699"/>
                </a:solidFill>
              </a:endParaRPr>
            </a:p>
            <a:p>
              <a:pPr marL="571500" lvl="0" indent="-571500" algn="just">
                <a:buClr>
                  <a:srgbClr val="336699"/>
                </a:buClr>
                <a:buSzPct val="120000"/>
                <a:buFont typeface="Arial" panose="020B0604020202020204" pitchFamily="34" charset="0"/>
                <a:buChar char="•"/>
              </a:pPr>
              <a:r>
                <a:rPr lang="en-US" sz="4100" dirty="0">
                  <a:solidFill>
                    <a:srgbClr val="336699"/>
                  </a:solidFill>
                </a:rPr>
                <a:t>As a user I want to be able to </a:t>
              </a:r>
              <a:r>
                <a:rPr lang="en-US" sz="4100" dirty="0" smtClean="0">
                  <a:solidFill>
                    <a:srgbClr val="336699"/>
                  </a:solidFill>
                </a:rPr>
                <a:t>see the percentage of hits vs. misses.</a:t>
              </a:r>
              <a:endParaRPr lang="en-US" sz="4100" dirty="0">
                <a:solidFill>
                  <a:srgbClr val="336699"/>
                </a:solidFill>
              </a:endParaRPr>
            </a:p>
            <a:p>
              <a:pPr marL="571500" lvl="0" indent="-571500" algn="just">
                <a:buClr>
                  <a:srgbClr val="336699"/>
                </a:buClr>
                <a:buSzPct val="120000"/>
                <a:buFont typeface="Arial" panose="020B0604020202020204" pitchFamily="34" charset="0"/>
                <a:buChar char="•"/>
              </a:pPr>
              <a:r>
                <a:rPr lang="en-US" sz="4100" dirty="0">
                  <a:solidFill>
                    <a:srgbClr val="336699"/>
                  </a:solidFill>
                </a:rPr>
                <a:t>As a </a:t>
              </a:r>
              <a:r>
                <a:rPr lang="en-US" sz="4100" dirty="0" smtClean="0">
                  <a:solidFill>
                    <a:srgbClr val="336699"/>
                  </a:solidFill>
                </a:rPr>
                <a:t>user, after I’m done playing the game, I would like to replay the game without havin</a:t>
              </a:r>
              <a:r>
                <a:rPr lang="en-US" sz="4100" dirty="0" smtClean="0">
                  <a:solidFill>
                    <a:srgbClr val="336699"/>
                  </a:solidFill>
                </a:rPr>
                <a:t>g </a:t>
              </a:r>
              <a:r>
                <a:rPr lang="en-US" sz="4100" smtClean="0">
                  <a:solidFill>
                    <a:srgbClr val="336699"/>
                  </a:solidFill>
                </a:rPr>
                <a:t>to return </a:t>
              </a:r>
              <a:r>
                <a:rPr lang="en-US" sz="4100" dirty="0" smtClean="0">
                  <a:solidFill>
                    <a:srgbClr val="336699"/>
                  </a:solidFill>
                </a:rPr>
                <a:t>to the Home screen.</a:t>
              </a:r>
              <a:endParaRPr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Rectangle: Rounded Corners 28"/>
            <p:cNvSpPr/>
            <p:nvPr/>
          </p:nvSpPr>
          <p:spPr>
            <a:xfrm>
              <a:off x="1811950" y="23063125"/>
              <a:ext cx="9243300" cy="830169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100" b="1" dirty="0"/>
                <a:t>Requirements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945715" y="23063124"/>
            <a:ext cx="9673107" cy="8924725"/>
            <a:chOff x="12183375" y="23063124"/>
            <a:chExt cx="9975600" cy="8924725"/>
          </a:xfrm>
        </p:grpSpPr>
        <p:sp>
          <p:nvSpPr>
            <p:cNvPr id="98" name="Shape 98"/>
            <p:cNvSpPr txBox="1"/>
            <p:nvPr/>
          </p:nvSpPr>
          <p:spPr>
            <a:xfrm>
              <a:off x="12183375" y="23893292"/>
              <a:ext cx="9975600" cy="8094557"/>
            </a:xfrm>
            <a:prstGeom prst="roundRect">
              <a:avLst>
                <a:gd name="adj" fmla="val 1803"/>
              </a:avLst>
            </a:prstGeom>
            <a:solidFill>
              <a:schemeClr val="lt1"/>
            </a:solidFill>
            <a:ln w="12700" cap="flat" cmpd="sng">
              <a:solidFill>
                <a:srgbClr val="0033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8650" tIns="49325" rIns="98650" bIns="49325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r>
                <a:rPr lang="en-US" sz="4100" i="0" u="none" strike="noStrike" cap="none" dirty="0" err="1">
                  <a:solidFill>
                    <a:srgbClr val="336699"/>
                  </a:solidFill>
                  <a:latin typeface="Arial"/>
                  <a:ea typeface="Arial"/>
                  <a:cs typeface="Arial"/>
                  <a:sym typeface="Arial"/>
                </a:rPr>
                <a:t>SkillCourt</a:t>
              </a:r>
              <a:r>
                <a:rPr lang="en-US" sz="4100" i="0" u="none" strike="noStrike" cap="none" dirty="0">
                  <a:solidFill>
                    <a:srgbClr val="336699"/>
                  </a:solidFill>
                  <a:latin typeface="Arial"/>
                  <a:ea typeface="Arial"/>
                  <a:cs typeface="Arial"/>
                  <a:sym typeface="Arial"/>
                </a:rPr>
                <a:t> is an app designed in Android Studio, which uses Java to design and compile applications.  It also makes use of </a:t>
              </a:r>
              <a:r>
                <a:rPr lang="en-US" sz="4100" i="0" u="none" strike="noStrike" cap="none" dirty="0" smtClean="0">
                  <a:solidFill>
                    <a:srgbClr val="336699"/>
                  </a:solidFill>
                  <a:latin typeface="Arial"/>
                  <a:ea typeface="Arial"/>
                  <a:cs typeface="Arial"/>
                  <a:sym typeface="Arial"/>
                </a:rPr>
                <a:t>python coded </a:t>
              </a:r>
              <a:r>
                <a:rPr lang="en-US" sz="4100" i="0" u="none" strike="noStrike" cap="none" dirty="0">
                  <a:solidFill>
                    <a:srgbClr val="336699"/>
                  </a:solidFill>
                  <a:latin typeface="Arial"/>
                  <a:ea typeface="Arial"/>
                  <a:cs typeface="Arial"/>
                  <a:sym typeface="Arial"/>
                </a:rPr>
                <a:t>Raspberry Pi to connect </a:t>
              </a:r>
              <a:r>
                <a:rPr lang="en-US" sz="4100" dirty="0" smtClean="0">
                  <a:solidFill>
                    <a:srgbClr val="336699"/>
                  </a:solidFill>
                </a:rPr>
                <a:t>via </a:t>
              </a:r>
              <a:r>
                <a:rPr lang="en-US" sz="4100" dirty="0" err="1" smtClean="0">
                  <a:solidFill>
                    <a:srgbClr val="336699"/>
                  </a:solidFill>
                </a:rPr>
                <a:t>wifi</a:t>
              </a:r>
              <a:r>
                <a:rPr lang="en-US" sz="4100" i="0" u="none" strike="noStrike" cap="none" dirty="0" smtClean="0">
                  <a:solidFill>
                    <a:srgbClr val="336699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lang="en-US" sz="4100" i="0" u="none" strike="noStrike" cap="none" dirty="0">
                  <a:solidFill>
                    <a:srgbClr val="336699"/>
                  </a:solidFill>
                  <a:latin typeface="Arial"/>
                  <a:ea typeface="Arial"/>
                  <a:cs typeface="Arial"/>
                  <a:sym typeface="Arial"/>
                </a:rPr>
                <a:t>Through the use of Intel’s HAXM utility, we are able to emulate the application visually. </a:t>
              </a:r>
              <a:r>
                <a:rPr lang="en-US" sz="4100" dirty="0">
                  <a:solidFill>
                    <a:srgbClr val="336699"/>
                  </a:solidFill>
                </a:rPr>
                <a:t>Android Studio allows the programmer to compile the app and transfer it to an Android device.  This allow the programmer to complete the software with </a:t>
              </a:r>
              <a:r>
                <a:rPr lang="en-US" sz="4100" dirty="0" smtClean="0">
                  <a:solidFill>
                    <a:srgbClr val="336699"/>
                  </a:solidFill>
                </a:rPr>
                <a:t>the Raspberry </a:t>
              </a:r>
              <a:r>
                <a:rPr lang="en-US" sz="4100" dirty="0">
                  <a:solidFill>
                    <a:srgbClr val="336699"/>
                  </a:solidFill>
                </a:rPr>
                <a:t>Pi.</a:t>
              </a:r>
              <a:endParaRPr lang="en-US" sz="410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Rectangle: Rounded Corners 29"/>
            <p:cNvSpPr/>
            <p:nvPr/>
          </p:nvSpPr>
          <p:spPr>
            <a:xfrm>
              <a:off x="12190677" y="23063124"/>
              <a:ext cx="9968298" cy="830169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100" b="1" dirty="0"/>
                <a:t>System Design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2324115" y="23063123"/>
            <a:ext cx="8992785" cy="9049801"/>
            <a:chOff x="23383100" y="23063123"/>
            <a:chExt cx="7933800" cy="9049801"/>
          </a:xfrm>
        </p:grpSpPr>
        <p:sp>
          <p:nvSpPr>
            <p:cNvPr id="100" name="Shape 100"/>
            <p:cNvSpPr txBox="1"/>
            <p:nvPr/>
          </p:nvSpPr>
          <p:spPr>
            <a:xfrm>
              <a:off x="23383100" y="23893291"/>
              <a:ext cx="7933800" cy="8219633"/>
            </a:xfrm>
            <a:prstGeom prst="roundRect">
              <a:avLst>
                <a:gd name="adj" fmla="val 2230"/>
              </a:avLst>
            </a:prstGeom>
            <a:solidFill>
              <a:schemeClr val="lt1"/>
            </a:solidFill>
            <a:ln w="12700" cap="flat" cmpd="sng">
              <a:solidFill>
                <a:srgbClr val="0033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8650" tIns="49325" rIns="98650" bIns="49325" anchor="t" anchorCtr="0">
              <a:noAutofit/>
            </a:bodyPr>
            <a:lstStyle/>
            <a:p>
              <a:pPr marL="571500" lvl="0" indent="-571500" algn="just">
                <a:buClr>
                  <a:srgbClr val="336699"/>
                </a:buClr>
                <a:buSzPct val="120000"/>
                <a:buFont typeface="Arial" panose="020B0604020202020204" pitchFamily="34" charset="0"/>
                <a:buChar char="•"/>
              </a:pPr>
              <a:r>
                <a:rPr lang="en-US" sz="4100" dirty="0">
                  <a:solidFill>
                    <a:srgbClr val="336699"/>
                  </a:solidFill>
                </a:rPr>
                <a:t>The </a:t>
              </a:r>
              <a:r>
                <a:rPr lang="en-US" sz="4100" dirty="0" err="1">
                  <a:solidFill>
                    <a:srgbClr val="336699"/>
                  </a:solidFill>
                </a:rPr>
                <a:t>SkillCourt</a:t>
              </a:r>
              <a:r>
                <a:rPr lang="en-US" sz="4100" dirty="0">
                  <a:solidFill>
                    <a:srgbClr val="336699"/>
                  </a:solidFill>
                </a:rPr>
                <a:t> app is a native Android app written </a:t>
              </a:r>
              <a:r>
                <a:rPr lang="en-US" sz="4100" dirty="0" smtClean="0">
                  <a:solidFill>
                    <a:srgbClr val="336699"/>
                  </a:solidFill>
                </a:rPr>
                <a:t>in Java </a:t>
              </a:r>
              <a:r>
                <a:rPr lang="en-US" sz="4100" dirty="0">
                  <a:solidFill>
                    <a:srgbClr val="336699"/>
                  </a:solidFill>
                </a:rPr>
                <a:t>using the Android Studio IDE</a:t>
              </a:r>
              <a:r>
                <a:rPr lang="en-US" sz="4100" dirty="0" smtClean="0">
                  <a:solidFill>
                    <a:srgbClr val="336699"/>
                  </a:solidFill>
                </a:rPr>
                <a:t>.</a:t>
              </a:r>
              <a:endParaRPr lang="en-US" sz="4100" dirty="0">
                <a:solidFill>
                  <a:srgbClr val="336699"/>
                </a:solidFill>
              </a:endParaRPr>
            </a:p>
            <a:p>
              <a:pPr marL="571500" lvl="0" indent="-571500" algn="just">
                <a:buClr>
                  <a:srgbClr val="336699"/>
                </a:buClr>
                <a:buSzPct val="120000"/>
                <a:buFont typeface="Arial" panose="020B0604020202020204" pitchFamily="34" charset="0"/>
                <a:buChar char="•"/>
              </a:pPr>
              <a:r>
                <a:rPr lang="en-US" sz="4100" dirty="0" err="1">
                  <a:solidFill>
                    <a:srgbClr val="336699"/>
                  </a:solidFill>
                </a:rPr>
                <a:t>SkillCourt</a:t>
              </a:r>
              <a:r>
                <a:rPr lang="en-US" sz="4100" dirty="0">
                  <a:solidFill>
                    <a:srgbClr val="336699"/>
                  </a:solidFill>
                </a:rPr>
                <a:t> uses the Google </a:t>
              </a:r>
              <a:r>
                <a:rPr lang="en-US" sz="4100" dirty="0" err="1">
                  <a:solidFill>
                    <a:srgbClr val="336699"/>
                  </a:solidFill>
                </a:rPr>
                <a:t>FireBase</a:t>
              </a:r>
              <a:r>
                <a:rPr lang="en-US" sz="4100" dirty="0">
                  <a:solidFill>
                    <a:srgbClr val="336699"/>
                  </a:solidFill>
                </a:rPr>
                <a:t> as its primary storage.</a:t>
              </a:r>
            </a:p>
            <a:p>
              <a:pPr marL="571500" lvl="0" indent="-571500" algn="just">
                <a:buClr>
                  <a:srgbClr val="336699"/>
                </a:buClr>
                <a:buSzPct val="120000"/>
                <a:buFont typeface="Arial" panose="020B0604020202020204" pitchFamily="34" charset="0"/>
                <a:buChar char="•"/>
              </a:pPr>
              <a:r>
                <a:rPr lang="en-US" sz="4100" dirty="0">
                  <a:solidFill>
                    <a:srgbClr val="336699"/>
                  </a:solidFill>
                </a:rPr>
                <a:t>External hardware includes </a:t>
              </a:r>
              <a:r>
                <a:rPr lang="en-US" sz="4100" dirty="0" smtClean="0">
                  <a:solidFill>
                    <a:srgbClr val="336699"/>
                  </a:solidFill>
                </a:rPr>
                <a:t>Raspberry </a:t>
              </a:r>
              <a:r>
                <a:rPr lang="en-US" sz="4100" dirty="0">
                  <a:solidFill>
                    <a:srgbClr val="336699"/>
                  </a:solidFill>
                </a:rPr>
                <a:t>Pi.</a:t>
              </a:r>
            </a:p>
            <a:p>
              <a:pPr marL="571500" lvl="0" indent="-571500" algn="just">
                <a:buClr>
                  <a:srgbClr val="336699"/>
                </a:buClr>
                <a:buSzPct val="120000"/>
                <a:buFont typeface="Arial" panose="020B0604020202020204" pitchFamily="34" charset="0"/>
                <a:buChar char="•"/>
              </a:pPr>
              <a:r>
                <a:rPr lang="en-US" sz="4100" dirty="0" smtClean="0">
                  <a:solidFill>
                    <a:srgbClr val="336699"/>
                  </a:solidFill>
                </a:rPr>
                <a:t>Android phone with SDK 16 or higher was used.</a:t>
              </a:r>
              <a:endParaRPr lang="en-US" sz="4100" dirty="0">
                <a:solidFill>
                  <a:srgbClr val="336699"/>
                </a:solidFill>
              </a:endParaRPr>
            </a:p>
            <a:p>
              <a:pPr marL="571500" lvl="0" indent="-571500">
                <a:buClr>
                  <a:srgbClr val="336699"/>
                </a:buClr>
                <a:buSzPct val="120000"/>
                <a:buFont typeface="Arial" panose="020B0604020202020204" pitchFamily="34" charset="0"/>
                <a:buChar char="•"/>
              </a:pPr>
              <a:endParaRPr lang="en-US" sz="4100" dirty="0">
                <a:solidFill>
                  <a:srgbClr val="336699"/>
                </a:solidFill>
              </a:endParaRPr>
            </a:p>
          </p:txBody>
        </p:sp>
        <p:sp>
          <p:nvSpPr>
            <p:cNvPr id="31" name="Rectangle: Rounded Corners 30"/>
            <p:cNvSpPr/>
            <p:nvPr/>
          </p:nvSpPr>
          <p:spPr>
            <a:xfrm>
              <a:off x="23390754" y="23063123"/>
              <a:ext cx="7926146" cy="830169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100" b="1" dirty="0"/>
                <a:t>Implementation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811950" y="33001041"/>
            <a:ext cx="9249000" cy="7388059"/>
            <a:chOff x="1811950" y="33001041"/>
            <a:chExt cx="9249000" cy="7388059"/>
          </a:xfrm>
        </p:grpSpPr>
        <p:sp>
          <p:nvSpPr>
            <p:cNvPr id="101" name="Shape 101"/>
            <p:cNvSpPr txBox="1"/>
            <p:nvPr/>
          </p:nvSpPr>
          <p:spPr>
            <a:xfrm>
              <a:off x="1811950" y="33831210"/>
              <a:ext cx="9249000" cy="6557890"/>
            </a:xfrm>
            <a:prstGeom prst="roundRect">
              <a:avLst>
                <a:gd name="adj" fmla="val 2853"/>
              </a:avLst>
            </a:prstGeom>
            <a:solidFill>
              <a:schemeClr val="lt1"/>
            </a:solidFill>
            <a:ln w="12700" cap="flat" cmpd="sng">
              <a:solidFill>
                <a:srgbClr val="0033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8650" tIns="49325" rIns="98650" bIns="49325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r>
                <a:rPr lang="en-US" sz="4100" dirty="0" smtClean="0">
                  <a:solidFill>
                    <a:srgbClr val="336699"/>
                  </a:solidFill>
                </a:rPr>
                <a:t>A combination of </a:t>
              </a:r>
              <a:r>
                <a:rPr lang="en-US" sz="4100" dirty="0" smtClean="0">
                  <a:solidFill>
                    <a:srgbClr val="336699"/>
                  </a:solidFill>
                </a:rPr>
                <a:t>Black/White </a:t>
              </a:r>
              <a:r>
                <a:rPr lang="en-US" sz="4100" dirty="0">
                  <a:solidFill>
                    <a:srgbClr val="336699"/>
                  </a:solidFill>
                </a:rPr>
                <a:t>box testing was used to ensure that the actual results matched the expected results.</a:t>
              </a: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r>
                <a:rPr lang="en-US" sz="4100" dirty="0" smtClean="0">
                  <a:solidFill>
                    <a:srgbClr val="336699"/>
                  </a:solidFill>
                </a:rPr>
                <a:t>Visual </a:t>
              </a:r>
              <a:r>
                <a:rPr lang="en-US" sz="4100" dirty="0">
                  <a:solidFill>
                    <a:srgbClr val="336699"/>
                  </a:solidFill>
                </a:rPr>
                <a:t>testing was also performed via human interaction for the </a:t>
              </a:r>
              <a:r>
                <a:rPr lang="en-US" sz="4100" dirty="0" smtClean="0">
                  <a:solidFill>
                    <a:srgbClr val="336699"/>
                  </a:solidFill>
                </a:rPr>
                <a:t>UI portion and game interaction.</a:t>
              </a:r>
              <a:endParaRPr lang="en-US" sz="4100" dirty="0">
                <a:solidFill>
                  <a:srgbClr val="336699"/>
                </a:solidFill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endParaRPr lang="en-US" sz="410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endParaRPr lang="en-US" sz="410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Rectangle: Rounded Corners 31"/>
            <p:cNvSpPr/>
            <p:nvPr/>
          </p:nvSpPr>
          <p:spPr>
            <a:xfrm>
              <a:off x="1811950" y="33001041"/>
              <a:ext cx="9243300" cy="830169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100" b="1" dirty="0"/>
                <a:t>Verification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945715" y="33085225"/>
            <a:ext cx="9684161" cy="7303799"/>
            <a:chOff x="12183375" y="33085225"/>
            <a:chExt cx="9987000" cy="7303799"/>
          </a:xfrm>
        </p:grpSpPr>
        <p:sp>
          <p:nvSpPr>
            <p:cNvPr id="99" name="Shape 99"/>
            <p:cNvSpPr txBox="1"/>
            <p:nvPr/>
          </p:nvSpPr>
          <p:spPr>
            <a:xfrm>
              <a:off x="12183375" y="33915393"/>
              <a:ext cx="9975600" cy="6473631"/>
            </a:xfrm>
            <a:prstGeom prst="roundRect">
              <a:avLst>
                <a:gd name="adj" fmla="val 2542"/>
              </a:avLst>
            </a:prstGeom>
            <a:solidFill>
              <a:schemeClr val="lt1"/>
            </a:solidFill>
            <a:ln w="12700" cap="flat" cmpd="sng">
              <a:solidFill>
                <a:srgbClr val="0033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8650" tIns="49325" rIns="98650" bIns="493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endPara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Rectangle: Rounded Corners 32"/>
            <p:cNvSpPr/>
            <p:nvPr/>
          </p:nvSpPr>
          <p:spPr>
            <a:xfrm>
              <a:off x="12189075" y="33085225"/>
              <a:ext cx="9981300" cy="830169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100" b="1" dirty="0"/>
                <a:t>Object Design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324116" y="33020500"/>
            <a:ext cx="8993185" cy="7368599"/>
            <a:chOff x="23383501" y="33020500"/>
            <a:chExt cx="7933800" cy="7368599"/>
          </a:xfrm>
        </p:grpSpPr>
        <p:sp>
          <p:nvSpPr>
            <p:cNvPr id="103" name="Shape 103"/>
            <p:cNvSpPr txBox="1"/>
            <p:nvPr/>
          </p:nvSpPr>
          <p:spPr>
            <a:xfrm>
              <a:off x="23383501" y="33850668"/>
              <a:ext cx="7933800" cy="6538431"/>
            </a:xfrm>
            <a:prstGeom prst="roundRect">
              <a:avLst>
                <a:gd name="adj" fmla="val 2682"/>
              </a:avLst>
            </a:prstGeom>
            <a:solidFill>
              <a:schemeClr val="lt1"/>
            </a:solidFill>
            <a:ln w="12700" cap="flat" cmpd="sng">
              <a:solidFill>
                <a:srgbClr val="0033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8650" tIns="49325" rIns="98650" bIns="493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r>
                <a:rPr lang="en-US" sz="4100" dirty="0" err="1">
                  <a:solidFill>
                    <a:srgbClr val="336699"/>
                  </a:solidFill>
                </a:rPr>
                <a:t>SkillCourt</a:t>
              </a:r>
              <a:r>
                <a:rPr lang="en-US" sz="4100" dirty="0">
                  <a:solidFill>
                    <a:srgbClr val="336699"/>
                  </a:solidFill>
                </a:rPr>
                <a:t> is a </a:t>
              </a:r>
              <a:r>
                <a:rPr lang="en-US" sz="4100" dirty="0" smtClean="0">
                  <a:solidFill>
                    <a:srgbClr val="336699"/>
                  </a:solidFill>
                </a:rPr>
                <a:t>coaching </a:t>
              </a:r>
              <a:r>
                <a:rPr lang="en-US" sz="4100" dirty="0">
                  <a:solidFill>
                    <a:srgbClr val="336699"/>
                  </a:solidFill>
                </a:rPr>
                <a:t>app that assist coaches by allowing them to monitor </a:t>
              </a:r>
              <a:r>
                <a:rPr lang="en-US" sz="4100" dirty="0">
                  <a:solidFill>
                    <a:srgbClr val="336699"/>
                  </a:solidFill>
                </a:rPr>
                <a:t>a</a:t>
              </a:r>
              <a:r>
                <a:rPr lang="en-US" sz="4100" dirty="0" smtClean="0">
                  <a:solidFill>
                    <a:srgbClr val="336699"/>
                  </a:solidFill>
                </a:rPr>
                <a:t> player’s skill set. Player’s can view their current metrics and strive to improve them.  This app brings a new dimension to training by providing real time statistics.</a:t>
              </a:r>
              <a:endParaRPr lang="en-US" sz="4100" b="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Font typeface="Arial"/>
                <a:buNone/>
              </a:pPr>
              <a:endParaRPr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Rectangle: Rounded Corners 33"/>
            <p:cNvSpPr/>
            <p:nvPr/>
          </p:nvSpPr>
          <p:spPr>
            <a:xfrm>
              <a:off x="23389200" y="33020500"/>
              <a:ext cx="7927700" cy="830169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100" b="1" dirty="0"/>
                <a:t>Summary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630750" y="12914986"/>
            <a:ext cx="29686450" cy="9213301"/>
            <a:chOff x="1630750" y="12853374"/>
            <a:chExt cx="29686450" cy="9213301"/>
          </a:xfrm>
        </p:grpSpPr>
        <p:sp>
          <p:nvSpPr>
            <p:cNvPr id="102" name="Shape 102"/>
            <p:cNvSpPr txBox="1"/>
            <p:nvPr/>
          </p:nvSpPr>
          <p:spPr>
            <a:xfrm>
              <a:off x="1636400" y="13683543"/>
              <a:ext cx="29680800" cy="8383132"/>
            </a:xfrm>
            <a:prstGeom prst="roundRect">
              <a:avLst>
                <a:gd name="adj" fmla="val 2199"/>
              </a:avLst>
            </a:prstGeom>
            <a:solidFill>
              <a:schemeClr val="lt1"/>
            </a:solidFill>
            <a:ln w="12700" cap="flat" cmpd="sng">
              <a:solidFill>
                <a:srgbClr val="0033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8650" tIns="49325" rIns="98650" bIns="493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endParaRPr lang="en-US" sz="4100" b="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Rectangle: Rounded Corners 45"/>
            <p:cNvSpPr/>
            <p:nvPr/>
          </p:nvSpPr>
          <p:spPr>
            <a:xfrm>
              <a:off x="1630750" y="12853374"/>
              <a:ext cx="29686150" cy="830169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100" b="1" dirty="0"/>
                <a:t>Screenshots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567485" y="21642194"/>
            <a:ext cx="481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185573" y="21642194"/>
            <a:ext cx="481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645932" y="21673461"/>
            <a:ext cx="481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6" name="Shape 10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839853" y="603703"/>
            <a:ext cx="4979999" cy="1425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65" y="34171568"/>
            <a:ext cx="8631936" cy="606644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418" y="14079597"/>
            <a:ext cx="4844128" cy="745297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0490" y="14068548"/>
            <a:ext cx="4260175" cy="757364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241" y="13860678"/>
            <a:ext cx="4343253" cy="7721339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469</Words>
  <Application>Microsoft Macintosh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Times New Roman</vt:lpstr>
      <vt:lpstr>Arial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Leonardo Varon</cp:lastModifiedBy>
  <cp:revision>45</cp:revision>
  <dcterms:modified xsi:type="dcterms:W3CDTF">2017-11-27T21:21:41Z</dcterms:modified>
</cp:coreProperties>
</file>