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64"/>
  </p:normalViewPr>
  <p:slideViewPr>
    <p:cSldViewPr snapToGrid="0" snapToObjects="1">
      <p:cViewPr>
        <p:scale>
          <a:sx n="22" d="100"/>
          <a:sy n="22" d="100"/>
        </p:scale>
        <p:origin x="2440" y="144"/>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Font typeface="Arial"/>
              <a:buNone/>
              <a:defRPr sz="1800" b="0" i="0" u="none" strike="noStrike" cap="none"/>
            </a:lvl1pPr>
            <a:lvl2pPr marL="914400" marR="0" lvl="1" indent="-228600" algn="l" rtl="0">
              <a:spcBef>
                <a:spcPts val="0"/>
              </a:spcBef>
              <a:spcAft>
                <a:spcPts val="0"/>
              </a:spcAft>
              <a:buSzPts val="1400"/>
              <a:buFont typeface="Arial"/>
              <a:buNone/>
              <a:defRPr sz="1800" b="0" i="0" u="none" strike="noStrike" cap="none"/>
            </a:lvl2pPr>
            <a:lvl3pPr marL="1371600" marR="0" lvl="2" indent="-228600" algn="l" rtl="0">
              <a:spcBef>
                <a:spcPts val="0"/>
              </a:spcBef>
              <a:spcAft>
                <a:spcPts val="0"/>
              </a:spcAft>
              <a:buSzPts val="1400"/>
              <a:buFont typeface="Arial"/>
              <a:buNone/>
              <a:defRPr sz="1800" b="0" i="0" u="none" strike="noStrike" cap="none"/>
            </a:lvl3pPr>
            <a:lvl4pPr marL="1828800" marR="0" lvl="3" indent="-228600" algn="l" rtl="0">
              <a:spcBef>
                <a:spcPts val="0"/>
              </a:spcBef>
              <a:spcAft>
                <a:spcPts val="0"/>
              </a:spcAft>
              <a:buSzPts val="1400"/>
              <a:buFont typeface="Arial"/>
              <a:buNone/>
              <a:defRPr sz="1800" b="0" i="0" u="none" strike="noStrike" cap="none"/>
            </a:lvl4pPr>
            <a:lvl5pPr marL="2286000" marR="0" lvl="4" indent="-228600" algn="l" rtl="0">
              <a:spcBef>
                <a:spcPts val="0"/>
              </a:spcBef>
              <a:spcAft>
                <a:spcPts val="0"/>
              </a:spcAft>
              <a:buSzPts val="1400"/>
              <a:buFont typeface="Arial"/>
              <a:buNone/>
              <a:defRPr sz="1800" b="0" i="0" u="none" strike="noStrike" cap="none"/>
            </a:lvl5pPr>
            <a:lvl6pPr marL="2743200" marR="0" lvl="5" indent="-228600" algn="l" rtl="0">
              <a:spcBef>
                <a:spcPts val="0"/>
              </a:spcBef>
              <a:spcAft>
                <a:spcPts val="0"/>
              </a:spcAft>
              <a:buSzPts val="1400"/>
              <a:buFont typeface="Arial"/>
              <a:buNone/>
              <a:defRPr sz="1800" b="0" i="0" u="none" strike="noStrike" cap="none"/>
            </a:lvl6pPr>
            <a:lvl7pPr marL="3200400" marR="0" lvl="6" indent="-228600" algn="l" rtl="0">
              <a:spcBef>
                <a:spcPts val="0"/>
              </a:spcBef>
              <a:spcAft>
                <a:spcPts val="0"/>
              </a:spcAft>
              <a:buSzPts val="1400"/>
              <a:buFont typeface="Arial"/>
              <a:buNone/>
              <a:defRPr sz="1800" b="0" i="0" u="none" strike="noStrike" cap="none"/>
            </a:lvl7pPr>
            <a:lvl8pPr marL="3657600" marR="0" lvl="7" indent="-228600" algn="l" rtl="0">
              <a:spcBef>
                <a:spcPts val="0"/>
              </a:spcBef>
              <a:spcAft>
                <a:spcPts val="0"/>
              </a:spcAft>
              <a:buSzPts val="1400"/>
              <a:buFont typeface="Arial"/>
              <a:buNone/>
              <a:defRPr sz="1800" b="0" i="0" u="none" strike="noStrike" cap="none"/>
            </a:lvl8pPr>
            <a:lvl9pPr marL="4114800" marR="0" lvl="8" indent="-228600" algn="l" rtl="0">
              <a:spcBef>
                <a:spcPts val="0"/>
              </a:spcBef>
              <a:spcAft>
                <a:spcPts val="0"/>
              </a:spcAft>
              <a:buSzPts val="1400"/>
              <a:buFont typeface="Arial"/>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SzPts val="1400"/>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86" name="Shape 86"/>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a:buNone/>
            </a:pPr>
            <a:endParaRPr sz="1800" b="0" i="0" u="none" strike="noStrike" cap="none" dirty="0"/>
          </a:p>
        </p:txBody>
      </p:sp>
      <p:sp>
        <p:nvSpPr>
          <p:cNvPr id="87" name="Shape 87"/>
          <p:cNvSpPr txBox="1"/>
          <p:nvPr/>
        </p:nvSpPr>
        <p:spPr>
          <a:xfrm>
            <a:off x="3884612" y="8685211"/>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6" cy="9408458"/>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80"/>
            <a:ext cx="23043355" cy="1121484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3000"/>
              </a:spcBef>
              <a:spcAft>
                <a:spcPts val="0"/>
              </a:spcAft>
              <a:buClr>
                <a:schemeClr val="dk1"/>
              </a:buClr>
              <a:buSzPts val="15000"/>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SzPts val="13100"/>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SzPts val="11200"/>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SzPts val="9400"/>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9" y="16778673"/>
            <a:ext cx="37450058" cy="7406877"/>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8" cy="22106335"/>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8" cy="29627512"/>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8"/>
            <a:ext cx="19751276" cy="362622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6" cy="26333825"/>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3"/>
            <a:ext cx="19751276" cy="5152464"/>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2"/>
              </a:buClr>
              <a:buSzPts val="1400"/>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8" cy="37459024"/>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50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31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12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400"/>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8" cy="4094629"/>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150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131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12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9400"/>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8" cy="2528719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2" y="10242177"/>
            <a:ext cx="14756606" cy="28964965"/>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9" cy="871593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1400"/>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9" cy="96012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chemeClr val="dk1"/>
              </a:buClr>
              <a:buSzPts val="15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31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12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9400"/>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2" cy="73152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SzPts val="1400"/>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2" cy="28963938"/>
          </a:xfrm>
          <a:prstGeom prst="rect">
            <a:avLst/>
          </a:prstGeom>
          <a:noFill/>
          <a:ln>
            <a:noFill/>
          </a:ln>
        </p:spPr>
        <p:txBody>
          <a:bodyPr spcFirstLastPara="1" wrap="square" lIns="91425" tIns="91425" rIns="91425" bIns="91425" anchor="t" anchorCtr="0"/>
          <a:lstStyle>
            <a:lvl1pPr marL="457200" marR="0" lvl="0" indent="-1181100" algn="l" rtl="0">
              <a:lnSpc>
                <a:spcPct val="100000"/>
              </a:lnSpc>
              <a:spcBef>
                <a:spcPts val="3000"/>
              </a:spcBef>
              <a:spcAft>
                <a:spcPts val="0"/>
              </a:spcAft>
              <a:buClr>
                <a:schemeClr val="dk1"/>
              </a:buClr>
              <a:buSzPts val="15000"/>
              <a:buFont typeface="Arial"/>
              <a:buChar char="•"/>
              <a:defRPr sz="15000" b="0" i="0" u="none" strike="noStrike" cap="none">
                <a:solidFill>
                  <a:schemeClr val="dk1"/>
                </a:solidFill>
                <a:latin typeface="Arial"/>
                <a:ea typeface="Arial"/>
                <a:cs typeface="Arial"/>
                <a:sym typeface="Arial"/>
              </a:defRPr>
            </a:lvl1pPr>
            <a:lvl2pPr marL="914400" marR="0" lvl="1" indent="-1060450" algn="l" rtl="0">
              <a:lnSpc>
                <a:spcPct val="100000"/>
              </a:lnSpc>
              <a:spcBef>
                <a:spcPts val="2620"/>
              </a:spcBef>
              <a:spcAft>
                <a:spcPts val="0"/>
              </a:spcAft>
              <a:buClr>
                <a:schemeClr val="dk1"/>
              </a:buClr>
              <a:buSzPts val="13100"/>
              <a:buFont typeface="Arial"/>
              <a:buChar char="–"/>
              <a:defRPr sz="13100" b="0" i="0" u="none" strike="noStrike" cap="none">
                <a:solidFill>
                  <a:schemeClr val="dk1"/>
                </a:solidFill>
                <a:latin typeface="Arial"/>
                <a:ea typeface="Arial"/>
                <a:cs typeface="Arial"/>
                <a:sym typeface="Arial"/>
              </a:defRPr>
            </a:lvl2pPr>
            <a:lvl3pPr marL="1371600" marR="0" lvl="2" indent="-939800" algn="l" rtl="0">
              <a:lnSpc>
                <a:spcPct val="100000"/>
              </a:lnSpc>
              <a:spcBef>
                <a:spcPts val="2240"/>
              </a:spcBef>
              <a:spcAft>
                <a:spcPts val="0"/>
              </a:spcAft>
              <a:buClr>
                <a:schemeClr val="dk1"/>
              </a:buClr>
              <a:buSzPts val="11200"/>
              <a:buFont typeface="Arial"/>
              <a:buChar char="•"/>
              <a:defRPr sz="11200" b="0" i="0" u="none" strike="noStrike" cap="none">
                <a:solidFill>
                  <a:schemeClr val="dk1"/>
                </a:solidFill>
                <a:latin typeface="Arial"/>
                <a:ea typeface="Arial"/>
                <a:cs typeface="Arial"/>
                <a:sym typeface="Arial"/>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8"/>
            <a:ext cx="7681911"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8"/>
            <a:ext cx="10425112" cy="3048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SzPts val="1400"/>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8" y="39968488"/>
            <a:ext cx="7681911" cy="3048000"/>
          </a:xfrm>
          <a:prstGeom prst="rect">
            <a:avLst/>
          </a:prstGeom>
          <a:noFill/>
          <a:ln>
            <a:noFill/>
          </a:ln>
        </p:spPr>
        <p:txBody>
          <a:bodyPr spcFirstLastPara="1" wrap="square" lIns="428450" tIns="214225" rIns="428450" bIns="214225" anchor="t" anchorCtr="0">
            <a:noAutofit/>
          </a:bodyPr>
          <a:lstStyle>
            <a:lvl1pPr marL="0" marR="0" lvl="0"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66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jpg"/><Relationship Id="rId20" Type="http://schemas.openxmlformats.org/officeDocument/2006/relationships/image" Target="../media/image18.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jpg"/><Relationship Id="rId14" Type="http://schemas.openxmlformats.org/officeDocument/2006/relationships/image" Target="../media/image12.jpeg"/><Relationship Id="rId15" Type="http://schemas.openxmlformats.org/officeDocument/2006/relationships/image" Target="../media/image13.jpeg"/><Relationship Id="rId16" Type="http://schemas.openxmlformats.org/officeDocument/2006/relationships/image" Target="../media/image14.png"/><Relationship Id="rId17" Type="http://schemas.openxmlformats.org/officeDocument/2006/relationships/image" Target="../media/image15.jpeg"/><Relationship Id="rId18" Type="http://schemas.openxmlformats.org/officeDocument/2006/relationships/image" Target="../media/image16.jpe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Shape 88"/>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9139" y="2790121"/>
            <a:ext cx="5859176" cy="2730945"/>
          </a:xfrm>
          <a:prstGeom prst="rect">
            <a:avLst/>
          </a:prstGeom>
        </p:spPr>
      </p:pic>
      <p:sp>
        <p:nvSpPr>
          <p:cNvPr id="89" name="Shape 89"/>
          <p:cNvSpPr txBox="1"/>
          <p:nvPr/>
        </p:nvSpPr>
        <p:spPr>
          <a:xfrm>
            <a:off x="8930323" y="2051014"/>
            <a:ext cx="15357300" cy="1077900"/>
          </a:xfrm>
          <a:prstGeom prst="rect">
            <a:avLst/>
          </a:prstGeom>
          <a:noFill/>
          <a:ln>
            <a:noFill/>
          </a:ln>
        </p:spPr>
        <p:txBody>
          <a:bodyPr spcFirstLastPara="1" wrap="square" lIns="98650" tIns="49325" rIns="98650" bIns="49325" anchor="t" anchorCtr="0">
            <a:noAutofit/>
          </a:bodyPr>
          <a:lstStyle/>
          <a:p>
            <a:pPr marL="0" marR="0" lvl="0" indent="0" algn="ctr" rtl="0">
              <a:lnSpc>
                <a:spcPct val="30000"/>
              </a:lnSpc>
              <a:spcBef>
                <a:spcPts val="0"/>
              </a:spcBef>
              <a:spcAft>
                <a:spcPts val="0"/>
              </a:spcAft>
              <a:buClr>
                <a:schemeClr val="dk1"/>
              </a:buClr>
              <a:buFont typeface="Times New Roman"/>
              <a:buNone/>
            </a:pPr>
            <a:r>
              <a:rPr lang="en-US" sz="7200" b="1" dirty="0" smtClean="0">
                <a:solidFill>
                  <a:schemeClr val="dk1"/>
                </a:solidFill>
                <a:latin typeface="Times New Roman"/>
                <a:ea typeface="Times New Roman"/>
                <a:cs typeface="Times New Roman"/>
                <a:sym typeface="Times New Roman"/>
              </a:rPr>
              <a:t>Senior Project, 2018</a:t>
            </a:r>
            <a:r>
              <a:rPr lang="en-US" sz="7200" b="1" i="0" u="none" strike="noStrike" cap="none" dirty="0" smtClean="0">
                <a:solidFill>
                  <a:schemeClr val="dk1"/>
                </a:solidFill>
                <a:latin typeface="Times New Roman"/>
                <a:ea typeface="Times New Roman"/>
                <a:cs typeface="Times New Roman"/>
                <a:sym typeface="Times New Roman"/>
              </a:rPr>
              <a:t>, Spring</a:t>
            </a:r>
            <a:endParaRPr dirty="0"/>
          </a:p>
        </p:txBody>
      </p:sp>
      <p:sp>
        <p:nvSpPr>
          <p:cNvPr id="90" name="Shape 90"/>
          <p:cNvSpPr txBox="1"/>
          <p:nvPr/>
        </p:nvSpPr>
        <p:spPr>
          <a:xfrm>
            <a:off x="7035516" y="2519594"/>
            <a:ext cx="19797600" cy="2452800"/>
          </a:xfrm>
          <a:prstGeom prst="rect">
            <a:avLst/>
          </a:prstGeom>
          <a:noFill/>
          <a:ln>
            <a:noFill/>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33CC"/>
              </a:buClr>
              <a:buFont typeface="Arial"/>
              <a:buNone/>
            </a:pPr>
            <a:r>
              <a:rPr lang="en-US" sz="6000" b="1" i="0" u="none" strike="noStrike" cap="none" dirty="0" err="1" smtClean="0">
                <a:solidFill>
                  <a:srgbClr val="3333CC"/>
                </a:solidFill>
                <a:latin typeface="Arial"/>
                <a:ea typeface="Arial"/>
                <a:cs typeface="Arial"/>
                <a:sym typeface="Arial"/>
              </a:rPr>
              <a:t>SkillCourt</a:t>
            </a:r>
            <a:r>
              <a:rPr lang="en-US" sz="6000" b="1" i="0" u="none" strike="noStrike" cap="none" dirty="0" smtClean="0">
                <a:solidFill>
                  <a:srgbClr val="3333CC"/>
                </a:solidFill>
                <a:latin typeface="Arial"/>
                <a:ea typeface="Arial"/>
                <a:cs typeface="Arial"/>
                <a:sym typeface="Arial"/>
              </a:rPr>
              <a:t> 10.0</a:t>
            </a:r>
            <a:endParaRPr sz="6000" dirty="0"/>
          </a:p>
          <a:p>
            <a:pPr marL="0" marR="0" lvl="0" indent="0" algn="ctr" rtl="0">
              <a:lnSpc>
                <a:spcPct val="100000"/>
              </a:lnSpc>
              <a:spcBef>
                <a:spcPts val="0"/>
              </a:spcBef>
              <a:spcAft>
                <a:spcPts val="0"/>
              </a:spcAft>
              <a:buClr>
                <a:srgbClr val="3333CC"/>
              </a:buClr>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smtClean="0">
                <a:solidFill>
                  <a:srgbClr val="3333CC"/>
                </a:solidFill>
                <a:latin typeface="Arial"/>
                <a:ea typeface="Arial"/>
                <a:cs typeface="Arial"/>
                <a:sym typeface="Arial"/>
              </a:rPr>
              <a:t>Sandra Hurtado, Florida </a:t>
            </a:r>
            <a:r>
              <a:rPr lang="en-US" sz="3500" b="0" i="0" u="none" strike="noStrike" cap="none" dirty="0">
                <a:solidFill>
                  <a:srgbClr val="3333CC"/>
                </a:solidFill>
                <a:latin typeface="Arial"/>
                <a:ea typeface="Arial"/>
                <a:cs typeface="Arial"/>
                <a:sym typeface="Arial"/>
              </a:rPr>
              <a:t>International University</a:t>
            </a:r>
            <a:endParaRPr dirty="0"/>
          </a:p>
          <a:p>
            <a:pPr lvl="0" algn="ctr">
              <a:buClr>
                <a:srgbClr val="3333CC"/>
              </a:buClr>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600" dirty="0" err="1">
                <a:solidFill>
                  <a:srgbClr val="294CCE"/>
                </a:solidFill>
              </a:rPr>
              <a:t>Guðmundur</a:t>
            </a:r>
            <a:r>
              <a:rPr lang="en-US" sz="3600" dirty="0">
                <a:solidFill>
                  <a:srgbClr val="294CCE"/>
                </a:solidFill>
              </a:rPr>
              <a:t> </a:t>
            </a:r>
            <a:r>
              <a:rPr lang="en-US" sz="3600" dirty="0" err="1" smtClean="0">
                <a:solidFill>
                  <a:srgbClr val="294CCE"/>
                </a:solidFill>
              </a:rPr>
              <a:t>Traustason</a:t>
            </a:r>
            <a:r>
              <a:rPr lang="en-US" sz="3600" dirty="0" smtClean="0">
                <a:solidFill>
                  <a:srgbClr val="294CCE"/>
                </a:solidFill>
              </a:rPr>
              <a:t>, </a:t>
            </a:r>
            <a:r>
              <a:rPr lang="en-US" sz="3500" b="0" i="1" u="none" strike="noStrike" cap="none" dirty="0" smtClean="0">
                <a:solidFill>
                  <a:srgbClr val="3333CC"/>
                </a:solidFill>
                <a:latin typeface="Arial"/>
                <a:ea typeface="Arial"/>
                <a:cs typeface="Arial"/>
                <a:sym typeface="Arial"/>
              </a:rPr>
              <a:t>Founder and CEO of </a:t>
            </a:r>
            <a:r>
              <a:rPr lang="en-US" sz="3500" b="0" i="1" u="none" strike="noStrike" cap="none" dirty="0" err="1" smtClean="0">
                <a:solidFill>
                  <a:srgbClr val="3333CC"/>
                </a:solidFill>
                <a:latin typeface="Arial"/>
                <a:ea typeface="Arial"/>
                <a:cs typeface="Arial"/>
                <a:sym typeface="Arial"/>
              </a:rPr>
              <a:t>SkillCourt</a:t>
            </a:r>
            <a:endParaRPr dirty="0"/>
          </a:p>
          <a:p>
            <a:pPr marL="0" marR="0" lvl="0" indent="0" algn="ctr" rtl="0">
              <a:lnSpc>
                <a:spcPct val="100000"/>
              </a:lnSpc>
              <a:spcBef>
                <a:spcPts val="0"/>
              </a:spcBef>
              <a:spcAft>
                <a:spcPts val="0"/>
              </a:spcAft>
              <a:buClr>
                <a:srgbClr val="3333CC"/>
              </a:buClr>
              <a:buFont typeface="Arial"/>
              <a:buNone/>
            </a:pPr>
            <a:r>
              <a:rPr lang="en-US" sz="3500" b="1" dirty="0">
                <a:solidFill>
                  <a:srgbClr val="3333CC"/>
                </a:solidFill>
              </a:rPr>
              <a:t>Professor</a:t>
            </a:r>
            <a:r>
              <a:rPr lang="en-US" sz="3500" b="1" i="0" u="none" strike="noStrike" cap="none" dirty="0">
                <a:solidFill>
                  <a:srgbClr val="3333CC"/>
                </a:solidFill>
                <a:latin typeface="Arial"/>
                <a:ea typeface="Arial"/>
                <a:cs typeface="Arial"/>
                <a:sym typeface="Arial"/>
              </a:rPr>
              <a:t>:</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endParaRPr dirty="0"/>
          </a:p>
        </p:txBody>
      </p:sp>
      <p:sp>
        <p:nvSpPr>
          <p:cNvPr id="91" name="Shape 91"/>
          <p:cNvSpPr txBox="1"/>
          <p:nvPr/>
        </p:nvSpPr>
        <p:spPr>
          <a:xfrm>
            <a:off x="990600" y="5493600"/>
            <a:ext cx="31089600" cy="35661600"/>
          </a:xfrm>
          <a:prstGeom prst="rect">
            <a:avLst/>
          </a:prstGeom>
          <a:solidFill>
            <a:schemeClr val="accent5">
              <a:lumMod val="90000"/>
            </a:schemeClr>
          </a:solidFill>
          <a:ln w="63500" cap="flat" cmpd="sng">
            <a:solidFill>
              <a:srgbClr val="0033CC"/>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1636400" y="6095924"/>
            <a:ext cx="9424500" cy="629717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Problem</a:t>
            </a:r>
            <a:endParaRPr lang="en-US" dirty="0"/>
          </a:p>
          <a:p>
            <a:pPr marL="0" marR="0" lvl="0" indent="0" rtl="0">
              <a:lnSpc>
                <a:spcPct val="100000"/>
              </a:lnSpc>
              <a:spcBef>
                <a:spcPts val="0"/>
              </a:spcBef>
              <a:spcAft>
                <a:spcPts val="0"/>
              </a:spcAft>
              <a:buClr>
                <a:srgbClr val="336699"/>
              </a:buClr>
              <a:buFont typeface="Arial"/>
              <a:buNone/>
            </a:pPr>
            <a:r>
              <a:rPr lang="en-US" sz="4400" dirty="0">
                <a:solidFill>
                  <a:schemeClr val="accent6"/>
                </a:solidFill>
              </a:rPr>
              <a:t>S</a:t>
            </a:r>
            <a:r>
              <a:rPr lang="en-US" sz="4400" dirty="0" smtClean="0">
                <a:solidFill>
                  <a:schemeClr val="accent6"/>
                </a:solidFill>
              </a:rPr>
              <a:t>occer is </a:t>
            </a:r>
            <a:r>
              <a:rPr lang="en-US" sz="4400" dirty="0">
                <a:solidFill>
                  <a:schemeClr val="accent6"/>
                </a:solidFill>
              </a:rPr>
              <a:t>one of the most popular and competitive sports in </a:t>
            </a:r>
            <a:r>
              <a:rPr lang="en-US" sz="4400" dirty="0" smtClean="0">
                <a:solidFill>
                  <a:schemeClr val="accent6"/>
                </a:solidFill>
              </a:rPr>
              <a:t>existence. Using technology advancements,  </a:t>
            </a:r>
            <a:r>
              <a:rPr lang="en-US" sz="4400" dirty="0">
                <a:solidFill>
                  <a:schemeClr val="accent6"/>
                </a:solidFill>
              </a:rPr>
              <a:t>soccer coaches are </a:t>
            </a:r>
            <a:r>
              <a:rPr lang="en-US" sz="4400" dirty="0" smtClean="0">
                <a:solidFill>
                  <a:schemeClr val="accent6"/>
                </a:solidFill>
              </a:rPr>
              <a:t>seeking ways </a:t>
            </a:r>
            <a:r>
              <a:rPr lang="en-US" sz="4400" dirty="0">
                <a:solidFill>
                  <a:schemeClr val="accent6"/>
                </a:solidFill>
              </a:rPr>
              <a:t>to train their students </a:t>
            </a:r>
            <a:r>
              <a:rPr lang="en-US" sz="4400" dirty="0" smtClean="0">
                <a:solidFill>
                  <a:schemeClr val="accent6"/>
                </a:solidFill>
              </a:rPr>
              <a:t>more efficiently. A </a:t>
            </a:r>
            <a:r>
              <a:rPr lang="en-US" sz="4400" dirty="0">
                <a:solidFill>
                  <a:schemeClr val="accent6"/>
                </a:solidFill>
              </a:rPr>
              <a:t>way that can make it easier for the students to practice their skills at the comfort of </a:t>
            </a:r>
            <a:r>
              <a:rPr lang="en-US" sz="4400" dirty="0" smtClean="0">
                <a:solidFill>
                  <a:schemeClr val="accent6"/>
                </a:solidFill>
              </a:rPr>
              <a:t>their own home.</a:t>
            </a:r>
            <a:endParaRPr sz="4400" dirty="0">
              <a:solidFill>
                <a:schemeClr val="accent6"/>
              </a:solidFill>
            </a:endParaRPr>
          </a:p>
        </p:txBody>
      </p:sp>
      <p:sp>
        <p:nvSpPr>
          <p:cNvPr id="93" name="Shape 93"/>
          <p:cNvSpPr txBox="1"/>
          <p:nvPr/>
        </p:nvSpPr>
        <p:spPr>
          <a:xfrm>
            <a:off x="986243" y="41505884"/>
            <a:ext cx="4980000" cy="7302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Acknowledgement</a:t>
            </a:r>
            <a:endParaRPr/>
          </a:p>
        </p:txBody>
      </p:sp>
      <p:sp>
        <p:nvSpPr>
          <p:cNvPr id="94" name="Shape 94"/>
          <p:cNvSpPr txBox="1"/>
          <p:nvPr/>
        </p:nvSpPr>
        <p:spPr>
          <a:xfrm>
            <a:off x="15925800" y="446087"/>
            <a:ext cx="4724400" cy="1077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Font typeface="Arial"/>
              <a:buNone/>
            </a:pPr>
            <a:r>
              <a:rPr lang="en-US" sz="3200" b="1" i="0" u="none" strike="noStrike" cap="none">
                <a:solidFill>
                  <a:schemeClr val="accent2"/>
                </a:solidFill>
                <a:latin typeface="Arial"/>
                <a:ea typeface="Arial"/>
                <a:cs typeface="Arial"/>
                <a:sym typeface="Arial"/>
              </a:rPr>
              <a:t>School of Computing &amp; Information Sciences</a:t>
            </a:r>
            <a:endParaRPr/>
          </a:p>
        </p:txBody>
      </p:sp>
      <p:pic>
        <p:nvPicPr>
          <p:cNvPr id="95" name="Shape 95"/>
          <p:cNvPicPr preferRelativeResize="0"/>
          <p:nvPr/>
        </p:nvPicPr>
        <p:blipFill rotWithShape="1">
          <a:blip r:embed="rId4">
            <a:alphaModFix/>
          </a:blip>
          <a:srcRect/>
          <a:stretch/>
        </p:blipFill>
        <p:spPr>
          <a:xfrm>
            <a:off x="13182600" y="381000"/>
            <a:ext cx="2630400" cy="1219200"/>
          </a:xfrm>
          <a:prstGeom prst="rect">
            <a:avLst/>
          </a:prstGeom>
          <a:noFill/>
          <a:ln>
            <a:noFill/>
          </a:ln>
        </p:spPr>
      </p:pic>
      <p:sp>
        <p:nvSpPr>
          <p:cNvPr id="96" name="Shape 96"/>
          <p:cNvSpPr txBox="1"/>
          <p:nvPr/>
        </p:nvSpPr>
        <p:spPr>
          <a:xfrm>
            <a:off x="22967950" y="6244138"/>
            <a:ext cx="8349300" cy="58587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Current System</a:t>
            </a:r>
            <a:endParaRPr dirty="0"/>
          </a:p>
          <a:p>
            <a:pPr lvl="0">
              <a:buClr>
                <a:srgbClr val="336699"/>
              </a:buClr>
            </a:pPr>
            <a:r>
              <a:rPr lang="en-US" sz="4100" b="0" i="0" u="none" strike="noStrike" cap="none" dirty="0" err="1" smtClean="0">
                <a:solidFill>
                  <a:schemeClr val="accent6"/>
                </a:solidFill>
                <a:sym typeface="Arial"/>
              </a:rPr>
              <a:t>SkillCourt’s</a:t>
            </a:r>
            <a:r>
              <a:rPr lang="en-US" sz="4100" b="0" i="0" u="none" strike="noStrike" cap="none" dirty="0" smtClean="0">
                <a:solidFill>
                  <a:schemeClr val="accent6"/>
                </a:solidFill>
                <a:sym typeface="Arial"/>
              </a:rPr>
              <a:t> previous version allowed users to only play in a random </a:t>
            </a:r>
            <a:r>
              <a:rPr lang="en-US" sz="4100" dirty="0" smtClean="0">
                <a:solidFill>
                  <a:schemeClr val="accent6"/>
                </a:solidFill>
              </a:rPr>
              <a:t>sequence mode </a:t>
            </a:r>
            <a:r>
              <a:rPr lang="en-US" sz="4100" b="0" i="0" u="none" strike="noStrike" cap="none" dirty="0" smtClean="0">
                <a:solidFill>
                  <a:schemeClr val="accent6"/>
                </a:solidFill>
                <a:sym typeface="Arial"/>
              </a:rPr>
              <a:t>that would continue the game if a pad was disconnected. Also did not contain a user friendly UI.</a:t>
            </a:r>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926446" y="23063124"/>
            <a:ext cx="9249000" cy="8573713"/>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Requirements</a:t>
            </a:r>
          </a:p>
          <a:p>
            <a:pPr marL="0" marR="0" lvl="0" indent="0" algn="ctr" rtl="0">
              <a:lnSpc>
                <a:spcPct val="100000"/>
              </a:lnSpc>
              <a:spcBef>
                <a:spcPts val="0"/>
              </a:spcBef>
              <a:spcAft>
                <a:spcPts val="0"/>
              </a:spcAft>
              <a:buClr>
                <a:srgbClr val="336699"/>
              </a:buClr>
              <a:buFont typeface="Arial"/>
              <a:buNone/>
            </a:pPr>
            <a:endParaRPr dirty="0"/>
          </a:p>
          <a:p>
            <a:pPr marL="571500" marR="0" lvl="0" indent="-571500" rtl="0">
              <a:lnSpc>
                <a:spcPct val="100000"/>
              </a:lnSpc>
              <a:spcBef>
                <a:spcPts val="0"/>
              </a:spcBef>
              <a:spcAft>
                <a:spcPts val="0"/>
              </a:spcAft>
              <a:buClr>
                <a:srgbClr val="336699"/>
              </a:buClr>
              <a:buFont typeface="Arial" charset="0"/>
              <a:buChar char="•"/>
            </a:pPr>
            <a:r>
              <a:rPr lang="en-US" sz="4100" b="1" i="0" u="none" strike="noStrike" cap="none" dirty="0" smtClean="0">
                <a:solidFill>
                  <a:srgbClr val="336699"/>
                </a:solidFill>
                <a:latin typeface="Arial"/>
                <a:ea typeface="Arial"/>
                <a:cs typeface="Arial"/>
                <a:sym typeface="Arial"/>
              </a:rPr>
              <a:t>As a user I want to be able to personalize the way pads light up.</a:t>
            </a:r>
          </a:p>
          <a:p>
            <a:pPr marL="571500" marR="0" lvl="0" indent="-571500" rtl="0">
              <a:lnSpc>
                <a:spcPct val="100000"/>
              </a:lnSpc>
              <a:spcBef>
                <a:spcPts val="0"/>
              </a:spcBef>
              <a:spcAft>
                <a:spcPts val="0"/>
              </a:spcAft>
              <a:buClr>
                <a:srgbClr val="336699"/>
              </a:buClr>
              <a:buFont typeface="Arial" charset="0"/>
              <a:buChar char="•"/>
            </a:pPr>
            <a:endParaRPr lang="en-US" sz="4100" b="1" dirty="0">
              <a:solidFill>
                <a:srgbClr val="336699"/>
              </a:solidFill>
            </a:endParaRPr>
          </a:p>
          <a:p>
            <a:pPr marL="571500" marR="0" lvl="0" indent="-571500" rtl="0">
              <a:lnSpc>
                <a:spcPct val="100000"/>
              </a:lnSpc>
              <a:spcBef>
                <a:spcPts val="0"/>
              </a:spcBef>
              <a:spcAft>
                <a:spcPts val="0"/>
              </a:spcAft>
              <a:buClr>
                <a:srgbClr val="336699"/>
              </a:buClr>
              <a:buFont typeface="Arial" charset="0"/>
              <a:buChar char="•"/>
            </a:pPr>
            <a:r>
              <a:rPr lang="en-US" sz="4100" b="1" i="0" u="none" strike="noStrike" cap="none" dirty="0" smtClean="0">
                <a:solidFill>
                  <a:srgbClr val="336699"/>
                </a:solidFill>
                <a:latin typeface="Arial"/>
                <a:ea typeface="Arial"/>
                <a:cs typeface="Arial"/>
                <a:sym typeface="Arial"/>
              </a:rPr>
              <a:t>As a user, I want to be able to set what order pads will light up.</a:t>
            </a:r>
          </a:p>
          <a:p>
            <a:pPr marL="571500" marR="0" lvl="0" indent="-571500" rtl="0">
              <a:lnSpc>
                <a:spcPct val="100000"/>
              </a:lnSpc>
              <a:spcBef>
                <a:spcPts val="0"/>
              </a:spcBef>
              <a:spcAft>
                <a:spcPts val="0"/>
              </a:spcAft>
              <a:buClr>
                <a:srgbClr val="336699"/>
              </a:buClr>
              <a:buFont typeface="Arial" charset="0"/>
              <a:buChar char="•"/>
            </a:pPr>
            <a:endParaRPr lang="en-US" sz="4100" b="1" dirty="0">
              <a:solidFill>
                <a:srgbClr val="336699"/>
              </a:solidFill>
            </a:endParaRPr>
          </a:p>
          <a:p>
            <a:pPr marL="571500" marR="0" lvl="0" indent="-571500" rtl="0">
              <a:lnSpc>
                <a:spcPct val="100000"/>
              </a:lnSpc>
              <a:spcBef>
                <a:spcPts val="0"/>
              </a:spcBef>
              <a:spcAft>
                <a:spcPts val="0"/>
              </a:spcAft>
              <a:buClr>
                <a:srgbClr val="336699"/>
              </a:buClr>
              <a:buFont typeface="Arial" charset="0"/>
              <a:buChar char="•"/>
            </a:pPr>
            <a:r>
              <a:rPr lang="en-US" sz="4100" b="1" i="0" u="none" strike="noStrike" cap="none" dirty="0" smtClean="0">
                <a:solidFill>
                  <a:srgbClr val="336699"/>
                </a:solidFill>
                <a:latin typeface="Arial"/>
                <a:ea typeface="Arial"/>
                <a:cs typeface="Arial"/>
                <a:sym typeface="Arial"/>
              </a:rPr>
              <a:t>As a user I want to be able to determine a random pattern for the pads to light up.</a:t>
            </a: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2183375" y="23063150"/>
            <a:ext cx="9975600" cy="89247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System Design</a:t>
            </a:r>
            <a:endParaRPr dirty="0"/>
          </a:p>
        </p:txBody>
      </p:sp>
      <p:sp>
        <p:nvSpPr>
          <p:cNvPr id="99" name="Shape 99"/>
          <p:cNvSpPr txBox="1"/>
          <p:nvPr/>
        </p:nvSpPr>
        <p:spPr>
          <a:xfrm>
            <a:off x="12183375" y="33085225"/>
            <a:ext cx="9975600" cy="73038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a:solidFill>
                  <a:srgbClr val="336699"/>
                </a:solidFill>
                <a:latin typeface="Arial"/>
                <a:ea typeface="Arial"/>
                <a:cs typeface="Arial"/>
                <a:sym typeface="Arial"/>
              </a:rPr>
              <a:t>Object Design</a:t>
            </a:r>
            <a:endParaRPr/>
          </a:p>
        </p:txBody>
      </p:sp>
      <p:sp>
        <p:nvSpPr>
          <p:cNvPr id="100" name="Shape 100"/>
          <p:cNvSpPr txBox="1"/>
          <p:nvPr/>
        </p:nvSpPr>
        <p:spPr>
          <a:xfrm>
            <a:off x="23383100" y="23063125"/>
            <a:ext cx="7933800" cy="8924725"/>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Implementation</a:t>
            </a:r>
          </a:p>
          <a:p>
            <a:pPr marL="0" marR="0" lvl="0" indent="0" algn="ctr" rtl="0">
              <a:lnSpc>
                <a:spcPct val="100000"/>
              </a:lnSpc>
              <a:spcBef>
                <a:spcPts val="0"/>
              </a:spcBef>
              <a:spcAft>
                <a:spcPts val="0"/>
              </a:spcAft>
              <a:buClr>
                <a:srgbClr val="336699"/>
              </a:buClr>
              <a:buFont typeface="Arial"/>
              <a:buNone/>
            </a:pPr>
            <a:endParaRPr lang="en-US" sz="4100" b="1" dirty="0">
              <a:solidFill>
                <a:srgbClr val="336699"/>
              </a:solidFill>
            </a:endParaRPr>
          </a:p>
          <a:p>
            <a:pPr marL="285750" marR="0" lvl="0" indent="-285750" rtl="0">
              <a:lnSpc>
                <a:spcPct val="100000"/>
              </a:lnSpc>
              <a:spcBef>
                <a:spcPts val="0"/>
              </a:spcBef>
              <a:spcAft>
                <a:spcPts val="0"/>
              </a:spcAft>
              <a:buClr>
                <a:srgbClr val="336699"/>
              </a:buClr>
              <a:buFont typeface="Arial" charset="0"/>
              <a:buChar char="•"/>
            </a:pPr>
            <a:r>
              <a:rPr lang="en-US" sz="4100" b="1" dirty="0" err="1" smtClean="0">
                <a:solidFill>
                  <a:srgbClr val="336699"/>
                </a:solidFill>
              </a:rPr>
              <a:t>SkillCourt</a:t>
            </a:r>
            <a:r>
              <a:rPr lang="en-US" sz="4100" b="1" dirty="0" smtClean="0">
                <a:solidFill>
                  <a:srgbClr val="336699"/>
                </a:solidFill>
              </a:rPr>
              <a:t> is an Android app written in Java using Android Studio IDE.</a:t>
            </a:r>
          </a:p>
          <a:p>
            <a:pPr marL="285750" marR="0" lvl="0" indent="-285750" rtl="0">
              <a:lnSpc>
                <a:spcPct val="100000"/>
              </a:lnSpc>
              <a:spcBef>
                <a:spcPts val="0"/>
              </a:spcBef>
              <a:spcAft>
                <a:spcPts val="0"/>
              </a:spcAft>
              <a:buClr>
                <a:srgbClr val="336699"/>
              </a:buClr>
              <a:buFont typeface="Arial" charset="0"/>
              <a:buChar char="•"/>
            </a:pPr>
            <a:endParaRPr lang="en-US" sz="4100" b="1" dirty="0">
              <a:solidFill>
                <a:srgbClr val="336699"/>
              </a:solidFill>
            </a:endParaRPr>
          </a:p>
          <a:p>
            <a:pPr marL="285750" marR="0" lvl="0" indent="-285750" rtl="0">
              <a:lnSpc>
                <a:spcPct val="100000"/>
              </a:lnSpc>
              <a:spcBef>
                <a:spcPts val="0"/>
              </a:spcBef>
              <a:spcAft>
                <a:spcPts val="0"/>
              </a:spcAft>
              <a:buClr>
                <a:srgbClr val="336699"/>
              </a:buClr>
              <a:buFont typeface="Arial" charset="0"/>
              <a:buChar char="•"/>
            </a:pPr>
            <a:r>
              <a:rPr lang="en-US" sz="4100" b="1" dirty="0" smtClean="0">
                <a:solidFill>
                  <a:srgbClr val="336699"/>
                </a:solidFill>
              </a:rPr>
              <a:t>External hardware uses Raspberry Pi and python for commands.</a:t>
            </a:r>
          </a:p>
          <a:p>
            <a:pPr marL="285750" marR="0" lvl="0" indent="-285750" rtl="0">
              <a:lnSpc>
                <a:spcPct val="100000"/>
              </a:lnSpc>
              <a:spcBef>
                <a:spcPts val="0"/>
              </a:spcBef>
              <a:spcAft>
                <a:spcPts val="0"/>
              </a:spcAft>
              <a:buClr>
                <a:srgbClr val="336699"/>
              </a:buClr>
              <a:buFont typeface="Arial" charset="0"/>
              <a:buChar char="•"/>
            </a:pPr>
            <a:endParaRPr lang="en-US" sz="4100" b="1" dirty="0">
              <a:solidFill>
                <a:srgbClr val="336699"/>
              </a:solidFill>
            </a:endParaRPr>
          </a:p>
          <a:p>
            <a:pPr marL="285750" marR="0" lvl="0" indent="-285750" rtl="0">
              <a:lnSpc>
                <a:spcPct val="100000"/>
              </a:lnSpc>
              <a:spcBef>
                <a:spcPts val="0"/>
              </a:spcBef>
              <a:spcAft>
                <a:spcPts val="0"/>
              </a:spcAft>
              <a:buClr>
                <a:srgbClr val="336699"/>
              </a:buClr>
              <a:buFont typeface="Arial" charset="0"/>
              <a:buChar char="•"/>
            </a:pPr>
            <a:r>
              <a:rPr lang="en-US" sz="4100" b="1" dirty="0" smtClean="0">
                <a:solidFill>
                  <a:srgbClr val="336699"/>
                </a:solidFill>
              </a:rPr>
              <a:t>Android phone with SDK 16 or higher was used.</a:t>
            </a:r>
            <a:endParaRPr dirty="0"/>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1" name="Shape 101"/>
          <p:cNvSpPr txBox="1"/>
          <p:nvPr/>
        </p:nvSpPr>
        <p:spPr>
          <a:xfrm>
            <a:off x="1811950" y="33020500"/>
            <a:ext cx="9249000" cy="73686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R="0" lvl="0" algn="ctr" rtl="0">
              <a:lnSpc>
                <a:spcPct val="100000"/>
              </a:lnSpc>
              <a:spcBef>
                <a:spcPts val="0"/>
              </a:spcBef>
              <a:spcAft>
                <a:spcPts val="0"/>
              </a:spcAft>
              <a:buClr>
                <a:srgbClr val="336699"/>
              </a:buClr>
            </a:pPr>
            <a:r>
              <a:rPr lang="en-US" sz="4100" b="1" i="0" u="none" strike="noStrike" cap="none" dirty="0" smtClean="0">
                <a:solidFill>
                  <a:srgbClr val="336699"/>
                </a:solidFill>
                <a:latin typeface="Arial"/>
                <a:ea typeface="Arial"/>
                <a:cs typeface="Arial"/>
                <a:sym typeface="Arial"/>
              </a:rPr>
              <a:t>Verification</a:t>
            </a:r>
          </a:p>
          <a:p>
            <a:pPr marR="0" lvl="0" algn="ctr" rtl="0">
              <a:lnSpc>
                <a:spcPct val="100000"/>
              </a:lnSpc>
              <a:spcBef>
                <a:spcPts val="0"/>
              </a:spcBef>
              <a:spcAft>
                <a:spcPts val="0"/>
              </a:spcAft>
              <a:buClr>
                <a:srgbClr val="336699"/>
              </a:buClr>
            </a:pPr>
            <a:endParaRPr lang="en-US" sz="4100" b="1" dirty="0">
              <a:solidFill>
                <a:srgbClr val="336699"/>
              </a:solidFill>
            </a:endParaRPr>
          </a:p>
          <a:p>
            <a:pPr marL="285750" marR="0" lvl="0" indent="-285750" rtl="0">
              <a:lnSpc>
                <a:spcPct val="100000"/>
              </a:lnSpc>
              <a:spcBef>
                <a:spcPts val="0"/>
              </a:spcBef>
              <a:spcAft>
                <a:spcPts val="0"/>
              </a:spcAft>
              <a:buClr>
                <a:srgbClr val="336699"/>
              </a:buClr>
              <a:buFont typeface="Arial" charset="0"/>
              <a:buChar char="•"/>
            </a:pPr>
            <a:r>
              <a:rPr lang="en-US" sz="4100" b="1" dirty="0" smtClean="0">
                <a:solidFill>
                  <a:srgbClr val="336699"/>
                </a:solidFill>
              </a:rPr>
              <a:t>There were several unit tests done to test code changes. Acceptance tests were created to tests full functionality between user and UI interaction.</a:t>
            </a:r>
            <a:endParaRPr dirty="0"/>
          </a:p>
        </p:txBody>
      </p:sp>
      <p:sp>
        <p:nvSpPr>
          <p:cNvPr id="102" name="Shape 102"/>
          <p:cNvSpPr txBox="1"/>
          <p:nvPr/>
        </p:nvSpPr>
        <p:spPr>
          <a:xfrm>
            <a:off x="1590616" y="13048795"/>
            <a:ext cx="29680800" cy="92133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Screenshots</a:t>
            </a:r>
            <a:endParaRPr dirty="0"/>
          </a:p>
          <a:p>
            <a:pPr marL="0" marR="0" lvl="0" indent="0" algn="ctr" rtl="0">
              <a:lnSpc>
                <a:spcPct val="100000"/>
              </a:lnSpc>
              <a:spcBef>
                <a:spcPts val="0"/>
              </a:spcBef>
              <a:spcAft>
                <a:spcPts val="0"/>
              </a:spcAft>
              <a:buClr>
                <a:srgbClr val="336699"/>
              </a:buClr>
              <a:buFont typeface="Arial"/>
              <a:buNone/>
            </a:pPr>
            <a:r>
              <a:rPr lang="en-US" sz="4100" b="0" i="0" u="none" strike="noStrike" cap="none" dirty="0" smtClean="0">
                <a:solidFill>
                  <a:srgbClr val="336699"/>
                </a:solidFill>
                <a:latin typeface="Arial"/>
                <a:ea typeface="Arial"/>
                <a:cs typeface="Arial"/>
                <a:sym typeface="Arial"/>
              </a:rPr>
              <a:t>.</a:t>
            </a:r>
            <a:endParaRPr dirty="0"/>
          </a:p>
        </p:txBody>
      </p:sp>
      <p:sp>
        <p:nvSpPr>
          <p:cNvPr id="103" name="Shape 103"/>
          <p:cNvSpPr txBox="1"/>
          <p:nvPr/>
        </p:nvSpPr>
        <p:spPr>
          <a:xfrm>
            <a:off x="23383500" y="33020500"/>
            <a:ext cx="7933800" cy="7368600"/>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smtClean="0">
                <a:solidFill>
                  <a:srgbClr val="336699"/>
                </a:solidFill>
                <a:latin typeface="Arial"/>
                <a:ea typeface="Arial"/>
                <a:cs typeface="Arial"/>
                <a:sym typeface="Arial"/>
              </a:rPr>
              <a:t>Summary</a:t>
            </a:r>
          </a:p>
          <a:p>
            <a:pPr marL="0" marR="0" lvl="0" indent="0" algn="ctr" rtl="0">
              <a:lnSpc>
                <a:spcPct val="100000"/>
              </a:lnSpc>
              <a:spcBef>
                <a:spcPts val="0"/>
              </a:spcBef>
              <a:spcAft>
                <a:spcPts val="0"/>
              </a:spcAft>
              <a:buClr>
                <a:srgbClr val="336699"/>
              </a:buClr>
              <a:buFont typeface="Arial"/>
              <a:buNone/>
            </a:pPr>
            <a:endParaRPr dirty="0"/>
          </a:p>
          <a:p>
            <a:pPr marL="0" marR="0" lvl="0" indent="0" algn="l" rtl="0">
              <a:lnSpc>
                <a:spcPct val="100000"/>
              </a:lnSpc>
              <a:spcBef>
                <a:spcPts val="0"/>
              </a:spcBef>
              <a:spcAft>
                <a:spcPts val="0"/>
              </a:spcAft>
              <a:buClr>
                <a:srgbClr val="336699"/>
              </a:buClr>
              <a:buFont typeface="Arial"/>
              <a:buNone/>
            </a:pPr>
            <a:r>
              <a:rPr lang="en-US" sz="4100" b="0" i="0" u="none" strike="noStrike" cap="none" dirty="0" err="1" smtClean="0">
                <a:solidFill>
                  <a:srgbClr val="336699"/>
                </a:solidFill>
                <a:latin typeface="Arial"/>
                <a:ea typeface="Arial"/>
                <a:cs typeface="Arial"/>
                <a:sym typeface="Arial"/>
              </a:rPr>
              <a:t>SkillCourt</a:t>
            </a:r>
            <a:r>
              <a:rPr lang="en-US" sz="4100" b="0" i="0" u="none" strike="noStrike" cap="none" dirty="0" smtClean="0">
                <a:solidFill>
                  <a:srgbClr val="336699"/>
                </a:solidFill>
                <a:latin typeface="Arial"/>
                <a:ea typeface="Arial"/>
                <a:cs typeface="Arial"/>
                <a:sym typeface="Arial"/>
              </a:rPr>
              <a:t> is an application that helps user improve their soccer technique. It is a personalized app that allows you to train anywhere at any time. You can include the type of sequences that can best challenge the trainee and get an overall metrics on hits and misses one got</a:t>
            </a:r>
            <a:r>
              <a:rPr lang="en-US" sz="4100" dirty="0">
                <a:solidFill>
                  <a:srgbClr val="336699"/>
                </a:solidFill>
              </a:rPr>
              <a:t>.</a:t>
            </a:r>
            <a:endParaRPr dirty="0"/>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4" name="Shape 104"/>
          <p:cNvSpPr txBox="1"/>
          <p:nvPr/>
        </p:nvSpPr>
        <p:spPr>
          <a:xfrm>
            <a:off x="990600" y="609601"/>
            <a:ext cx="1016561" cy="67252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dirty="0"/>
          </a:p>
        </p:txBody>
      </p:sp>
      <p:sp>
        <p:nvSpPr>
          <p:cNvPr id="106" name="Shape 106"/>
          <p:cNvSpPr txBox="1"/>
          <p:nvPr/>
        </p:nvSpPr>
        <p:spPr>
          <a:xfrm>
            <a:off x="12183375" y="6095924"/>
            <a:ext cx="9662100" cy="6237087"/>
          </a:xfrm>
          <a:prstGeom prst="rect">
            <a:avLst/>
          </a:prstGeom>
          <a:solidFill>
            <a:schemeClr val="lt1"/>
          </a:solidFill>
          <a:ln w="12700" cap="flat" cmpd="sng">
            <a:solidFill>
              <a:srgbClr val="0033CC"/>
            </a:solidFill>
            <a:prstDash val="solid"/>
            <a:miter lim="8000"/>
            <a:headEnd type="none" w="sm" len="sm"/>
            <a:tailEnd type="none" w="sm" len="sm"/>
          </a:ln>
        </p:spPr>
        <p:txBody>
          <a:bodyPr spcFirstLastPara="1" wrap="square"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r>
              <a:rPr lang="en-US" sz="4100" b="1" i="0" u="none" strike="noStrike" cap="none" dirty="0">
                <a:solidFill>
                  <a:srgbClr val="336699"/>
                </a:solidFill>
                <a:latin typeface="Arial"/>
                <a:ea typeface="Arial"/>
                <a:cs typeface="Arial"/>
                <a:sym typeface="Arial"/>
              </a:rPr>
              <a:t>Solution</a:t>
            </a:r>
            <a:endParaRPr dirty="0"/>
          </a:p>
          <a:p>
            <a:r>
              <a:rPr lang="en-US" sz="4400" dirty="0" err="1">
                <a:solidFill>
                  <a:schemeClr val="accent6"/>
                </a:solidFill>
              </a:rPr>
              <a:t>SkillCourt</a:t>
            </a:r>
            <a:r>
              <a:rPr lang="en-US" sz="4400" dirty="0">
                <a:solidFill>
                  <a:schemeClr val="accent6"/>
                </a:solidFill>
              </a:rPr>
              <a:t> v.10 allows users to customize their games where and whenever they want. </a:t>
            </a:r>
            <a:r>
              <a:rPr lang="en-US" sz="4400" dirty="0" smtClean="0">
                <a:solidFill>
                  <a:schemeClr val="accent6"/>
                </a:solidFill>
              </a:rPr>
              <a:t>User </a:t>
            </a:r>
            <a:r>
              <a:rPr lang="en-US" sz="4400" dirty="0">
                <a:solidFill>
                  <a:schemeClr val="accent6"/>
                </a:solidFill>
              </a:rPr>
              <a:t>can choose the game mode they want to train students. Game has a random sequence, and </a:t>
            </a:r>
            <a:r>
              <a:rPr lang="en-US" sz="4400" dirty="0" smtClean="0">
                <a:solidFill>
                  <a:schemeClr val="accent6"/>
                </a:solidFill>
              </a:rPr>
              <a:t>manual </a:t>
            </a:r>
            <a:r>
              <a:rPr lang="en-US" sz="4400" dirty="0">
                <a:solidFill>
                  <a:schemeClr val="accent6"/>
                </a:solidFill>
              </a:rPr>
              <a:t>sequence</a:t>
            </a:r>
            <a:r>
              <a:rPr lang="en-US" sz="4400" dirty="0" smtClean="0">
                <a:solidFill>
                  <a:schemeClr val="accent6"/>
                </a:solidFill>
              </a:rPr>
              <a:t>. This helps measure the trainee’s maneuvers and reaction time.</a:t>
            </a:r>
            <a:endParaRPr lang="en-US" sz="4400" dirty="0">
              <a:solidFill>
                <a:schemeClr val="accent6"/>
              </a:solidFill>
            </a:endParaRPr>
          </a:p>
          <a:p>
            <a:r>
              <a:rPr lang="en-US" sz="4400" dirty="0"/>
              <a:t/>
            </a:r>
            <a:br>
              <a:rPr lang="en-US" sz="4400" dirty="0"/>
            </a:b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107" name="Shape 107"/>
          <p:cNvSpPr txBox="1"/>
          <p:nvPr/>
        </p:nvSpPr>
        <p:spPr>
          <a:xfrm>
            <a:off x="6343000" y="41615475"/>
            <a:ext cx="25737000" cy="1356600"/>
          </a:xfrm>
          <a:prstGeom prst="rect">
            <a:avLst/>
          </a:prstGeom>
          <a:noFill/>
          <a:ln w="63500" cap="flat" cmpd="sng">
            <a:solidFill>
              <a:srgbClr val="0033CC"/>
            </a:solidFill>
            <a:prstDash val="solid"/>
            <a:miter lim="8000"/>
            <a:headEnd type="none" w="sm" len="sm"/>
            <a:tailEnd type="none" w="sm" len="sm"/>
          </a:ln>
        </p:spPr>
        <p:txBody>
          <a:bodyPr spcFirstLastPara="1" wrap="square" lIns="91425" tIns="91425" rIns="91425" bIns="91425" anchor="t" anchorCtr="0">
            <a:noAutofit/>
          </a:bodyPr>
          <a:lstStyle/>
          <a:p>
            <a:pPr lvl="0">
              <a:buClr>
                <a:schemeClr val="dk1"/>
              </a:buClr>
            </a:pPr>
            <a:r>
              <a:rPr lang="en-US" sz="3000" dirty="0">
                <a:solidFill>
                  <a:schemeClr val="dk1"/>
                </a:solidFill>
              </a:rPr>
              <a:t>The material presented in this poster is based upon the work supported </a:t>
            </a:r>
            <a:r>
              <a:rPr lang="en-US" sz="3000" dirty="0" smtClean="0">
                <a:solidFill>
                  <a:schemeClr val="tx1"/>
                </a:solidFill>
              </a:rPr>
              <a:t>by</a:t>
            </a:r>
            <a:r>
              <a:rPr lang="en-US" sz="3200" dirty="0">
                <a:solidFill>
                  <a:schemeClr val="tx1"/>
                </a:solidFill>
              </a:rPr>
              <a:t> </a:t>
            </a:r>
            <a:r>
              <a:rPr lang="en-US" sz="3000" dirty="0" err="1">
                <a:solidFill>
                  <a:schemeClr val="tx1"/>
                </a:solidFill>
              </a:rPr>
              <a:t>Guðmundur</a:t>
            </a:r>
            <a:r>
              <a:rPr lang="en-US" sz="3200" dirty="0">
                <a:solidFill>
                  <a:schemeClr val="tx1"/>
                </a:solidFill>
              </a:rPr>
              <a:t> </a:t>
            </a:r>
            <a:r>
              <a:rPr lang="en-US" sz="3200" dirty="0" err="1">
                <a:solidFill>
                  <a:schemeClr val="tx1"/>
                </a:solidFill>
              </a:rPr>
              <a:t>Traustason</a:t>
            </a:r>
            <a:r>
              <a:rPr lang="en-US" sz="3200" dirty="0">
                <a:solidFill>
                  <a:srgbClr val="294CCE"/>
                </a:solidFill>
              </a:rPr>
              <a:t>, </a:t>
            </a:r>
            <a:r>
              <a:rPr lang="en-US" sz="3000" dirty="0" smtClean="0">
                <a:solidFill>
                  <a:schemeClr val="dk1"/>
                </a:solidFill>
              </a:rPr>
              <a:t>I </a:t>
            </a:r>
            <a:r>
              <a:rPr lang="en-US" sz="3000" dirty="0">
                <a:solidFill>
                  <a:schemeClr val="dk1"/>
                </a:solidFill>
              </a:rPr>
              <a:t>am thankful to the help that I received from my group members, </a:t>
            </a:r>
            <a:r>
              <a:rPr lang="en-US" sz="3000" dirty="0" smtClean="0">
                <a:solidFill>
                  <a:schemeClr val="dk1"/>
                </a:solidFill>
              </a:rPr>
              <a:t>Carlos Alva and Sergio Rosales and our mentor Joshua </a:t>
            </a:r>
            <a:r>
              <a:rPr lang="en-US" sz="3000" dirty="0" err="1" smtClean="0">
                <a:solidFill>
                  <a:schemeClr val="dk1"/>
                </a:solidFill>
              </a:rPr>
              <a:t>Mclendon</a:t>
            </a:r>
            <a:r>
              <a:rPr lang="en-US" sz="3000" dirty="0" smtClean="0">
                <a:solidFill>
                  <a:schemeClr val="dk1"/>
                </a:solidFill>
              </a:rPr>
              <a:t>.</a:t>
            </a:r>
            <a:endParaRPr dirty="0">
              <a:solidFill>
                <a:schemeClr val="dk1"/>
              </a:solidFill>
            </a:endParaRPr>
          </a:p>
          <a:p>
            <a:pPr marL="0" lvl="0" indent="0">
              <a:spcBef>
                <a:spcPts val="0"/>
              </a:spcBef>
              <a:spcAft>
                <a:spcPts val="0"/>
              </a:spcAft>
              <a:buNone/>
            </a:pPr>
            <a:endParaRPr dirty="0"/>
          </a:p>
        </p:txBody>
      </p:sp>
      <p:pic>
        <p:nvPicPr>
          <p:cNvPr id="1026" name="Picture 2" descr="https://lh5.googleusercontent.com/tNfpCzm5WDcBZR476NYpoODkxuzO4OZpV7a34EAaKcN_uklJaCWhzyUHK1Gb6KUZY1cXURw4088ZVS94pg8AlaUtZhvk40Md02ZQknUqAzK_RPqX362OS6Co1qG9cC1bpQ658kfTRYRPAWF8J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8455" y="2870404"/>
            <a:ext cx="2459421" cy="24594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5HWfEsyUcLdmr0foeA6-Zk2xWCA4ynzfqUUeOSHEtFt-9t6q9QoCTqJ2e-ZHmqevwVUcmisOXxdnVR8-hatO8jKmWW3syBXvZlStBJLNYeQAHUvYupL61EdRxdDOqdS1E4WFOzn0xTD3Tdzc-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0948" y="917427"/>
            <a:ext cx="2185118" cy="27452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O7lQ3HkQTlR0DnBCMSVdrWxkFHJQ1nfe9kVnBBYtYHXCjgsqBVp6aR-GzTOnUYok3dDXQA3aIDxsUFwudRSaRFFGWLyTRVuH1Dk20FCDNTQdkmHmEjP3SP3q1agakZcG8WiBiTrV9EjlEdrZ4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7768" y="249316"/>
            <a:ext cx="2319925" cy="23199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5.googleusercontent.com/TStYXzokE5gyZ7OpTAjee6ylx6I8v6lVBZG1lXdPYFjVhtkb9T0-4bK8HmTx-fIwLCVBBA9QJKR6bgCr7o7uausnNwtSYO9uondPQIXP-7Etef6WCC3fQPcUpKHhfkv3ehI82F-lVPVBvjIv0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12027" y="484910"/>
            <a:ext cx="246697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621674" y="744588"/>
            <a:ext cx="3019155" cy="2037930"/>
          </a:xfrm>
          <a:prstGeom prst="rect">
            <a:avLst/>
          </a:prstGeom>
        </p:spPr>
      </p:pic>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l="15106" t="7017" r="18206" b="12247"/>
          <a:stretch/>
        </p:blipFill>
        <p:spPr>
          <a:xfrm>
            <a:off x="13102957" y="13800599"/>
            <a:ext cx="4322433" cy="8302752"/>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l="15484" t="7589" r="18788" b="11725"/>
          <a:stretch/>
        </p:blipFill>
        <p:spPr>
          <a:xfrm>
            <a:off x="26715037" y="13560874"/>
            <a:ext cx="4158664" cy="8306866"/>
          </a:xfrm>
          <a:prstGeom prst="rect">
            <a:avLst/>
          </a:prstGeom>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183375" y="33907449"/>
            <a:ext cx="10437225" cy="7001939"/>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291472" y="24062440"/>
            <a:ext cx="9759405" cy="7772400"/>
          </a:xfrm>
          <a:prstGeom prst="rect">
            <a:avLst/>
          </a:prstGeom>
        </p:spPr>
      </p:pic>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t="16529" r="6897" b="42919"/>
          <a:stretch/>
        </p:blipFill>
        <p:spPr>
          <a:xfrm>
            <a:off x="1867634" y="18375278"/>
            <a:ext cx="10730141" cy="2851156"/>
          </a:xfrm>
          <a:prstGeom prst="rect">
            <a:avLst/>
          </a:prstGeom>
        </p:spPr>
      </p:pic>
      <p:sp>
        <p:nvSpPr>
          <p:cNvPr id="20" name="Curved Right Arrow 19"/>
          <p:cNvSpPr/>
          <p:nvPr/>
        </p:nvSpPr>
        <p:spPr>
          <a:xfrm>
            <a:off x="4961744" y="16453913"/>
            <a:ext cx="1381256" cy="8961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Left Arrow 21"/>
          <p:cNvSpPr/>
          <p:nvPr/>
        </p:nvSpPr>
        <p:spPr>
          <a:xfrm>
            <a:off x="7925435" y="16509439"/>
            <a:ext cx="1363066" cy="8552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p:nvPicPr>
        <p:blipFill rotWithShape="1">
          <a:blip r:embed="rId15">
            <a:extLst>
              <a:ext uri="{28A0092B-C50C-407E-A947-70E740481C1C}">
                <a14:useLocalDpi xmlns:a14="http://schemas.microsoft.com/office/drawing/2010/main" val="0"/>
              </a:ext>
            </a:extLst>
          </a:blip>
          <a:srcRect t="15105" r="9869" b="45277"/>
          <a:stretch/>
        </p:blipFill>
        <p:spPr>
          <a:xfrm>
            <a:off x="2273050" y="13977257"/>
            <a:ext cx="9524933" cy="2627313"/>
          </a:xfrm>
          <a:prstGeom prst="rect">
            <a:avLst/>
          </a:prstGeom>
        </p:spPr>
      </p:pic>
      <p:pic>
        <p:nvPicPr>
          <p:cNvPr id="3" name="Picture 2"/>
          <p:cNvPicPr>
            <a:picLocks noChangeAspect="1"/>
          </p:cNvPicPr>
          <p:nvPr/>
        </p:nvPicPr>
        <p:blipFill rotWithShape="1">
          <a:blip r:embed="rId16">
            <a:extLst>
              <a:ext uri="{28A0092B-C50C-407E-A947-70E740481C1C}">
                <a14:useLocalDpi xmlns:a14="http://schemas.microsoft.com/office/drawing/2010/main" val="0"/>
              </a:ext>
            </a:extLst>
          </a:blip>
          <a:srcRect l="12129" t="7821" r="18532" b="7621"/>
          <a:stretch/>
        </p:blipFill>
        <p:spPr>
          <a:xfrm>
            <a:off x="6343000" y="15847108"/>
            <a:ext cx="1629709" cy="3225463"/>
          </a:xfrm>
          <a:prstGeom prst="rect">
            <a:avLst/>
          </a:prstGeom>
        </p:spPr>
      </p:pic>
      <p:sp>
        <p:nvSpPr>
          <p:cNvPr id="23" name="TextBox 22"/>
          <p:cNvSpPr txBox="1"/>
          <p:nvPr/>
        </p:nvSpPr>
        <p:spPr>
          <a:xfrm>
            <a:off x="7993269" y="17406530"/>
            <a:ext cx="1527982" cy="307777"/>
          </a:xfrm>
          <a:prstGeom prst="rect">
            <a:avLst/>
          </a:prstGeom>
          <a:noFill/>
        </p:spPr>
        <p:txBody>
          <a:bodyPr wrap="none" rtlCol="0">
            <a:spAutoFit/>
          </a:bodyPr>
          <a:lstStyle/>
          <a:p>
            <a:r>
              <a:rPr lang="en-US" dirty="0" smtClean="0"/>
              <a:t>Connecting pads</a:t>
            </a:r>
            <a:endParaRPr lang="en-US" dirty="0"/>
          </a:p>
        </p:txBody>
      </p:sp>
      <p:pic>
        <p:nvPicPr>
          <p:cNvPr id="24" name="Picture 23"/>
          <p:cNvPicPr>
            <a:picLocks noChangeAspect="1"/>
          </p:cNvPicPr>
          <p:nvPr/>
        </p:nvPicPr>
        <p:blipFill rotWithShape="1">
          <a:blip r:embed="rId17">
            <a:extLst>
              <a:ext uri="{28A0092B-C50C-407E-A947-70E740481C1C}">
                <a14:useLocalDpi xmlns:a14="http://schemas.microsoft.com/office/drawing/2010/main" val="0"/>
              </a:ext>
            </a:extLst>
          </a:blip>
          <a:srcRect t="9180" r="9806" b="18200"/>
          <a:stretch/>
        </p:blipFill>
        <p:spPr>
          <a:xfrm>
            <a:off x="18051699" y="18207771"/>
            <a:ext cx="8037028" cy="3551024"/>
          </a:xfrm>
          <a:prstGeom prst="rect">
            <a:avLst/>
          </a:prstGeom>
        </p:spPr>
      </p:pic>
      <p:pic>
        <p:nvPicPr>
          <p:cNvPr id="25" name="Picture 24"/>
          <p:cNvPicPr>
            <a:picLocks noChangeAspect="1"/>
          </p:cNvPicPr>
          <p:nvPr/>
        </p:nvPicPr>
        <p:blipFill rotWithShape="1">
          <a:blip r:embed="rId18">
            <a:extLst>
              <a:ext uri="{28A0092B-C50C-407E-A947-70E740481C1C}">
                <a14:useLocalDpi xmlns:a14="http://schemas.microsoft.com/office/drawing/2010/main" val="0"/>
              </a:ext>
            </a:extLst>
          </a:blip>
          <a:srcRect l="1948" t="8518" r="7018" b="33001"/>
          <a:stretch/>
        </p:blipFill>
        <p:spPr>
          <a:xfrm>
            <a:off x="18140461" y="14354192"/>
            <a:ext cx="8037028" cy="3084379"/>
          </a:xfrm>
          <a:prstGeom prst="rect">
            <a:avLst/>
          </a:prstGeom>
        </p:spPr>
      </p:pic>
      <p:pic>
        <p:nvPicPr>
          <p:cNvPr id="52" name="Picture 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64121" y="42461124"/>
            <a:ext cx="617857" cy="617857"/>
          </a:xfrm>
          <a:prstGeom prst="rect">
            <a:avLst/>
          </a:prstGeom>
        </p:spPr>
      </p:pic>
      <p:pic>
        <p:nvPicPr>
          <p:cNvPr id="53" name="Picture 5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48165" y="42431181"/>
            <a:ext cx="677741" cy="677741"/>
          </a:xfrm>
          <a:prstGeom prst="rect">
            <a:avLst/>
          </a:prstGeom>
        </p:spPr>
      </p:pic>
      <p:sp>
        <p:nvSpPr>
          <p:cNvPr id="55" name="TextBox 54"/>
          <p:cNvSpPr txBox="1"/>
          <p:nvPr/>
        </p:nvSpPr>
        <p:spPr>
          <a:xfrm>
            <a:off x="371125" y="43047081"/>
            <a:ext cx="6242382" cy="584775"/>
          </a:xfrm>
          <a:prstGeom prst="rect">
            <a:avLst/>
          </a:prstGeom>
          <a:noFill/>
        </p:spPr>
        <p:txBody>
          <a:bodyPr wrap="square" rtlCol="0">
            <a:spAutoFit/>
          </a:bodyPr>
          <a:lstStyle/>
          <a:p>
            <a:r>
              <a:rPr lang="en-US" sz="3200" b="1" dirty="0">
                <a:solidFill>
                  <a:schemeClr val="tx2">
                    <a:lumMod val="75000"/>
                  </a:schemeClr>
                </a:solidFill>
              </a:rPr>
              <a:t>FOLLOW US @FIUSCIS</a:t>
            </a:r>
          </a:p>
        </p:txBody>
      </p:sp>
    </p:spTree>
  </p:cSld>
  <p:clrMapOvr>
    <a:masterClrMapping/>
  </p:clrMapOvr>
  <p:transition spd="slow">
    <p:fade thruBlk="1"/>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397</Words>
  <Application>Microsoft Macintosh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 New Roman</vt:lpstr>
      <vt:lpstr>Arial</vt:lpstr>
      <vt:lpstr>Diseño predeterminado</vt:lpstr>
      <vt:lpstr>PowerPoint Presentation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Sandra Hurtado</cp:lastModifiedBy>
  <cp:revision>19</cp:revision>
  <dcterms:modified xsi:type="dcterms:W3CDTF">2018-04-16T06:59:09Z</dcterms:modified>
</cp:coreProperties>
</file>