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AF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95349" autoAdjust="0"/>
  </p:normalViewPr>
  <p:slideViewPr>
    <p:cSldViewPr snapToGrid="0">
      <p:cViewPr>
        <p:scale>
          <a:sx n="13" d="100"/>
          <a:sy n="13" d="100"/>
        </p:scale>
        <p:origin x="3062" y="158"/>
      </p:cViewPr>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20" d="100"/>
        <a:sy n="120" d="100"/>
      </p:scale>
      <p:origin x="0" y="0"/>
    </p:cViewPr>
  </p:sorterViewPr>
  <p:notesViewPr>
    <p:cSldViewPr snapToGrid="0">
      <p:cViewPr varScale="1">
        <p:scale>
          <a:sx n="64" d="100"/>
          <a:sy n="64" d="100"/>
        </p:scale>
        <p:origin x="3115" y="77"/>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dirty="0"/>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48" name="Shape 100"/>
          <p:cNvSpPr txBox="1"/>
          <p:nvPr/>
        </p:nvSpPr>
        <p:spPr>
          <a:xfrm>
            <a:off x="12049273" y="30002054"/>
            <a:ext cx="9486778" cy="10833125"/>
          </a:xfrm>
          <a:prstGeom prst="rect">
            <a:avLst/>
          </a:prstGeom>
          <a:ln>
            <a:noFill/>
            <a:headEnd type="none" w="med" len="med"/>
            <a:tailEnd type="none" w="med" len="med"/>
          </a:ln>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endParaRPr lang="en-US" sz="4100" b="1" dirty="0">
              <a:solidFill>
                <a:srgbClr val="336699"/>
              </a:solidFill>
              <a:latin typeface="Roboto" pitchFamily="2" charset="0"/>
              <a:ea typeface="Roboto" pitchFamily="2" charset="0"/>
            </a:endParaRPr>
          </a:p>
          <a:p>
            <a:pPr marL="0" marR="0" lvl="0" indent="0" algn="ctr" rtl="0">
              <a:lnSpc>
                <a:spcPct val="100000"/>
              </a:lnSpc>
              <a:spcBef>
                <a:spcPts val="0"/>
              </a:spcBef>
              <a:spcAft>
                <a:spcPts val="0"/>
              </a:spcAft>
              <a:buClr>
                <a:srgbClr val="336699"/>
              </a:buClr>
              <a:buSzPct val="25000"/>
              <a:buFont typeface="Arial"/>
              <a:buNone/>
            </a:pPr>
            <a:endParaRPr lang="en-US" sz="4100" i="0" u="none" strike="noStrike" cap="none" dirty="0">
              <a:solidFill>
                <a:srgbClr val="336699"/>
              </a:solidFill>
              <a:latin typeface="Roboto" pitchFamily="2" charset="0"/>
              <a:ea typeface="Roboto" pitchFamily="2" charset="0"/>
              <a:sym typeface="Arial"/>
            </a:endParaRPr>
          </a:p>
        </p:txBody>
      </p:sp>
      <p:sp>
        <p:nvSpPr>
          <p:cNvPr id="46" name="Shape 100"/>
          <p:cNvSpPr txBox="1"/>
          <p:nvPr/>
        </p:nvSpPr>
        <p:spPr>
          <a:xfrm>
            <a:off x="1809925" y="29967009"/>
            <a:ext cx="9486778" cy="10868170"/>
          </a:xfrm>
          <a:prstGeom prst="rect">
            <a:avLst/>
          </a:prstGeom>
          <a:ln>
            <a:noFill/>
            <a:headEnd type="none" w="med" len="med"/>
            <a:tailEnd type="none" w="med" len="med"/>
          </a:ln>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endParaRPr lang="en-US" sz="4000" dirty="0">
              <a:solidFill>
                <a:schemeClr val="tx1"/>
              </a:solidFill>
              <a:latin typeface="Segoe UI" panose="020B0502040204020203" pitchFamily="34" charset="0"/>
              <a:ea typeface="Roboto" pitchFamily="2" charset="0"/>
              <a:cs typeface="Segoe UI" panose="020B0502040204020203" pitchFamily="34" charset="0"/>
            </a:endParaRPr>
          </a:p>
          <a:p>
            <a:pPr marL="0" marR="0" lvl="0" indent="0" algn="ctr" rtl="0">
              <a:lnSpc>
                <a:spcPct val="100000"/>
              </a:lnSpc>
              <a:spcBef>
                <a:spcPts val="0"/>
              </a:spcBef>
              <a:spcAft>
                <a:spcPts val="0"/>
              </a:spcAft>
              <a:buClr>
                <a:srgbClr val="336699"/>
              </a:buClr>
              <a:buSzPct val="25000"/>
              <a:buFont typeface="Arial"/>
              <a:buNone/>
            </a:pPr>
            <a:endParaRPr lang="en-US" sz="4000" dirty="0">
              <a:solidFill>
                <a:schemeClr val="tx1"/>
              </a:solidFill>
              <a:latin typeface="Segoe UI" panose="020B0502040204020203" pitchFamily="34" charset="0"/>
              <a:ea typeface="Roboto" pitchFamily="2" charset="0"/>
              <a:cs typeface="Segoe UI" panose="020B0502040204020203" pitchFamily="34" charset="0"/>
            </a:endParaRPr>
          </a:p>
          <a:p>
            <a:pPr marL="0" marR="0" lvl="0" indent="0" rtl="0">
              <a:lnSpc>
                <a:spcPct val="100000"/>
              </a:lnSpc>
              <a:spcBef>
                <a:spcPts val="0"/>
              </a:spcBef>
              <a:spcAft>
                <a:spcPts val="0"/>
              </a:spcAft>
              <a:buClr>
                <a:srgbClr val="336699"/>
              </a:buClr>
              <a:buSzPct val="25000"/>
              <a:buFont typeface="Arial"/>
              <a:buNone/>
            </a:pPr>
            <a:r>
              <a:rPr lang="en-US" sz="4000" dirty="0">
                <a:solidFill>
                  <a:schemeClr val="tx1"/>
                </a:solidFill>
                <a:latin typeface="Segoe UI" panose="020B0502040204020203" pitchFamily="34" charset="0"/>
                <a:ea typeface="Roboto" pitchFamily="2" charset="0"/>
                <a:cs typeface="Segoe UI" panose="020B0502040204020203" pitchFamily="34" charset="0"/>
              </a:rPr>
              <a:t>Some of the test to verify the correct behavior of the app were:</a:t>
            </a:r>
          </a:p>
          <a:p>
            <a:pPr marL="0" marR="0" lvl="0" indent="0" rtl="0">
              <a:lnSpc>
                <a:spcPct val="100000"/>
              </a:lnSpc>
              <a:spcBef>
                <a:spcPts val="0"/>
              </a:spcBef>
              <a:spcAft>
                <a:spcPts val="0"/>
              </a:spcAft>
              <a:buClr>
                <a:srgbClr val="336699"/>
              </a:buClr>
              <a:buSzPct val="25000"/>
              <a:buFont typeface="Arial"/>
              <a:buNone/>
            </a:pPr>
            <a:endParaRPr lang="en-US" sz="1000" dirty="0">
              <a:solidFill>
                <a:schemeClr val="tx1"/>
              </a:solidFill>
              <a:latin typeface="Segoe UI" panose="020B0502040204020203" pitchFamily="34" charset="0"/>
              <a:ea typeface="Roboto" pitchFamily="2" charset="0"/>
              <a:cs typeface="Segoe UI" panose="020B0502040204020203" pitchFamily="34" charset="0"/>
            </a:endParaRPr>
          </a:p>
          <a:p>
            <a:pPr lvl="0">
              <a:buClr>
                <a:srgbClr val="336699"/>
              </a:buClr>
              <a:buSzPct val="25000"/>
            </a:pPr>
            <a:r>
              <a:rPr lang="en-US" sz="2400" u="sng" dirty="0">
                <a:solidFill>
                  <a:schemeClr val="tx1"/>
                </a:solidFill>
                <a:latin typeface="Segoe UI" panose="020B0502040204020203" pitchFamily="34" charset="0"/>
                <a:ea typeface="Roboto" pitchFamily="2" charset="0"/>
                <a:cs typeface="Segoe UI" panose="020B0502040204020203" pitchFamily="34" charset="0"/>
              </a:rPr>
              <a:t>Test Case 1</a:t>
            </a:r>
          </a:p>
          <a:p>
            <a:pPr marL="342900" lvl="0" indent="-342900">
              <a:buClr>
                <a:srgbClr val="336699"/>
              </a:buClr>
              <a:buSzPct val="25000"/>
              <a:buFont typeface="Arial" panose="020B0604020202020204" pitchFamily="34" charset="0"/>
              <a:buChar char="•"/>
            </a:pPr>
            <a:r>
              <a:rPr lang="en-US" sz="2400" b="1" dirty="0">
                <a:solidFill>
                  <a:schemeClr val="tx1"/>
                </a:solidFill>
                <a:latin typeface="Segoe UI" panose="020B0502040204020203" pitchFamily="34" charset="0"/>
                <a:ea typeface="Roboto" pitchFamily="2" charset="0"/>
                <a:cs typeface="Segoe UI" panose="020B0502040204020203" pitchFamily="34" charset="0"/>
              </a:rPr>
              <a:t>Purpose</a:t>
            </a:r>
            <a:r>
              <a:rPr lang="en-US" sz="2400" dirty="0">
                <a:solidFill>
                  <a:schemeClr val="tx1"/>
                </a:solidFill>
                <a:latin typeface="Segoe UI" panose="020B0502040204020203" pitchFamily="34" charset="0"/>
                <a:ea typeface="Roboto" pitchFamily="2" charset="0"/>
                <a:cs typeface="Segoe UI" panose="020B0502040204020203" pitchFamily="34" charset="0"/>
              </a:rPr>
              <a:t>: Test that the Teams View is showing the teams saved in the database</a:t>
            </a:r>
          </a:p>
          <a:p>
            <a:pPr marL="342900" lvl="0" indent="-342900">
              <a:buClr>
                <a:srgbClr val="336699"/>
              </a:buClr>
              <a:buSzPct val="25000"/>
              <a:buFont typeface="Arial" panose="020B0604020202020204" pitchFamily="34" charset="0"/>
              <a:buChar char="•"/>
            </a:pPr>
            <a:r>
              <a:rPr lang="en-US" sz="2400" b="1" dirty="0">
                <a:solidFill>
                  <a:schemeClr val="tx1"/>
                </a:solidFill>
                <a:latin typeface="Segoe UI" panose="020B0502040204020203" pitchFamily="34" charset="0"/>
                <a:ea typeface="Roboto" pitchFamily="2" charset="0"/>
                <a:cs typeface="Segoe UI" panose="020B0502040204020203" pitchFamily="34" charset="0"/>
              </a:rPr>
              <a:t>Precondition</a:t>
            </a:r>
            <a:r>
              <a:rPr lang="en-US" sz="2400" dirty="0">
                <a:solidFill>
                  <a:schemeClr val="tx1"/>
                </a:solidFill>
                <a:latin typeface="Segoe UI" panose="020B0502040204020203" pitchFamily="34" charset="0"/>
                <a:ea typeface="Roboto" pitchFamily="2" charset="0"/>
                <a:cs typeface="Segoe UI" panose="020B0502040204020203" pitchFamily="34" charset="0"/>
              </a:rPr>
              <a:t>: User is logged in and from the Main Coach Dashboard clicks on Coaching</a:t>
            </a:r>
          </a:p>
          <a:p>
            <a:pPr marL="342900" lvl="0" indent="-342900">
              <a:buClr>
                <a:srgbClr val="336699"/>
              </a:buClr>
              <a:buSzPct val="25000"/>
              <a:buFont typeface="Arial" panose="020B0604020202020204" pitchFamily="34" charset="0"/>
              <a:buChar char="•"/>
            </a:pPr>
            <a:r>
              <a:rPr lang="en-US" sz="2400" b="1" dirty="0">
                <a:solidFill>
                  <a:schemeClr val="tx1"/>
                </a:solidFill>
                <a:latin typeface="Segoe UI" panose="020B0502040204020203" pitchFamily="34" charset="0"/>
                <a:ea typeface="Roboto" pitchFamily="2" charset="0"/>
                <a:cs typeface="Segoe UI" panose="020B0502040204020203" pitchFamily="34" charset="0"/>
              </a:rPr>
              <a:t>Expected Result</a:t>
            </a:r>
            <a:r>
              <a:rPr lang="en-US" sz="2400" dirty="0">
                <a:solidFill>
                  <a:schemeClr val="tx1"/>
                </a:solidFill>
                <a:latin typeface="Segoe UI" panose="020B0502040204020203" pitchFamily="34" charset="0"/>
                <a:ea typeface="Roboto" pitchFamily="2" charset="0"/>
                <a:cs typeface="Segoe UI" panose="020B0502040204020203" pitchFamily="34" charset="0"/>
              </a:rPr>
              <a:t>: When the aforementioned option is clicked the app goes to the Teams View that show a list of all the teams saved on the database.</a:t>
            </a:r>
          </a:p>
          <a:p>
            <a:pPr marL="342900" lvl="0" indent="-342900">
              <a:buClr>
                <a:srgbClr val="336699"/>
              </a:buClr>
              <a:buSzPct val="25000"/>
              <a:buFont typeface="Arial" panose="020B0604020202020204" pitchFamily="34" charset="0"/>
              <a:buChar char="•"/>
            </a:pPr>
            <a:r>
              <a:rPr lang="en-US" sz="2400" b="1" dirty="0">
                <a:solidFill>
                  <a:schemeClr val="tx1"/>
                </a:solidFill>
                <a:latin typeface="Segoe UI" panose="020B0502040204020203" pitchFamily="34" charset="0"/>
                <a:ea typeface="Roboto" pitchFamily="2" charset="0"/>
                <a:cs typeface="Segoe UI" panose="020B0502040204020203" pitchFamily="34" charset="0"/>
              </a:rPr>
              <a:t>Actual Result</a:t>
            </a:r>
            <a:r>
              <a:rPr lang="en-US" sz="2400" dirty="0">
                <a:solidFill>
                  <a:schemeClr val="tx1"/>
                </a:solidFill>
                <a:latin typeface="Segoe UI" panose="020B0502040204020203" pitchFamily="34" charset="0"/>
                <a:ea typeface="Roboto" pitchFamily="2" charset="0"/>
                <a:cs typeface="Segoe UI" panose="020B0502040204020203" pitchFamily="34" charset="0"/>
              </a:rPr>
              <a:t>: Same as expected</a:t>
            </a:r>
          </a:p>
          <a:p>
            <a:pPr marL="342900" lvl="0" indent="-342900">
              <a:buClr>
                <a:srgbClr val="336699"/>
              </a:buClr>
              <a:buSzPct val="25000"/>
              <a:buFont typeface="Arial" panose="020B0604020202020204" pitchFamily="34" charset="0"/>
              <a:buChar char="•"/>
            </a:pPr>
            <a:r>
              <a:rPr lang="en-US" sz="2400" b="1" dirty="0">
                <a:solidFill>
                  <a:schemeClr val="tx1"/>
                </a:solidFill>
                <a:latin typeface="Segoe UI" panose="020B0502040204020203" pitchFamily="34" charset="0"/>
                <a:ea typeface="Roboto" pitchFamily="2" charset="0"/>
                <a:cs typeface="Segoe UI" panose="020B0502040204020203" pitchFamily="34" charset="0"/>
              </a:rPr>
              <a:t>Status: </a:t>
            </a:r>
            <a:r>
              <a:rPr lang="en-US" sz="2400" dirty="0">
                <a:solidFill>
                  <a:schemeClr val="tx1"/>
                </a:solidFill>
                <a:latin typeface="Segoe UI" panose="020B0502040204020203" pitchFamily="34" charset="0"/>
                <a:ea typeface="Roboto" pitchFamily="2" charset="0"/>
                <a:cs typeface="Segoe UI" panose="020B0502040204020203" pitchFamily="34" charset="0"/>
              </a:rPr>
              <a:t>PASS</a:t>
            </a:r>
          </a:p>
          <a:p>
            <a:pPr lvl="0">
              <a:buClr>
                <a:srgbClr val="336699"/>
              </a:buClr>
              <a:buSzPct val="25000"/>
            </a:pPr>
            <a:endParaRPr lang="en-US" sz="2400" dirty="0">
              <a:solidFill>
                <a:schemeClr val="tx1"/>
              </a:solidFill>
              <a:latin typeface="Segoe UI" panose="020B0502040204020203" pitchFamily="34" charset="0"/>
              <a:ea typeface="Roboto" pitchFamily="2" charset="0"/>
              <a:cs typeface="Segoe UI" panose="020B0502040204020203" pitchFamily="34" charset="0"/>
            </a:endParaRPr>
          </a:p>
          <a:p>
            <a:pPr lvl="0">
              <a:buClr>
                <a:srgbClr val="336699"/>
              </a:buClr>
              <a:buSzPct val="25000"/>
            </a:pPr>
            <a:r>
              <a:rPr lang="en-US" sz="2400" u="sng" dirty="0">
                <a:solidFill>
                  <a:schemeClr val="tx1"/>
                </a:solidFill>
                <a:latin typeface="Segoe UI" panose="020B0502040204020203" pitchFamily="34" charset="0"/>
                <a:ea typeface="Roboto" pitchFamily="2" charset="0"/>
                <a:cs typeface="Segoe UI" panose="020B0502040204020203" pitchFamily="34" charset="0"/>
              </a:rPr>
              <a:t>Test Case 2</a:t>
            </a:r>
          </a:p>
          <a:p>
            <a:pPr marL="342900" lvl="0" indent="-342900">
              <a:buClr>
                <a:srgbClr val="336699"/>
              </a:buClr>
              <a:buSzPct val="25000"/>
              <a:buFont typeface="Arial" panose="020B0604020202020204" pitchFamily="34" charset="0"/>
              <a:buChar char="•"/>
            </a:pPr>
            <a:r>
              <a:rPr lang="en-US" sz="2400" b="1" dirty="0">
                <a:solidFill>
                  <a:schemeClr val="tx1"/>
                </a:solidFill>
                <a:latin typeface="Segoe UI" panose="020B0502040204020203" pitchFamily="34" charset="0"/>
                <a:ea typeface="Roboto" pitchFamily="2" charset="0"/>
                <a:cs typeface="Segoe UI" panose="020B0502040204020203" pitchFamily="34" charset="0"/>
              </a:rPr>
              <a:t>Purpose</a:t>
            </a:r>
            <a:r>
              <a:rPr lang="en-US" sz="2400" dirty="0">
                <a:solidFill>
                  <a:schemeClr val="tx1"/>
                </a:solidFill>
                <a:latin typeface="Segoe UI" panose="020B0502040204020203" pitchFamily="34" charset="0"/>
                <a:ea typeface="Roboto" pitchFamily="2" charset="0"/>
                <a:cs typeface="Segoe UI" panose="020B0502040204020203" pitchFamily="34" charset="0"/>
              </a:rPr>
              <a:t>: Test that a new team created is being saved in the database</a:t>
            </a:r>
          </a:p>
          <a:p>
            <a:pPr marL="342900" lvl="0" indent="-342900">
              <a:buClr>
                <a:srgbClr val="336699"/>
              </a:buClr>
              <a:buSzPct val="25000"/>
              <a:buFont typeface="Arial" panose="020B0604020202020204" pitchFamily="34" charset="0"/>
              <a:buChar char="•"/>
            </a:pPr>
            <a:r>
              <a:rPr lang="en-US" sz="2400" b="1" dirty="0">
                <a:solidFill>
                  <a:schemeClr val="tx1"/>
                </a:solidFill>
                <a:latin typeface="Segoe UI" panose="020B0502040204020203" pitchFamily="34" charset="0"/>
                <a:ea typeface="Roboto" pitchFamily="2" charset="0"/>
                <a:cs typeface="Segoe UI" panose="020B0502040204020203" pitchFamily="34" charset="0"/>
              </a:rPr>
              <a:t>Precondition</a:t>
            </a:r>
            <a:r>
              <a:rPr lang="en-US" sz="2400" dirty="0">
                <a:solidFill>
                  <a:schemeClr val="tx1"/>
                </a:solidFill>
                <a:latin typeface="Segoe UI" panose="020B0502040204020203" pitchFamily="34" charset="0"/>
                <a:ea typeface="Roboto" pitchFamily="2" charset="0"/>
                <a:cs typeface="Segoe UI" panose="020B0502040204020203" pitchFamily="34" charset="0"/>
              </a:rPr>
              <a:t>: User is logged in and from the Main Coach Dashboard clicks on the plus button located in the bottom right corner, then fills out the form for a new team and clicks on the save button.</a:t>
            </a:r>
          </a:p>
          <a:p>
            <a:pPr marL="342900" lvl="0" indent="-342900">
              <a:buClr>
                <a:srgbClr val="336699"/>
              </a:buClr>
              <a:buSzPct val="25000"/>
              <a:buFont typeface="Arial" panose="020B0604020202020204" pitchFamily="34" charset="0"/>
              <a:buChar char="•"/>
            </a:pPr>
            <a:r>
              <a:rPr lang="en-US" sz="2400" b="1" dirty="0">
                <a:solidFill>
                  <a:schemeClr val="tx1"/>
                </a:solidFill>
                <a:latin typeface="Segoe UI" panose="020B0502040204020203" pitchFamily="34" charset="0"/>
                <a:ea typeface="Roboto" pitchFamily="2" charset="0"/>
                <a:cs typeface="Segoe UI" panose="020B0502040204020203" pitchFamily="34" charset="0"/>
              </a:rPr>
              <a:t>Expected Result</a:t>
            </a:r>
            <a:r>
              <a:rPr lang="en-US" sz="2400" dirty="0">
                <a:solidFill>
                  <a:schemeClr val="tx1"/>
                </a:solidFill>
                <a:latin typeface="Segoe UI" panose="020B0502040204020203" pitchFamily="34" charset="0"/>
                <a:ea typeface="Roboto" pitchFamily="2" charset="0"/>
                <a:cs typeface="Segoe UI" panose="020B0502040204020203" pitchFamily="34" charset="0"/>
              </a:rPr>
              <a:t>: Once the save button is clicked, the app returns to the teams list view and shows the new team on the list.</a:t>
            </a:r>
          </a:p>
          <a:p>
            <a:pPr marL="342900" lvl="0" indent="-342900">
              <a:buClr>
                <a:srgbClr val="336699"/>
              </a:buClr>
              <a:buSzPct val="25000"/>
              <a:buFont typeface="Arial" panose="020B0604020202020204" pitchFamily="34" charset="0"/>
              <a:buChar char="•"/>
            </a:pPr>
            <a:r>
              <a:rPr lang="en-US" sz="2400" b="1" dirty="0">
                <a:solidFill>
                  <a:schemeClr val="tx1"/>
                </a:solidFill>
                <a:latin typeface="Segoe UI" panose="020B0502040204020203" pitchFamily="34" charset="0"/>
                <a:ea typeface="Roboto" pitchFamily="2" charset="0"/>
                <a:cs typeface="Segoe UI" panose="020B0502040204020203" pitchFamily="34" charset="0"/>
              </a:rPr>
              <a:t>Actual Result</a:t>
            </a:r>
            <a:r>
              <a:rPr lang="en-US" sz="2400" dirty="0">
                <a:solidFill>
                  <a:schemeClr val="tx1"/>
                </a:solidFill>
                <a:latin typeface="Segoe UI" panose="020B0502040204020203" pitchFamily="34" charset="0"/>
                <a:ea typeface="Roboto" pitchFamily="2" charset="0"/>
                <a:cs typeface="Segoe UI" panose="020B0502040204020203" pitchFamily="34" charset="0"/>
              </a:rPr>
              <a:t>: Same as expected</a:t>
            </a:r>
          </a:p>
          <a:p>
            <a:pPr marL="342900" lvl="0" indent="-342900">
              <a:buClr>
                <a:srgbClr val="336699"/>
              </a:buClr>
              <a:buSzPct val="25000"/>
              <a:buFont typeface="Arial" panose="020B0604020202020204" pitchFamily="34" charset="0"/>
              <a:buChar char="•"/>
            </a:pPr>
            <a:r>
              <a:rPr lang="en-US" sz="2400" b="1" dirty="0">
                <a:solidFill>
                  <a:schemeClr val="tx1"/>
                </a:solidFill>
                <a:latin typeface="Segoe UI" panose="020B0502040204020203" pitchFamily="34" charset="0"/>
                <a:ea typeface="Roboto" pitchFamily="2" charset="0"/>
                <a:cs typeface="Segoe UI" panose="020B0502040204020203" pitchFamily="34" charset="0"/>
              </a:rPr>
              <a:t>Status</a:t>
            </a:r>
            <a:r>
              <a:rPr lang="en-US" sz="2400" dirty="0">
                <a:solidFill>
                  <a:schemeClr val="tx1"/>
                </a:solidFill>
                <a:latin typeface="Segoe UI" panose="020B0502040204020203" pitchFamily="34" charset="0"/>
                <a:ea typeface="Roboto" pitchFamily="2" charset="0"/>
                <a:cs typeface="Segoe UI" panose="020B0502040204020203" pitchFamily="34" charset="0"/>
              </a:rPr>
              <a:t>: PASS</a:t>
            </a:r>
          </a:p>
          <a:p>
            <a:pPr marL="0" marR="0" lvl="0" indent="0" rtl="0">
              <a:lnSpc>
                <a:spcPct val="100000"/>
              </a:lnSpc>
              <a:spcBef>
                <a:spcPts val="0"/>
              </a:spcBef>
              <a:spcAft>
                <a:spcPts val="0"/>
              </a:spcAft>
              <a:buClr>
                <a:srgbClr val="336699"/>
              </a:buClr>
              <a:buSzPct val="25000"/>
              <a:buFont typeface="Arial"/>
              <a:buNone/>
            </a:pPr>
            <a:endParaRPr lang="en-US" sz="4000" i="0" u="none" strike="noStrike" cap="none" dirty="0">
              <a:solidFill>
                <a:schemeClr val="tx1"/>
              </a:solidFill>
              <a:latin typeface="Segoe UI" panose="020B0502040204020203" pitchFamily="34" charset="0"/>
              <a:ea typeface="Roboto" pitchFamily="2" charset="0"/>
              <a:cs typeface="Segoe UI" panose="020B0502040204020203" pitchFamily="34" charset="0"/>
              <a:sym typeface="Arial"/>
            </a:endParaRPr>
          </a:p>
        </p:txBody>
      </p:sp>
      <p:sp>
        <p:nvSpPr>
          <p:cNvPr id="45" name="Shape 100"/>
          <p:cNvSpPr txBox="1"/>
          <p:nvPr/>
        </p:nvSpPr>
        <p:spPr>
          <a:xfrm>
            <a:off x="1809924" y="18065141"/>
            <a:ext cx="9486778" cy="10618247"/>
          </a:xfrm>
          <a:prstGeom prst="rect">
            <a:avLst/>
          </a:prstGeom>
          <a:ln>
            <a:noFill/>
            <a:headEnd type="none" w="med" len="med"/>
            <a:tailEnd type="none" w="med" len="med"/>
          </a:ln>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endParaRPr lang="en-US" sz="4100" dirty="0">
              <a:solidFill>
                <a:schemeClr val="tx1"/>
              </a:solidFill>
              <a:latin typeface="Segoe UI" panose="020B0502040204020203" pitchFamily="34" charset="0"/>
              <a:ea typeface="Roboto" pitchFamily="2" charset="0"/>
              <a:cs typeface="Segoe UI" panose="020B0502040204020203" pitchFamily="34" charset="0"/>
            </a:endParaRPr>
          </a:p>
          <a:p>
            <a:pPr marL="0" marR="0" lvl="0" indent="0" algn="ctr" rtl="0">
              <a:lnSpc>
                <a:spcPct val="100000"/>
              </a:lnSpc>
              <a:spcBef>
                <a:spcPts val="0"/>
              </a:spcBef>
              <a:spcAft>
                <a:spcPts val="0"/>
              </a:spcAft>
              <a:buClr>
                <a:srgbClr val="336699"/>
              </a:buClr>
              <a:buSzPct val="25000"/>
              <a:buFont typeface="Arial"/>
              <a:buNone/>
            </a:pPr>
            <a:endParaRPr lang="en-US" sz="4100" dirty="0">
              <a:solidFill>
                <a:schemeClr val="tx1"/>
              </a:solidFill>
              <a:latin typeface="Segoe UI" panose="020B0502040204020203" pitchFamily="34" charset="0"/>
              <a:ea typeface="Roboto" pitchFamily="2" charset="0"/>
              <a:cs typeface="Segoe UI" panose="020B0502040204020203" pitchFamily="34" charset="0"/>
            </a:endParaRPr>
          </a:p>
          <a:p>
            <a:pPr marL="0" marR="0" lvl="0" indent="0" algn="just" rtl="0">
              <a:lnSpc>
                <a:spcPct val="100000"/>
              </a:lnSpc>
              <a:spcBef>
                <a:spcPts val="0"/>
              </a:spcBef>
              <a:spcAft>
                <a:spcPts val="0"/>
              </a:spcAft>
              <a:buClr>
                <a:srgbClr val="336699"/>
              </a:buClr>
              <a:buSzPct val="25000"/>
              <a:buFont typeface="Arial"/>
              <a:buNone/>
            </a:pPr>
            <a:r>
              <a:rPr lang="en-US" sz="4100" i="0" u="none" strike="noStrike" cap="none" dirty="0">
                <a:solidFill>
                  <a:schemeClr val="tx1"/>
                </a:solidFill>
                <a:latin typeface="Segoe UI" panose="020B0502040204020203" pitchFamily="34" charset="0"/>
                <a:ea typeface="Roboto" pitchFamily="2" charset="0"/>
                <a:cs typeface="Segoe UI" panose="020B0502040204020203" pitchFamily="34" charset="0"/>
                <a:sym typeface="Arial"/>
              </a:rPr>
              <a:t>Android makes it easy to implement a Model-View-Controller system. This allows to include changes in the each layer affecting just to that one above it, the only layer aware of it.</a:t>
            </a:r>
          </a:p>
          <a:p>
            <a:pPr marL="0" marR="0" lvl="0" indent="0" algn="just" rtl="0">
              <a:lnSpc>
                <a:spcPct val="100000"/>
              </a:lnSpc>
              <a:spcBef>
                <a:spcPts val="0"/>
              </a:spcBef>
              <a:spcAft>
                <a:spcPts val="0"/>
              </a:spcAft>
              <a:buClr>
                <a:srgbClr val="336699"/>
              </a:buClr>
              <a:buSzPct val="25000"/>
              <a:buFont typeface="Arial"/>
              <a:buNone/>
            </a:pPr>
            <a:endParaRPr lang="en-US" sz="4100" dirty="0">
              <a:solidFill>
                <a:schemeClr val="tx1"/>
              </a:solidFill>
              <a:latin typeface="Segoe UI" panose="020B0502040204020203" pitchFamily="34" charset="0"/>
              <a:ea typeface="Roboto" pitchFamily="2" charset="0"/>
              <a:cs typeface="Segoe UI" panose="020B0502040204020203" pitchFamily="34" charset="0"/>
            </a:endParaRPr>
          </a:p>
          <a:p>
            <a:pPr marL="0" marR="0" lvl="0" indent="0" algn="just" rtl="0">
              <a:lnSpc>
                <a:spcPct val="100000"/>
              </a:lnSpc>
              <a:spcBef>
                <a:spcPts val="0"/>
              </a:spcBef>
              <a:spcAft>
                <a:spcPts val="0"/>
              </a:spcAft>
              <a:buClr>
                <a:srgbClr val="336699"/>
              </a:buClr>
              <a:buSzPct val="25000"/>
              <a:buFont typeface="Arial"/>
              <a:buNone/>
            </a:pPr>
            <a:endParaRPr lang="en-US" sz="4100" i="0" u="none" strike="noStrike" cap="none" dirty="0">
              <a:solidFill>
                <a:schemeClr val="tx1"/>
              </a:solidFill>
              <a:latin typeface="Segoe UI" panose="020B0502040204020203" pitchFamily="34" charset="0"/>
              <a:ea typeface="Roboto" pitchFamily="2" charset="0"/>
              <a:cs typeface="Segoe UI" panose="020B0502040204020203" pitchFamily="34" charset="0"/>
              <a:sym typeface="Arial"/>
            </a:endParaRPr>
          </a:p>
        </p:txBody>
      </p:sp>
      <p:sp>
        <p:nvSpPr>
          <p:cNvPr id="94" name="Shape 94"/>
          <p:cNvSpPr txBox="1"/>
          <p:nvPr/>
        </p:nvSpPr>
        <p:spPr>
          <a:xfrm>
            <a:off x="914400" y="42062400"/>
            <a:ext cx="31089600" cy="1554480"/>
          </a:xfrm>
          <a:prstGeom prst="rect">
            <a:avLst/>
          </a:prstGeom>
          <a:ln>
            <a:headEnd type="none" w="med" len="med"/>
            <a:tailEnd type="none" w="med" len="med"/>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1" i="0" u="none" strike="noStrike" cap="none">
              <a:solidFill>
                <a:schemeClr val="dk1"/>
              </a:solidFill>
              <a:latin typeface="Roboto" pitchFamily="2" charset="0"/>
              <a:ea typeface="Roboto" pitchFamily="2" charset="0"/>
              <a:sym typeface="Arial"/>
            </a:endParaRPr>
          </a:p>
        </p:txBody>
      </p:sp>
      <p:sp>
        <p:nvSpPr>
          <p:cNvPr id="89" name="Shape 89"/>
          <p:cNvSpPr txBox="1"/>
          <p:nvPr/>
        </p:nvSpPr>
        <p:spPr>
          <a:xfrm>
            <a:off x="7501747" y="2166451"/>
            <a:ext cx="17929076" cy="1077900"/>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6600" b="1" dirty="0">
                <a:solidFill>
                  <a:schemeClr val="dk1"/>
                </a:solidFill>
                <a:latin typeface="Roboto" pitchFamily="2" charset="0"/>
                <a:ea typeface="Roboto" pitchFamily="2" charset="0"/>
                <a:cs typeface="Times New Roman"/>
                <a:sym typeface="Times New Roman"/>
              </a:rPr>
              <a:t>Advanced Software Engineering, 2016</a:t>
            </a:r>
            <a:r>
              <a:rPr lang="en-US" sz="6600" b="1" i="0" u="none" strike="noStrike" cap="none" dirty="0">
                <a:solidFill>
                  <a:schemeClr val="dk1"/>
                </a:solidFill>
                <a:latin typeface="Roboto" pitchFamily="2" charset="0"/>
                <a:ea typeface="Roboto" pitchFamily="2" charset="0"/>
                <a:cs typeface="Times New Roman"/>
                <a:sym typeface="Times New Roman"/>
              </a:rPr>
              <a:t>, </a:t>
            </a:r>
            <a:r>
              <a:rPr lang="en-US" sz="6600" b="1" dirty="0">
                <a:solidFill>
                  <a:schemeClr val="dk1"/>
                </a:solidFill>
                <a:latin typeface="Roboto" pitchFamily="2" charset="0"/>
                <a:ea typeface="Roboto" pitchFamily="2" charset="0"/>
                <a:cs typeface="Times New Roman"/>
                <a:sym typeface="Times New Roman"/>
              </a:rPr>
              <a:t>Fall</a:t>
            </a:r>
          </a:p>
        </p:txBody>
      </p:sp>
      <p:sp>
        <p:nvSpPr>
          <p:cNvPr id="90" name="Shape 90"/>
          <p:cNvSpPr txBox="1"/>
          <p:nvPr/>
        </p:nvSpPr>
        <p:spPr>
          <a:xfrm>
            <a:off x="6567485" y="2586966"/>
            <a:ext cx="19797600" cy="24528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8000" b="1" i="1" dirty="0" err="1">
                <a:solidFill>
                  <a:schemeClr val="tx1"/>
                </a:solidFill>
                <a:latin typeface="Roboto" pitchFamily="2" charset="0"/>
                <a:ea typeface="Roboto" pitchFamily="2" charset="0"/>
              </a:rPr>
              <a:t>Skillcourt</a:t>
            </a:r>
            <a:r>
              <a:rPr lang="en-US" sz="8000" b="1" i="1" dirty="0">
                <a:solidFill>
                  <a:schemeClr val="tx1"/>
                </a:solidFill>
                <a:latin typeface="Roboto" pitchFamily="2" charset="0"/>
                <a:ea typeface="Roboto" pitchFamily="2" charset="0"/>
              </a:rPr>
              <a:t> 6.0</a:t>
            </a:r>
            <a:endParaRPr lang="en-US" sz="8000" b="1" i="1" u="none" strike="noStrike" cap="none" dirty="0">
              <a:solidFill>
                <a:schemeClr val="tx1"/>
              </a:solidFill>
              <a:latin typeface="Roboto" pitchFamily="2" charset="0"/>
              <a:ea typeface="Roboto" pitchFamily="2" charset="0"/>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u="none" strike="noStrike" cap="none" dirty="0">
                <a:solidFill>
                  <a:schemeClr val="tx1"/>
                </a:solidFill>
                <a:latin typeface="Roboto" pitchFamily="2" charset="0"/>
                <a:ea typeface="Roboto" pitchFamily="2" charset="0"/>
                <a:sym typeface="Arial"/>
              </a:rPr>
              <a:t>Student: </a:t>
            </a:r>
            <a:r>
              <a:rPr lang="en-US" sz="3500" b="1" dirty="0">
                <a:solidFill>
                  <a:schemeClr val="tx1"/>
                </a:solidFill>
                <a:latin typeface="Roboto" pitchFamily="2" charset="0"/>
                <a:ea typeface="Roboto" pitchFamily="2" charset="0"/>
              </a:rPr>
              <a:t>Jofran </a:t>
            </a:r>
            <a:r>
              <a:rPr lang="en-US" sz="3500" b="1" dirty="0" err="1">
                <a:solidFill>
                  <a:schemeClr val="tx1"/>
                </a:solidFill>
                <a:latin typeface="Roboto" pitchFamily="2" charset="0"/>
                <a:ea typeface="Roboto" pitchFamily="2" charset="0"/>
              </a:rPr>
              <a:t>Pe</a:t>
            </a:r>
            <a:r>
              <a:rPr lang="es-US" sz="3500" b="1" dirty="0">
                <a:solidFill>
                  <a:schemeClr val="tx1"/>
                </a:solidFill>
                <a:latin typeface="Roboto" pitchFamily="2" charset="0"/>
                <a:ea typeface="Roboto" pitchFamily="2" charset="0"/>
              </a:rPr>
              <a:t>ña Durán</a:t>
            </a:r>
            <a:r>
              <a:rPr lang="en-US" sz="3500" b="1" u="none" strike="noStrike" cap="none" dirty="0">
                <a:solidFill>
                  <a:schemeClr val="tx1"/>
                </a:solidFill>
                <a:latin typeface="Roboto" pitchFamily="2" charset="0"/>
                <a:ea typeface="Roboto" pitchFamily="2" charset="0"/>
                <a:sym typeface="Arial"/>
              </a:rPr>
              <a:t>, Florida International University</a:t>
            </a:r>
          </a:p>
          <a:p>
            <a:pPr lvl="0" algn="ctr">
              <a:buClr>
                <a:srgbClr val="3333CC"/>
              </a:buClr>
              <a:buSzPct val="25000"/>
            </a:pPr>
            <a:r>
              <a:rPr lang="en-US" sz="3500" b="1" u="none" strike="noStrike" cap="none" dirty="0">
                <a:solidFill>
                  <a:schemeClr val="tx1"/>
                </a:solidFill>
                <a:latin typeface="Roboto" pitchFamily="2" charset="0"/>
                <a:ea typeface="Roboto" pitchFamily="2" charset="0"/>
                <a:sym typeface="Arial"/>
              </a:rPr>
              <a:t>Mentors: </a:t>
            </a:r>
            <a:r>
              <a:rPr lang="en-US" sz="3500" b="1" dirty="0">
                <a:solidFill>
                  <a:schemeClr val="tx1"/>
                </a:solidFill>
                <a:latin typeface="Roboto" pitchFamily="2" charset="0"/>
                <a:ea typeface="Roboto" pitchFamily="2" charset="0"/>
              </a:rPr>
              <a:t>Mohsen Taheri</a:t>
            </a:r>
            <a:r>
              <a:rPr lang="en-US" sz="3500" b="1" u="none" strike="noStrike" cap="none" dirty="0">
                <a:solidFill>
                  <a:schemeClr val="tx1"/>
                </a:solidFill>
                <a:latin typeface="Roboto" pitchFamily="2" charset="0"/>
                <a:ea typeface="Roboto" pitchFamily="2" charset="0"/>
                <a:sym typeface="Arial"/>
              </a:rPr>
              <a:t>,</a:t>
            </a:r>
            <a:r>
              <a:rPr lang="en-US" sz="3500" b="1" dirty="0">
                <a:solidFill>
                  <a:schemeClr val="tx1"/>
                </a:solidFill>
                <a:latin typeface="Roboto" pitchFamily="2" charset="0"/>
                <a:ea typeface="Roboto" pitchFamily="2" charset="0"/>
              </a:rPr>
              <a:t> TA; </a:t>
            </a:r>
            <a:r>
              <a:rPr lang="en-US" sz="3500" b="1" dirty="0" err="1">
                <a:solidFill>
                  <a:schemeClr val="tx1"/>
                </a:solidFill>
                <a:latin typeface="Roboto" pitchFamily="2" charset="0"/>
                <a:ea typeface="Roboto" pitchFamily="2" charset="0"/>
              </a:rPr>
              <a:t>Guðmundur</a:t>
            </a:r>
            <a:r>
              <a:rPr lang="en-US" sz="3500" b="1" dirty="0">
                <a:solidFill>
                  <a:schemeClr val="tx1"/>
                </a:solidFill>
                <a:latin typeface="Roboto" pitchFamily="2" charset="0"/>
                <a:ea typeface="Roboto" pitchFamily="2" charset="0"/>
              </a:rPr>
              <a:t> </a:t>
            </a:r>
            <a:r>
              <a:rPr lang="en-US" sz="3500" b="1" dirty="0" err="1">
                <a:solidFill>
                  <a:schemeClr val="tx1"/>
                </a:solidFill>
                <a:latin typeface="Roboto" pitchFamily="2" charset="0"/>
                <a:ea typeface="Roboto" pitchFamily="2" charset="0"/>
              </a:rPr>
              <a:t>Traustason</a:t>
            </a:r>
            <a:r>
              <a:rPr lang="en-US" sz="3500" b="1" dirty="0">
                <a:solidFill>
                  <a:schemeClr val="tx1"/>
                </a:solidFill>
                <a:latin typeface="Roboto" pitchFamily="2" charset="0"/>
                <a:ea typeface="Roboto" pitchFamily="2" charset="0"/>
              </a:rPr>
              <a:t>, Product Owner</a:t>
            </a:r>
            <a:r>
              <a:rPr lang="en-US" sz="3500" b="1" u="none" strike="noStrike" cap="none" dirty="0">
                <a:solidFill>
                  <a:schemeClr val="tx1"/>
                </a:solidFill>
                <a:latin typeface="Roboto" pitchFamily="2" charset="0"/>
                <a:ea typeface="Roboto" pitchFamily="2" charset="0"/>
                <a:sym typeface="Arial"/>
              </a:rPr>
              <a:t> </a:t>
            </a:r>
          </a:p>
          <a:p>
            <a:pPr marL="0" marR="0" lvl="0" indent="0" algn="ctr" rtl="0">
              <a:lnSpc>
                <a:spcPct val="100000"/>
              </a:lnSpc>
              <a:spcBef>
                <a:spcPts val="0"/>
              </a:spcBef>
              <a:spcAft>
                <a:spcPts val="0"/>
              </a:spcAft>
              <a:buClr>
                <a:srgbClr val="3333CC"/>
              </a:buClr>
              <a:buSzPct val="25000"/>
              <a:buFont typeface="Arial"/>
              <a:buNone/>
            </a:pPr>
            <a:r>
              <a:rPr lang="en-US" sz="3500" b="1" u="none" strike="noStrike" cap="none" dirty="0">
                <a:solidFill>
                  <a:schemeClr val="tx1"/>
                </a:solidFill>
                <a:latin typeface="Roboto" pitchFamily="2" charset="0"/>
                <a:ea typeface="Roboto" pitchFamily="2" charset="0"/>
                <a:sym typeface="Arial"/>
              </a:rPr>
              <a:t>Instructor: </a:t>
            </a:r>
            <a:r>
              <a:rPr lang="en-US" sz="3500" b="1" u="none" strike="noStrike" cap="none" dirty="0" err="1">
                <a:solidFill>
                  <a:schemeClr val="tx1"/>
                </a:solidFill>
                <a:latin typeface="Roboto" pitchFamily="2" charset="0"/>
                <a:ea typeface="Roboto" pitchFamily="2" charset="0"/>
                <a:sym typeface="Arial"/>
              </a:rPr>
              <a:t>Masoud</a:t>
            </a:r>
            <a:r>
              <a:rPr lang="en-US" sz="3500" b="1" u="none" strike="noStrike" cap="none" dirty="0">
                <a:solidFill>
                  <a:schemeClr val="tx1"/>
                </a:solidFill>
                <a:latin typeface="Roboto" pitchFamily="2" charset="0"/>
                <a:ea typeface="Roboto" pitchFamily="2" charset="0"/>
                <a:sym typeface="Arial"/>
              </a:rPr>
              <a:t> </a:t>
            </a:r>
            <a:r>
              <a:rPr lang="en-US" sz="3500" b="1" u="none" strike="noStrike" cap="none" dirty="0" err="1">
                <a:solidFill>
                  <a:schemeClr val="tx1"/>
                </a:solidFill>
                <a:latin typeface="Roboto" pitchFamily="2" charset="0"/>
                <a:ea typeface="Roboto" pitchFamily="2" charset="0"/>
                <a:sym typeface="Arial"/>
              </a:rPr>
              <a:t>Sadjadi</a:t>
            </a:r>
            <a:r>
              <a:rPr lang="en-US" sz="3500" b="1" u="none" strike="noStrike" cap="none" dirty="0">
                <a:solidFill>
                  <a:schemeClr val="tx1"/>
                </a:solidFill>
                <a:latin typeface="Roboto" pitchFamily="2" charset="0"/>
                <a:ea typeface="Roboto" pitchFamily="2" charset="0"/>
                <a:sym typeface="Arial"/>
              </a:rPr>
              <a:t>, Florida International University</a:t>
            </a:r>
          </a:p>
        </p:txBody>
      </p:sp>
      <p:sp>
        <p:nvSpPr>
          <p:cNvPr id="91" name="Shape 91"/>
          <p:cNvSpPr txBox="1"/>
          <p:nvPr/>
        </p:nvSpPr>
        <p:spPr>
          <a:xfrm>
            <a:off x="1219200" y="42519600"/>
            <a:ext cx="30632400" cy="561975"/>
          </a:xfrm>
          <a:prstGeom prst="rect">
            <a:avLst/>
          </a:prstGeom>
          <a:noFill/>
          <a:ln>
            <a:noFill/>
          </a:ln>
        </p:spPr>
        <p:txBody>
          <a:bodyPr lIns="98650" tIns="49325" rIns="98650" bIns="49325" anchor="t" anchorCtr="0">
            <a:noAutofit/>
          </a:bodyPr>
          <a:lstStyle/>
          <a:p>
            <a:pPr marL="493712" marR="0" lvl="0" indent="-493712" algn="ctr" rtl="0">
              <a:lnSpc>
                <a:spcPct val="100000"/>
              </a:lnSpc>
              <a:spcBef>
                <a:spcPts val="0"/>
              </a:spcBef>
              <a:spcAft>
                <a:spcPts val="0"/>
              </a:spcAft>
              <a:buClr>
                <a:schemeClr val="dk1"/>
              </a:buClr>
              <a:buSzPct val="25000"/>
              <a:buFont typeface="Arial"/>
              <a:buNone/>
            </a:pPr>
            <a:r>
              <a:rPr lang="en-US" sz="3000" b="1" i="0" u="none" strike="noStrike" cap="none" dirty="0">
                <a:solidFill>
                  <a:schemeClr val="dk1"/>
                </a:solidFill>
                <a:latin typeface="Roboto" pitchFamily="2" charset="0"/>
                <a:ea typeface="Roboto" pitchFamily="2" charset="0"/>
                <a:sym typeface="Arial"/>
              </a:rPr>
              <a:t>The material presented in this poster is based upon the work supported by Jofran </a:t>
            </a:r>
            <a:r>
              <a:rPr lang="en-US" sz="3000" b="1" i="0" u="none" strike="noStrike" cap="none" dirty="0" err="1">
                <a:solidFill>
                  <a:schemeClr val="dk1"/>
                </a:solidFill>
                <a:latin typeface="Roboto" pitchFamily="2" charset="0"/>
                <a:ea typeface="Roboto" pitchFamily="2" charset="0"/>
                <a:sym typeface="Arial"/>
              </a:rPr>
              <a:t>Pe</a:t>
            </a:r>
            <a:r>
              <a:rPr lang="es-US" sz="3000" b="1" i="0" u="none" strike="noStrike" cap="none" dirty="0">
                <a:solidFill>
                  <a:schemeClr val="dk1"/>
                </a:solidFill>
                <a:latin typeface="Roboto" pitchFamily="2" charset="0"/>
                <a:ea typeface="Roboto" pitchFamily="2" charset="0"/>
                <a:sym typeface="Arial"/>
              </a:rPr>
              <a:t>ña Durán.</a:t>
            </a:r>
            <a:r>
              <a:rPr lang="en-US" sz="3000" b="1" i="0" u="none" strike="noStrike" cap="none" dirty="0">
                <a:solidFill>
                  <a:schemeClr val="dk1"/>
                </a:solidFill>
                <a:latin typeface="Roboto" pitchFamily="2" charset="0"/>
                <a:ea typeface="Roboto" pitchFamily="2" charset="0"/>
                <a:sym typeface="Arial"/>
              </a:rPr>
              <a:t> I am thankful to the help that I received from my group members, April Perry, Rolando Ramos and Pedro Carrillo .</a:t>
            </a:r>
          </a:p>
        </p:txBody>
      </p:sp>
      <p:sp>
        <p:nvSpPr>
          <p:cNvPr id="95" name="Shape 95"/>
          <p:cNvSpPr txBox="1"/>
          <p:nvPr/>
        </p:nvSpPr>
        <p:spPr>
          <a:xfrm>
            <a:off x="1192212" y="41605200"/>
            <a:ext cx="4979987" cy="730250"/>
          </a:xfrm>
          <a:prstGeom prst="rect">
            <a:avLst/>
          </a:prstGeom>
          <a:solidFill>
            <a:srgbClr val="4BAF4B"/>
          </a:solidFill>
          <a:ln w="12700" cap="flat" cmpd="sng">
            <a:noFill/>
            <a:prstDash val="solid"/>
            <a:miter/>
            <a:headEnd type="none" w="med" len="med"/>
            <a:tailEnd type="none" w="med" len="med"/>
          </a:ln>
          <a:effectLst>
            <a:outerShdw blurRad="50800" dist="38100" algn="l" rotWithShape="0">
              <a:prstClr val="black">
                <a:alpha val="40000"/>
              </a:prstClr>
            </a:outerShdw>
          </a:effectLst>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chemeClr val="bg1"/>
                </a:solidFill>
                <a:latin typeface="Roboto" pitchFamily="2" charset="0"/>
                <a:ea typeface="Roboto" pitchFamily="2" charset="0"/>
                <a:sym typeface="Arial"/>
              </a:rPr>
              <a:t>Acknowledgement</a:t>
            </a:r>
          </a:p>
        </p:txBody>
      </p:sp>
      <p:sp>
        <p:nvSpPr>
          <p:cNvPr id="96" name="Shape 96"/>
          <p:cNvSpPr txBox="1"/>
          <p:nvPr/>
        </p:nvSpPr>
        <p:spPr>
          <a:xfrm>
            <a:off x="15925800" y="446087"/>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dirty="0">
                <a:solidFill>
                  <a:schemeClr val="accent2"/>
                </a:solidFill>
                <a:latin typeface="Roboto" pitchFamily="2" charset="0"/>
                <a:ea typeface="Roboto" pitchFamily="2" charset="0"/>
                <a:sym typeface="Arial"/>
              </a:rPr>
              <a:t>School of Computing &amp; Information Sciences</a:t>
            </a:r>
          </a:p>
        </p:txBody>
      </p:sp>
      <p:pic>
        <p:nvPicPr>
          <p:cNvPr id="97" name="Shape 97"/>
          <p:cNvPicPr preferRelativeResize="0"/>
          <p:nvPr/>
        </p:nvPicPr>
        <p:blipFill rotWithShape="1">
          <a:blip r:embed="rId3">
            <a:alphaModFix/>
          </a:blip>
          <a:srcRect/>
          <a:stretch/>
        </p:blipFill>
        <p:spPr>
          <a:xfrm>
            <a:off x="13182600" y="381000"/>
            <a:ext cx="2630400" cy="1219200"/>
          </a:xfrm>
          <a:prstGeom prst="rect">
            <a:avLst/>
          </a:prstGeom>
          <a:noFill/>
          <a:ln>
            <a:noFill/>
          </a:ln>
        </p:spPr>
      </p:pic>
      <p:sp>
        <p:nvSpPr>
          <p:cNvPr id="2" name="Rectangle 1"/>
          <p:cNvSpPr/>
          <p:nvPr/>
        </p:nvSpPr>
        <p:spPr>
          <a:xfrm>
            <a:off x="1805046" y="18060762"/>
            <a:ext cx="9497140" cy="963990"/>
          </a:xfrm>
          <a:prstGeom prst="rect">
            <a:avLst/>
          </a:prstGeom>
          <a:solidFill>
            <a:srgbClr val="4BAF4B"/>
          </a:solidFill>
          <a:ln>
            <a:noFill/>
          </a:ln>
          <a:effectLst>
            <a:outerShdw blurRad="50800" dist="38100" dir="5400000" algn="t"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000" dirty="0">
                <a:solidFill>
                  <a:schemeClr val="bg1"/>
                </a:solidFill>
              </a:rPr>
              <a:t>System Design</a:t>
            </a:r>
          </a:p>
        </p:txBody>
      </p:sp>
      <p:sp>
        <p:nvSpPr>
          <p:cNvPr id="33" name="Shape 100"/>
          <p:cNvSpPr txBox="1"/>
          <p:nvPr/>
        </p:nvSpPr>
        <p:spPr>
          <a:xfrm>
            <a:off x="22288621" y="6161085"/>
            <a:ext cx="9486778" cy="10807811"/>
          </a:xfrm>
          <a:prstGeom prst="rect">
            <a:avLst/>
          </a:prstGeom>
          <a:ln>
            <a:noFill/>
            <a:headEnd type="none" w="med" len="med"/>
            <a:tailEnd type="none" w="med" len="med"/>
          </a:ln>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endParaRPr lang="en-US" sz="4100" dirty="0">
              <a:solidFill>
                <a:srgbClr val="336699"/>
              </a:solidFill>
              <a:latin typeface="Segoe UI" panose="020B0502040204020203" pitchFamily="34" charset="0"/>
              <a:ea typeface="Roboto" pitchFamily="2" charset="0"/>
              <a:cs typeface="Segoe UI" panose="020B0502040204020203" pitchFamily="34" charset="0"/>
            </a:endParaRPr>
          </a:p>
          <a:p>
            <a:pPr marL="0" marR="0" lvl="0" indent="0" algn="ctr" rtl="0">
              <a:lnSpc>
                <a:spcPct val="100000"/>
              </a:lnSpc>
              <a:spcBef>
                <a:spcPts val="0"/>
              </a:spcBef>
              <a:spcAft>
                <a:spcPts val="0"/>
              </a:spcAft>
              <a:buClr>
                <a:srgbClr val="336699"/>
              </a:buClr>
              <a:buSzPct val="25000"/>
              <a:buFont typeface="Arial"/>
              <a:buNone/>
            </a:pPr>
            <a:endParaRPr lang="en-US" sz="4100" i="0" u="none" strike="noStrike" cap="none" dirty="0">
              <a:solidFill>
                <a:srgbClr val="336699"/>
              </a:solidFill>
              <a:latin typeface="Segoe UI" panose="020B0502040204020203" pitchFamily="34" charset="0"/>
              <a:ea typeface="Roboto" pitchFamily="2" charset="0"/>
              <a:cs typeface="Segoe UI" panose="020B0502040204020203" pitchFamily="34" charset="0"/>
              <a:sym typeface="Arial"/>
            </a:endParaRPr>
          </a:p>
          <a:p>
            <a:pPr marL="0" marR="0" lvl="0" indent="0" rtl="0">
              <a:lnSpc>
                <a:spcPct val="100000"/>
              </a:lnSpc>
              <a:spcBef>
                <a:spcPts val="0"/>
              </a:spcBef>
              <a:spcAft>
                <a:spcPts val="0"/>
              </a:spcAft>
              <a:buClr>
                <a:srgbClr val="336699"/>
              </a:buClr>
              <a:buSzPct val="25000"/>
              <a:buFont typeface="Arial"/>
              <a:buNone/>
            </a:pPr>
            <a:r>
              <a:rPr lang="en-US" sz="4100" dirty="0">
                <a:solidFill>
                  <a:schemeClr val="tx1"/>
                </a:solidFill>
                <a:latin typeface="Segoe UI" panose="020B0502040204020203" pitchFamily="34" charset="0"/>
                <a:ea typeface="Roboto" pitchFamily="2" charset="0"/>
                <a:cs typeface="Segoe UI" panose="020B0502040204020203" pitchFamily="34" charset="0"/>
              </a:rPr>
              <a:t>As in any sport training methodology, someone to look up after you and challenge you to improve is needed.</a:t>
            </a:r>
          </a:p>
          <a:p>
            <a:pPr marL="0" marR="0" lvl="0" indent="0" rtl="0">
              <a:lnSpc>
                <a:spcPct val="100000"/>
              </a:lnSpc>
              <a:spcBef>
                <a:spcPts val="0"/>
              </a:spcBef>
              <a:spcAft>
                <a:spcPts val="0"/>
              </a:spcAft>
              <a:buClr>
                <a:srgbClr val="336699"/>
              </a:buClr>
              <a:buSzPct val="25000"/>
              <a:buFont typeface="Arial"/>
              <a:buNone/>
            </a:pPr>
            <a:endParaRPr lang="en-US" sz="4100" i="0" u="none" strike="noStrike" cap="none" dirty="0">
              <a:solidFill>
                <a:schemeClr val="tx1"/>
              </a:solidFill>
              <a:latin typeface="Segoe UI" panose="020B0502040204020203" pitchFamily="34" charset="0"/>
              <a:ea typeface="Roboto" pitchFamily="2" charset="0"/>
              <a:cs typeface="Segoe UI" panose="020B0502040204020203" pitchFamily="34" charset="0"/>
              <a:sym typeface="Arial"/>
            </a:endParaRPr>
          </a:p>
          <a:p>
            <a:pPr marL="0" marR="0" lvl="0" indent="0" rtl="0">
              <a:lnSpc>
                <a:spcPct val="100000"/>
              </a:lnSpc>
              <a:spcBef>
                <a:spcPts val="0"/>
              </a:spcBef>
              <a:spcAft>
                <a:spcPts val="0"/>
              </a:spcAft>
              <a:buClr>
                <a:srgbClr val="336699"/>
              </a:buClr>
              <a:buSzPct val="25000"/>
              <a:buFont typeface="Arial"/>
              <a:buNone/>
            </a:pPr>
            <a:r>
              <a:rPr lang="en-US" sz="4100" dirty="0">
                <a:solidFill>
                  <a:schemeClr val="tx1"/>
                </a:solidFill>
                <a:latin typeface="Segoe UI" panose="020B0502040204020203" pitchFamily="34" charset="0"/>
                <a:ea typeface="Roboto" pitchFamily="2" charset="0"/>
                <a:cs typeface="Segoe UI" panose="020B0502040204020203" pitchFamily="34" charset="0"/>
              </a:rPr>
              <a:t>Usually this person is a Coach. </a:t>
            </a:r>
            <a:r>
              <a:rPr lang="en-US" sz="4100" dirty="0" err="1">
                <a:solidFill>
                  <a:schemeClr val="tx1"/>
                </a:solidFill>
                <a:latin typeface="Segoe UI" panose="020B0502040204020203" pitchFamily="34" charset="0"/>
                <a:ea typeface="Roboto" pitchFamily="2" charset="0"/>
                <a:cs typeface="Segoe UI" panose="020B0502040204020203" pitchFamily="34" charset="0"/>
              </a:rPr>
              <a:t>SkillCourt</a:t>
            </a:r>
            <a:r>
              <a:rPr lang="en-US" sz="4100" dirty="0">
                <a:solidFill>
                  <a:schemeClr val="tx1"/>
                </a:solidFill>
                <a:latin typeface="Segoe UI" panose="020B0502040204020203" pitchFamily="34" charset="0"/>
                <a:ea typeface="Roboto" pitchFamily="2" charset="0"/>
                <a:cs typeface="Segoe UI" panose="020B0502040204020203" pitchFamily="34" charset="0"/>
              </a:rPr>
              <a:t> give players the chance to enroll as coach, create teams, add other user to this teams and then follow their progress.</a:t>
            </a:r>
          </a:p>
          <a:p>
            <a:pPr marL="0" marR="0" lvl="0" indent="0" rtl="0">
              <a:lnSpc>
                <a:spcPct val="100000"/>
              </a:lnSpc>
              <a:spcBef>
                <a:spcPts val="0"/>
              </a:spcBef>
              <a:spcAft>
                <a:spcPts val="0"/>
              </a:spcAft>
              <a:buClr>
                <a:srgbClr val="336699"/>
              </a:buClr>
              <a:buSzPct val="25000"/>
              <a:buFont typeface="Arial"/>
              <a:buNone/>
            </a:pPr>
            <a:endParaRPr lang="en-US" sz="4100" i="0" u="none" strike="noStrike" cap="none" dirty="0">
              <a:solidFill>
                <a:schemeClr val="tx1"/>
              </a:solidFill>
              <a:latin typeface="Segoe UI" panose="020B0502040204020203" pitchFamily="34" charset="0"/>
              <a:ea typeface="Roboto" pitchFamily="2" charset="0"/>
              <a:cs typeface="Segoe UI" panose="020B0502040204020203" pitchFamily="34" charset="0"/>
              <a:sym typeface="Arial"/>
            </a:endParaRPr>
          </a:p>
          <a:p>
            <a:pPr marL="0" marR="0" lvl="0" indent="0" rtl="0">
              <a:lnSpc>
                <a:spcPct val="100000"/>
              </a:lnSpc>
              <a:spcBef>
                <a:spcPts val="0"/>
              </a:spcBef>
              <a:spcAft>
                <a:spcPts val="0"/>
              </a:spcAft>
              <a:buClr>
                <a:srgbClr val="336699"/>
              </a:buClr>
              <a:buSzPct val="25000"/>
              <a:buFont typeface="Arial"/>
              <a:buNone/>
            </a:pPr>
            <a:r>
              <a:rPr lang="en-US" sz="4100" dirty="0">
                <a:solidFill>
                  <a:schemeClr val="tx1"/>
                </a:solidFill>
                <a:latin typeface="Segoe UI" panose="020B0502040204020203" pitchFamily="34" charset="0"/>
                <a:ea typeface="Roboto" pitchFamily="2" charset="0"/>
                <a:cs typeface="Segoe UI" panose="020B0502040204020203" pitchFamily="34" charset="0"/>
              </a:rPr>
              <a:t>This will keep players engaged getting feedback from a Coach that can suggest other routines based on the game history she/he can have access to.</a:t>
            </a:r>
            <a:endParaRPr lang="en-US" sz="4100" i="0" u="none" strike="noStrike" cap="none" dirty="0">
              <a:solidFill>
                <a:schemeClr val="tx1"/>
              </a:solidFill>
              <a:latin typeface="Segoe UI" panose="020B0502040204020203" pitchFamily="34" charset="0"/>
              <a:ea typeface="Roboto" pitchFamily="2" charset="0"/>
              <a:cs typeface="Segoe UI" panose="020B0502040204020203" pitchFamily="34" charset="0"/>
              <a:sym typeface="Arial"/>
            </a:endParaRPr>
          </a:p>
        </p:txBody>
      </p:sp>
      <p:sp>
        <p:nvSpPr>
          <p:cNvPr id="34" name="Rectangle 33"/>
          <p:cNvSpPr/>
          <p:nvPr/>
        </p:nvSpPr>
        <p:spPr>
          <a:xfrm>
            <a:off x="22288621" y="6161085"/>
            <a:ext cx="9486778" cy="884237"/>
          </a:xfrm>
          <a:prstGeom prst="rect">
            <a:avLst/>
          </a:prstGeom>
          <a:solidFill>
            <a:srgbClr val="4BAF4B"/>
          </a:solidFill>
          <a:ln>
            <a:noFill/>
          </a:ln>
          <a:effectLst>
            <a:outerShdw blurRad="50800" dist="38100" dir="5400000" algn="t"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000" dirty="0">
                <a:solidFill>
                  <a:schemeClr val="bg1"/>
                </a:solidFill>
              </a:rPr>
              <a:t>Requirements</a:t>
            </a:r>
          </a:p>
        </p:txBody>
      </p:sp>
      <p:sp>
        <p:nvSpPr>
          <p:cNvPr id="35" name="Shape 100"/>
          <p:cNvSpPr txBox="1"/>
          <p:nvPr/>
        </p:nvSpPr>
        <p:spPr>
          <a:xfrm>
            <a:off x="12049273" y="6161085"/>
            <a:ext cx="9486778" cy="10807811"/>
          </a:xfrm>
          <a:prstGeom prst="rect">
            <a:avLst/>
          </a:prstGeom>
          <a:ln>
            <a:noFill/>
            <a:headEnd type="none" w="med" len="med"/>
            <a:tailEnd type="none" w="med" len="med"/>
          </a:ln>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endParaRPr lang="en-US" sz="4100" b="1" dirty="0">
              <a:solidFill>
                <a:srgbClr val="336699"/>
              </a:solidFill>
              <a:latin typeface="Roboto" pitchFamily="2" charset="0"/>
              <a:ea typeface="Roboto" pitchFamily="2" charset="0"/>
            </a:endParaRPr>
          </a:p>
          <a:p>
            <a:pPr marL="0" marR="0" lvl="0" indent="0" algn="ctr" rtl="0">
              <a:lnSpc>
                <a:spcPct val="100000"/>
              </a:lnSpc>
              <a:spcBef>
                <a:spcPts val="0"/>
              </a:spcBef>
              <a:spcAft>
                <a:spcPts val="0"/>
              </a:spcAft>
              <a:buClr>
                <a:srgbClr val="336699"/>
              </a:buClr>
              <a:buSzPct val="25000"/>
              <a:buFont typeface="Arial"/>
              <a:buNone/>
            </a:pPr>
            <a:endParaRPr lang="en-US" sz="4100" b="1" i="0" u="none" strike="noStrike" cap="none" dirty="0">
              <a:solidFill>
                <a:srgbClr val="336699"/>
              </a:solidFill>
              <a:latin typeface="Roboto" pitchFamily="2" charset="0"/>
              <a:ea typeface="Roboto" pitchFamily="2" charset="0"/>
              <a:sym typeface="Arial"/>
            </a:endParaRPr>
          </a:p>
          <a:p>
            <a:pPr marL="0" marR="0" lvl="0" indent="0" rtl="0">
              <a:lnSpc>
                <a:spcPct val="100000"/>
              </a:lnSpc>
              <a:spcBef>
                <a:spcPts val="0"/>
              </a:spcBef>
              <a:spcAft>
                <a:spcPts val="0"/>
              </a:spcAft>
              <a:buClr>
                <a:srgbClr val="336699"/>
              </a:buClr>
              <a:buSzPct val="25000"/>
              <a:buFont typeface="Arial"/>
              <a:buNone/>
            </a:pPr>
            <a:r>
              <a:rPr lang="en-US" sz="4000" dirty="0">
                <a:solidFill>
                  <a:schemeClr val="tx1"/>
                </a:solidFill>
                <a:latin typeface="Segoe UI" panose="020B0502040204020203" pitchFamily="34" charset="0"/>
                <a:ea typeface="Roboto" pitchFamily="2" charset="0"/>
                <a:cs typeface="Segoe UI" panose="020B0502040204020203" pitchFamily="34" charset="0"/>
              </a:rPr>
              <a:t>The current system requires a computer in order to activate the pads that the player is going to kick the balls against.</a:t>
            </a:r>
          </a:p>
          <a:p>
            <a:pPr marL="0" marR="0" lvl="0" indent="0" rtl="0">
              <a:lnSpc>
                <a:spcPct val="100000"/>
              </a:lnSpc>
              <a:spcBef>
                <a:spcPts val="0"/>
              </a:spcBef>
              <a:spcAft>
                <a:spcPts val="0"/>
              </a:spcAft>
              <a:buClr>
                <a:srgbClr val="336699"/>
              </a:buClr>
              <a:buSzPct val="25000"/>
              <a:buFont typeface="Arial"/>
              <a:buNone/>
            </a:pPr>
            <a:endParaRPr lang="en-US" sz="4000" i="0" u="none" strike="noStrike" cap="none" dirty="0">
              <a:solidFill>
                <a:schemeClr val="tx1"/>
              </a:solidFill>
              <a:latin typeface="Segoe UI" panose="020B0502040204020203" pitchFamily="34" charset="0"/>
              <a:ea typeface="Roboto" pitchFamily="2" charset="0"/>
              <a:cs typeface="Segoe UI" panose="020B0502040204020203" pitchFamily="34" charset="0"/>
              <a:sym typeface="Arial"/>
            </a:endParaRPr>
          </a:p>
          <a:p>
            <a:pPr marL="0" marR="0" lvl="0" indent="0" rtl="0">
              <a:lnSpc>
                <a:spcPct val="100000"/>
              </a:lnSpc>
              <a:spcBef>
                <a:spcPts val="0"/>
              </a:spcBef>
              <a:spcAft>
                <a:spcPts val="0"/>
              </a:spcAft>
              <a:buClr>
                <a:srgbClr val="336699"/>
              </a:buClr>
              <a:buSzPct val="25000"/>
              <a:buFont typeface="Arial"/>
              <a:buNone/>
            </a:pPr>
            <a:r>
              <a:rPr lang="en-US" sz="4000" dirty="0">
                <a:solidFill>
                  <a:schemeClr val="tx1"/>
                </a:solidFill>
                <a:latin typeface="Segoe UI" panose="020B0502040204020203" pitchFamily="34" charset="0"/>
                <a:ea typeface="Roboto" pitchFamily="2" charset="0"/>
                <a:cs typeface="Segoe UI" panose="020B0502040204020203" pitchFamily="34" charset="0"/>
              </a:rPr>
              <a:t>This is a little inconvenient; today mostly everyone has a smartphone in their pocket so implementing an app would be the best way to tackle this inconvenience.</a:t>
            </a:r>
            <a:endParaRPr lang="en-US" sz="4000" i="0" u="none" strike="noStrike" cap="none" dirty="0">
              <a:solidFill>
                <a:schemeClr val="tx1"/>
              </a:solidFill>
              <a:latin typeface="Segoe UI" panose="020B0502040204020203" pitchFamily="34" charset="0"/>
              <a:ea typeface="Roboto" pitchFamily="2" charset="0"/>
              <a:cs typeface="Segoe UI" panose="020B0502040204020203" pitchFamily="34" charset="0"/>
              <a:sym typeface="Arial"/>
            </a:endParaRPr>
          </a:p>
        </p:txBody>
      </p:sp>
      <p:sp>
        <p:nvSpPr>
          <p:cNvPr id="36" name="Rectangle 35"/>
          <p:cNvSpPr/>
          <p:nvPr/>
        </p:nvSpPr>
        <p:spPr>
          <a:xfrm>
            <a:off x="12049273" y="6161085"/>
            <a:ext cx="9486778" cy="884237"/>
          </a:xfrm>
          <a:prstGeom prst="rect">
            <a:avLst/>
          </a:prstGeom>
          <a:solidFill>
            <a:srgbClr val="4BAF4B"/>
          </a:solidFill>
          <a:ln>
            <a:noFill/>
          </a:ln>
          <a:effectLst>
            <a:outerShdw blurRad="50800" dist="38100" dir="5400000" algn="t"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000" dirty="0">
                <a:solidFill>
                  <a:schemeClr val="bg1"/>
                </a:solidFill>
              </a:rPr>
              <a:t>Current System</a:t>
            </a:r>
          </a:p>
        </p:txBody>
      </p:sp>
      <p:sp>
        <p:nvSpPr>
          <p:cNvPr id="37" name="Shape 100"/>
          <p:cNvSpPr txBox="1"/>
          <p:nvPr/>
        </p:nvSpPr>
        <p:spPr>
          <a:xfrm>
            <a:off x="1809925" y="6161085"/>
            <a:ext cx="9486778" cy="10807811"/>
          </a:xfrm>
          <a:prstGeom prst="rect">
            <a:avLst/>
          </a:prstGeom>
          <a:ln>
            <a:noFill/>
            <a:headEnd type="none" w="med" len="med"/>
            <a:tailEnd type="none" w="med" len="med"/>
          </a:ln>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lIns="98650" tIns="49325" rIns="98650" bIns="49325" anchor="t" anchorCtr="0">
            <a:noAutofit/>
          </a:bodyPr>
          <a:lstStyle/>
          <a:p>
            <a:pPr marL="0" marR="0" lvl="0" indent="0" rtl="0">
              <a:lnSpc>
                <a:spcPct val="100000"/>
              </a:lnSpc>
              <a:spcBef>
                <a:spcPts val="0"/>
              </a:spcBef>
              <a:spcAft>
                <a:spcPts val="0"/>
              </a:spcAft>
              <a:buClr>
                <a:srgbClr val="336699"/>
              </a:buClr>
              <a:buSzPct val="25000"/>
              <a:buFont typeface="Arial"/>
              <a:buNone/>
            </a:pPr>
            <a:endParaRPr lang="en-US" sz="4100" b="1" dirty="0">
              <a:solidFill>
                <a:srgbClr val="336699"/>
              </a:solidFill>
              <a:latin typeface="Roboto" pitchFamily="2" charset="0"/>
              <a:ea typeface="Roboto" pitchFamily="2" charset="0"/>
            </a:endParaRPr>
          </a:p>
          <a:p>
            <a:pPr marL="0" marR="0" lvl="0" indent="0" rtl="0">
              <a:lnSpc>
                <a:spcPct val="100000"/>
              </a:lnSpc>
              <a:spcBef>
                <a:spcPts val="0"/>
              </a:spcBef>
              <a:spcAft>
                <a:spcPts val="0"/>
              </a:spcAft>
              <a:buClr>
                <a:srgbClr val="336699"/>
              </a:buClr>
              <a:buSzPct val="25000"/>
              <a:buFont typeface="Arial"/>
              <a:buNone/>
            </a:pPr>
            <a:endParaRPr lang="en-US" sz="4100" i="0" u="none" strike="noStrike" cap="none" dirty="0">
              <a:solidFill>
                <a:srgbClr val="336699"/>
              </a:solidFill>
              <a:latin typeface="Roboto" pitchFamily="2" charset="0"/>
              <a:ea typeface="Roboto" pitchFamily="2" charset="0"/>
              <a:sym typeface="Arial"/>
            </a:endParaRPr>
          </a:p>
          <a:p>
            <a:pPr lvl="4">
              <a:buClr>
                <a:srgbClr val="336699"/>
              </a:buClr>
              <a:buSzPct val="25000"/>
              <a:buFont typeface="Arial"/>
              <a:buNone/>
            </a:pPr>
            <a:r>
              <a:rPr lang="en-US" sz="4000" dirty="0">
                <a:solidFill>
                  <a:schemeClr val="tx1"/>
                </a:solidFill>
                <a:latin typeface="Segoe UI" panose="020B0502040204020203" pitchFamily="34" charset="0"/>
                <a:ea typeface="Roboto" pitchFamily="2" charset="0"/>
                <a:cs typeface="Segoe UI" panose="020B0502040204020203" pitchFamily="34" charset="0"/>
              </a:rPr>
              <a:t>As time goes by we can see how technology is helping in our everyday life activities. But in sports sometimes we still rely on old practices to carry out with our team or individual trainings to improve our skills. In the case of soccer, when a player is trying to improve his passing accuracy and response time on first time passes there is no other option than group trainings.</a:t>
            </a:r>
          </a:p>
          <a:p>
            <a:pPr lvl="4">
              <a:buClr>
                <a:srgbClr val="336699"/>
              </a:buClr>
              <a:buSzPct val="25000"/>
              <a:buFont typeface="Arial"/>
              <a:buNone/>
            </a:pPr>
            <a:endParaRPr lang="en-US" sz="4000" i="0" u="none" cap="none" dirty="0">
              <a:solidFill>
                <a:schemeClr val="tx1"/>
              </a:solidFill>
              <a:latin typeface="Segoe UI" panose="020B0502040204020203" pitchFamily="34" charset="0"/>
              <a:ea typeface="Roboto" pitchFamily="2" charset="0"/>
              <a:cs typeface="Segoe UI" panose="020B0502040204020203" pitchFamily="34" charset="0"/>
              <a:sym typeface="Arial"/>
            </a:endParaRPr>
          </a:p>
          <a:p>
            <a:pPr lvl="4">
              <a:buClr>
                <a:srgbClr val="336699"/>
              </a:buClr>
              <a:buSzPct val="25000"/>
              <a:buFont typeface="Arial"/>
              <a:buNone/>
            </a:pPr>
            <a:r>
              <a:rPr lang="en-US" sz="4000" dirty="0" err="1">
                <a:solidFill>
                  <a:schemeClr val="tx1"/>
                </a:solidFill>
                <a:latin typeface="Segoe UI" panose="020B0502040204020203" pitchFamily="34" charset="0"/>
                <a:ea typeface="Roboto" pitchFamily="2" charset="0"/>
                <a:cs typeface="Segoe UI" panose="020B0502040204020203" pitchFamily="34" charset="0"/>
              </a:rPr>
              <a:t>Skillcourt</a:t>
            </a:r>
            <a:r>
              <a:rPr lang="en-US" sz="4000" dirty="0">
                <a:solidFill>
                  <a:schemeClr val="tx1"/>
                </a:solidFill>
                <a:latin typeface="Segoe UI" panose="020B0502040204020203" pitchFamily="34" charset="0"/>
                <a:ea typeface="Roboto" pitchFamily="2" charset="0"/>
                <a:cs typeface="Segoe UI" panose="020B0502040204020203" pitchFamily="34" charset="0"/>
              </a:rPr>
              <a:t> 6.0 implements a new methodology to improve the aforementioned skill relying on a simple app and pads to train.</a:t>
            </a:r>
            <a:endParaRPr lang="en-US" sz="4000" i="0" u="none" cap="none" dirty="0">
              <a:solidFill>
                <a:schemeClr val="tx1"/>
              </a:solidFill>
              <a:latin typeface="Segoe UI" panose="020B0502040204020203" pitchFamily="34" charset="0"/>
              <a:ea typeface="Roboto" pitchFamily="2" charset="0"/>
              <a:cs typeface="Segoe UI" panose="020B0502040204020203" pitchFamily="34" charset="0"/>
              <a:sym typeface="Arial"/>
            </a:endParaRPr>
          </a:p>
        </p:txBody>
      </p:sp>
      <p:sp>
        <p:nvSpPr>
          <p:cNvPr id="38" name="Rectangle 37"/>
          <p:cNvSpPr/>
          <p:nvPr/>
        </p:nvSpPr>
        <p:spPr>
          <a:xfrm>
            <a:off x="1809925" y="6161085"/>
            <a:ext cx="9486778" cy="884237"/>
          </a:xfrm>
          <a:prstGeom prst="rect">
            <a:avLst/>
          </a:prstGeom>
          <a:solidFill>
            <a:srgbClr val="4BAF4B"/>
          </a:solidFill>
          <a:ln>
            <a:noFill/>
          </a:ln>
          <a:effectLst>
            <a:outerShdw blurRad="50800" dist="38100" dir="5400000" algn="t"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000" dirty="0">
                <a:solidFill>
                  <a:schemeClr val="bg1"/>
                </a:solidFill>
              </a:rPr>
              <a:t>Problem &amp; Solution</a:t>
            </a:r>
          </a:p>
        </p:txBody>
      </p:sp>
      <p:sp>
        <p:nvSpPr>
          <p:cNvPr id="40" name="Rectangle 39"/>
          <p:cNvSpPr/>
          <p:nvPr/>
        </p:nvSpPr>
        <p:spPr>
          <a:xfrm>
            <a:off x="1805046" y="29964818"/>
            <a:ext cx="9510654" cy="884237"/>
          </a:xfrm>
          <a:prstGeom prst="rect">
            <a:avLst/>
          </a:prstGeom>
          <a:solidFill>
            <a:srgbClr val="4BAF4B"/>
          </a:solidFill>
          <a:ln>
            <a:noFill/>
          </a:ln>
          <a:effectLst>
            <a:outerShdw blurRad="50800" dist="38100" dir="5400000" algn="t"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000" dirty="0">
                <a:solidFill>
                  <a:schemeClr val="bg1"/>
                </a:solidFill>
              </a:rPr>
              <a:t>Verification</a:t>
            </a:r>
          </a:p>
        </p:txBody>
      </p:sp>
      <p:sp>
        <p:nvSpPr>
          <p:cNvPr id="42" name="Rectangle 41"/>
          <p:cNvSpPr/>
          <p:nvPr/>
        </p:nvSpPr>
        <p:spPr>
          <a:xfrm>
            <a:off x="12049273" y="29964821"/>
            <a:ext cx="9486778" cy="884237"/>
          </a:xfrm>
          <a:prstGeom prst="rect">
            <a:avLst/>
          </a:prstGeom>
          <a:solidFill>
            <a:srgbClr val="4BAF4B"/>
          </a:solidFill>
          <a:ln>
            <a:noFill/>
          </a:ln>
          <a:effectLst>
            <a:outerShdw blurRad="50800" dist="38100" dir="5400000" algn="t"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000" dirty="0">
                <a:solidFill>
                  <a:schemeClr val="bg1"/>
                </a:solidFill>
              </a:rPr>
              <a:t>Screenshots</a:t>
            </a:r>
          </a:p>
        </p:txBody>
      </p:sp>
      <p:sp>
        <p:nvSpPr>
          <p:cNvPr id="47" name="Shape 100"/>
          <p:cNvSpPr txBox="1"/>
          <p:nvPr/>
        </p:nvSpPr>
        <p:spPr>
          <a:xfrm>
            <a:off x="12063445" y="18065140"/>
            <a:ext cx="9486778" cy="10618248"/>
          </a:xfrm>
          <a:prstGeom prst="rect">
            <a:avLst/>
          </a:prstGeom>
          <a:ln>
            <a:noFill/>
            <a:headEnd type="none" w="med" len="med"/>
            <a:tailEnd type="none" w="med" len="med"/>
          </a:ln>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endParaRPr lang="en-US" sz="4000" dirty="0">
              <a:solidFill>
                <a:schemeClr val="tx1"/>
              </a:solidFill>
              <a:latin typeface="Segoe UI" panose="020B0502040204020203" pitchFamily="34" charset="0"/>
              <a:ea typeface="Roboto" pitchFamily="2" charset="0"/>
              <a:cs typeface="Segoe UI" panose="020B0502040204020203" pitchFamily="34" charset="0"/>
            </a:endParaRPr>
          </a:p>
          <a:p>
            <a:pPr marL="0" marR="0" lvl="0" indent="0" algn="ctr" rtl="0">
              <a:lnSpc>
                <a:spcPct val="100000"/>
              </a:lnSpc>
              <a:spcBef>
                <a:spcPts val="0"/>
              </a:spcBef>
              <a:spcAft>
                <a:spcPts val="0"/>
              </a:spcAft>
              <a:buClr>
                <a:srgbClr val="336699"/>
              </a:buClr>
              <a:buSzPct val="25000"/>
              <a:buFont typeface="Arial"/>
              <a:buNone/>
            </a:pPr>
            <a:endParaRPr lang="en-US" sz="4000" dirty="0">
              <a:solidFill>
                <a:schemeClr val="tx1"/>
              </a:solidFill>
              <a:latin typeface="Segoe UI" panose="020B0502040204020203" pitchFamily="34" charset="0"/>
              <a:ea typeface="Roboto" pitchFamily="2" charset="0"/>
              <a:cs typeface="Segoe UI" panose="020B0502040204020203" pitchFamily="34" charset="0"/>
            </a:endParaRPr>
          </a:p>
          <a:p>
            <a:pPr marL="0" marR="0" lvl="0" indent="0" rtl="0">
              <a:lnSpc>
                <a:spcPct val="100000"/>
              </a:lnSpc>
              <a:spcBef>
                <a:spcPts val="0"/>
              </a:spcBef>
              <a:spcAft>
                <a:spcPts val="0"/>
              </a:spcAft>
              <a:buClr>
                <a:srgbClr val="336699"/>
              </a:buClr>
              <a:buSzPct val="25000"/>
              <a:buFont typeface="Arial"/>
              <a:buNone/>
            </a:pPr>
            <a:r>
              <a:rPr lang="en-US" sz="4000" dirty="0">
                <a:solidFill>
                  <a:schemeClr val="tx1"/>
                </a:solidFill>
                <a:latin typeface="Segoe UI" panose="020B0502040204020203" pitchFamily="34" charset="0"/>
                <a:ea typeface="Roboto" pitchFamily="2" charset="0"/>
                <a:cs typeface="Segoe UI" panose="020B0502040204020203" pitchFamily="34" charset="0"/>
              </a:rPr>
              <a:t>The following is an instance of the sequence diagrams that can be found in the documentation:</a:t>
            </a:r>
          </a:p>
          <a:p>
            <a:pPr marL="0" marR="0" lvl="0" indent="0" rtl="0">
              <a:lnSpc>
                <a:spcPct val="100000"/>
              </a:lnSpc>
              <a:spcBef>
                <a:spcPts val="0"/>
              </a:spcBef>
              <a:spcAft>
                <a:spcPts val="0"/>
              </a:spcAft>
              <a:buClr>
                <a:srgbClr val="336699"/>
              </a:buClr>
              <a:buSzPct val="25000"/>
              <a:buFont typeface="Arial"/>
              <a:buNone/>
            </a:pPr>
            <a:endParaRPr lang="en-US" sz="4000" i="0" u="none" strike="noStrike" cap="none" dirty="0">
              <a:solidFill>
                <a:schemeClr val="tx1"/>
              </a:solidFill>
              <a:latin typeface="Segoe UI" panose="020B0502040204020203" pitchFamily="34" charset="0"/>
              <a:ea typeface="Roboto" pitchFamily="2" charset="0"/>
              <a:cs typeface="Segoe UI" panose="020B0502040204020203" pitchFamily="34" charset="0"/>
              <a:sym typeface="Arial"/>
            </a:endParaRPr>
          </a:p>
          <a:p>
            <a:pPr marL="0" marR="0" lvl="0" indent="0" rtl="0">
              <a:lnSpc>
                <a:spcPct val="100000"/>
              </a:lnSpc>
              <a:spcBef>
                <a:spcPts val="0"/>
              </a:spcBef>
              <a:spcAft>
                <a:spcPts val="0"/>
              </a:spcAft>
              <a:buClr>
                <a:srgbClr val="336699"/>
              </a:buClr>
              <a:buSzPct val="25000"/>
              <a:buFont typeface="Arial"/>
              <a:buNone/>
            </a:pPr>
            <a:endParaRPr lang="en-US" sz="4000" i="0" u="none" strike="noStrike" cap="none" dirty="0">
              <a:solidFill>
                <a:schemeClr val="tx1"/>
              </a:solidFill>
              <a:latin typeface="Segoe UI" panose="020B0502040204020203" pitchFamily="34" charset="0"/>
              <a:ea typeface="Roboto" pitchFamily="2" charset="0"/>
              <a:cs typeface="Segoe UI" panose="020B0502040204020203" pitchFamily="34" charset="0"/>
              <a:sym typeface="Arial"/>
            </a:endParaRPr>
          </a:p>
        </p:txBody>
      </p:sp>
      <p:sp>
        <p:nvSpPr>
          <p:cNvPr id="31" name="Rectangle 30"/>
          <p:cNvSpPr/>
          <p:nvPr/>
        </p:nvSpPr>
        <p:spPr>
          <a:xfrm>
            <a:off x="12071267" y="18062953"/>
            <a:ext cx="9486778" cy="884237"/>
          </a:xfrm>
          <a:prstGeom prst="rect">
            <a:avLst/>
          </a:prstGeom>
          <a:solidFill>
            <a:srgbClr val="4BAF4B"/>
          </a:solidFill>
          <a:ln>
            <a:noFill/>
          </a:ln>
          <a:effectLst>
            <a:outerShdw blurRad="50800" dist="38100" dir="5400000" algn="t"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000" dirty="0">
                <a:solidFill>
                  <a:schemeClr val="bg1"/>
                </a:solidFill>
              </a:rPr>
              <a:t>Object Design</a:t>
            </a:r>
          </a:p>
        </p:txBody>
      </p:sp>
      <p:sp>
        <p:nvSpPr>
          <p:cNvPr id="49" name="Shape 100"/>
          <p:cNvSpPr txBox="1"/>
          <p:nvPr/>
        </p:nvSpPr>
        <p:spPr>
          <a:xfrm>
            <a:off x="22288621" y="18065140"/>
            <a:ext cx="9486778" cy="10618248"/>
          </a:xfrm>
          <a:prstGeom prst="rect">
            <a:avLst/>
          </a:prstGeom>
          <a:ln>
            <a:noFill/>
            <a:headEnd type="none" w="med" len="med"/>
            <a:tailEnd type="none" w="med" len="med"/>
          </a:ln>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endParaRPr lang="en-US" sz="4100" b="1" dirty="0">
              <a:solidFill>
                <a:srgbClr val="336699"/>
              </a:solidFill>
              <a:latin typeface="Roboto" pitchFamily="2" charset="0"/>
              <a:ea typeface="Roboto" pitchFamily="2" charset="0"/>
            </a:endParaRPr>
          </a:p>
          <a:p>
            <a:pPr marL="0" marR="0" lvl="0" indent="0" algn="ctr" rtl="0">
              <a:lnSpc>
                <a:spcPct val="100000"/>
              </a:lnSpc>
              <a:spcBef>
                <a:spcPts val="0"/>
              </a:spcBef>
              <a:spcAft>
                <a:spcPts val="0"/>
              </a:spcAft>
              <a:buClr>
                <a:srgbClr val="336699"/>
              </a:buClr>
              <a:buSzPct val="25000"/>
              <a:buFont typeface="Arial"/>
              <a:buNone/>
            </a:pPr>
            <a:endParaRPr lang="en-US" sz="4100" i="0" u="none" strike="noStrike" cap="none" dirty="0">
              <a:solidFill>
                <a:srgbClr val="336699"/>
              </a:solidFill>
              <a:latin typeface="Roboto" pitchFamily="2" charset="0"/>
              <a:ea typeface="Roboto" pitchFamily="2" charset="0"/>
              <a:sym typeface="Arial"/>
            </a:endParaRPr>
          </a:p>
        </p:txBody>
      </p:sp>
      <p:sp>
        <p:nvSpPr>
          <p:cNvPr id="29" name="Rectangle 28"/>
          <p:cNvSpPr/>
          <p:nvPr/>
        </p:nvSpPr>
        <p:spPr>
          <a:xfrm>
            <a:off x="22288621" y="18062953"/>
            <a:ext cx="9486778" cy="884237"/>
          </a:xfrm>
          <a:prstGeom prst="rect">
            <a:avLst/>
          </a:prstGeom>
          <a:solidFill>
            <a:srgbClr val="4BAF4B"/>
          </a:solidFill>
          <a:ln>
            <a:noFill/>
          </a:ln>
          <a:effectLst>
            <a:outerShdw blurRad="50800" dist="38100" dir="5400000" algn="t"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000" dirty="0">
                <a:solidFill>
                  <a:schemeClr val="bg1"/>
                </a:solidFill>
              </a:rPr>
              <a:t>Implementation</a:t>
            </a:r>
          </a:p>
        </p:txBody>
      </p:sp>
      <p:sp>
        <p:nvSpPr>
          <p:cNvPr id="50" name="Shape 100"/>
          <p:cNvSpPr txBox="1"/>
          <p:nvPr/>
        </p:nvSpPr>
        <p:spPr>
          <a:xfrm>
            <a:off x="22288621" y="29967008"/>
            <a:ext cx="9486778" cy="10868171"/>
          </a:xfrm>
          <a:prstGeom prst="rect">
            <a:avLst/>
          </a:prstGeom>
          <a:ln>
            <a:noFill/>
            <a:headEnd type="none" w="med" len="med"/>
            <a:tailEnd type="none" w="med" len="med"/>
          </a:ln>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endParaRPr lang="en-US" sz="4000" dirty="0">
              <a:solidFill>
                <a:schemeClr val="tx1"/>
              </a:solidFill>
              <a:latin typeface="Segoe UI" panose="020B0502040204020203" pitchFamily="34" charset="0"/>
              <a:ea typeface="Roboto" pitchFamily="2" charset="0"/>
              <a:cs typeface="Segoe UI" panose="020B0502040204020203" pitchFamily="34" charset="0"/>
            </a:endParaRPr>
          </a:p>
          <a:p>
            <a:pPr marL="0" marR="0" lvl="0" indent="0" algn="ctr" rtl="0">
              <a:lnSpc>
                <a:spcPct val="100000"/>
              </a:lnSpc>
              <a:spcBef>
                <a:spcPts val="0"/>
              </a:spcBef>
              <a:spcAft>
                <a:spcPts val="0"/>
              </a:spcAft>
              <a:buClr>
                <a:srgbClr val="336699"/>
              </a:buClr>
              <a:buSzPct val="25000"/>
              <a:buFont typeface="Arial"/>
              <a:buNone/>
            </a:pPr>
            <a:endParaRPr lang="en-US" sz="4000" dirty="0">
              <a:solidFill>
                <a:schemeClr val="tx1"/>
              </a:solidFill>
              <a:latin typeface="Segoe UI" panose="020B0502040204020203" pitchFamily="34" charset="0"/>
              <a:ea typeface="Roboto" pitchFamily="2" charset="0"/>
              <a:cs typeface="Segoe UI" panose="020B0502040204020203" pitchFamily="34" charset="0"/>
            </a:endParaRPr>
          </a:p>
          <a:p>
            <a:pPr marL="0" marR="0" lvl="0" indent="0" algn="just" rtl="0">
              <a:lnSpc>
                <a:spcPct val="100000"/>
              </a:lnSpc>
              <a:spcBef>
                <a:spcPts val="0"/>
              </a:spcBef>
              <a:spcAft>
                <a:spcPts val="0"/>
              </a:spcAft>
              <a:buClr>
                <a:srgbClr val="336699"/>
              </a:buClr>
              <a:buSzPct val="25000"/>
              <a:buFont typeface="Arial"/>
              <a:buNone/>
            </a:pPr>
            <a:r>
              <a:rPr lang="en-US" sz="4000" i="0" u="none" strike="noStrike" cap="none" dirty="0">
                <a:solidFill>
                  <a:schemeClr val="tx1"/>
                </a:solidFill>
                <a:latin typeface="Segoe UI" panose="020B0502040204020203" pitchFamily="34" charset="0"/>
                <a:ea typeface="Roboto" pitchFamily="2" charset="0"/>
                <a:cs typeface="Segoe UI" panose="020B0502040204020203" pitchFamily="34" charset="0"/>
                <a:sym typeface="Arial"/>
              </a:rPr>
              <a:t>My major contribution were mainly on the conceptualization of the Coach role in the app. Along with the product owner and the team, the way this role was going to be approached was defined in consensus and implemented by me.</a:t>
            </a:r>
          </a:p>
          <a:p>
            <a:pPr marL="0" marR="0" lvl="0" indent="0" algn="just" rtl="0">
              <a:lnSpc>
                <a:spcPct val="100000"/>
              </a:lnSpc>
              <a:spcBef>
                <a:spcPts val="0"/>
              </a:spcBef>
              <a:spcAft>
                <a:spcPts val="0"/>
              </a:spcAft>
              <a:buClr>
                <a:srgbClr val="336699"/>
              </a:buClr>
              <a:buSzPct val="25000"/>
              <a:buFont typeface="Arial"/>
              <a:buNone/>
            </a:pPr>
            <a:endParaRPr lang="en-US" sz="4000" dirty="0">
              <a:solidFill>
                <a:schemeClr val="tx1"/>
              </a:solidFill>
              <a:latin typeface="Segoe UI" panose="020B0502040204020203" pitchFamily="34" charset="0"/>
              <a:ea typeface="Roboto" pitchFamily="2" charset="0"/>
              <a:cs typeface="Segoe UI" panose="020B0502040204020203" pitchFamily="34" charset="0"/>
            </a:endParaRPr>
          </a:p>
          <a:p>
            <a:pPr marL="0" marR="0" lvl="0" indent="0" algn="just" rtl="0">
              <a:lnSpc>
                <a:spcPct val="100000"/>
              </a:lnSpc>
              <a:spcBef>
                <a:spcPts val="0"/>
              </a:spcBef>
              <a:spcAft>
                <a:spcPts val="0"/>
              </a:spcAft>
              <a:buClr>
                <a:srgbClr val="336699"/>
              </a:buClr>
              <a:buSzPct val="25000"/>
              <a:buFont typeface="Arial"/>
              <a:buNone/>
            </a:pPr>
            <a:r>
              <a:rPr lang="en-US" sz="4000" i="0" u="none" strike="noStrike" cap="none" dirty="0">
                <a:solidFill>
                  <a:schemeClr val="tx1"/>
                </a:solidFill>
                <a:latin typeface="Segoe UI" panose="020B0502040204020203" pitchFamily="34" charset="0"/>
                <a:ea typeface="Roboto" pitchFamily="2" charset="0"/>
                <a:cs typeface="Segoe UI" panose="020B0502040204020203" pitchFamily="34" charset="0"/>
                <a:sym typeface="Arial"/>
              </a:rPr>
              <a:t>Player are able to enroll as Coach, create teams and give them a description, add players to this created teams and check the history of those players</a:t>
            </a:r>
          </a:p>
        </p:txBody>
      </p:sp>
      <p:sp>
        <p:nvSpPr>
          <p:cNvPr id="44" name="Rectangle 43"/>
          <p:cNvSpPr/>
          <p:nvPr/>
        </p:nvSpPr>
        <p:spPr>
          <a:xfrm>
            <a:off x="22288621" y="29964819"/>
            <a:ext cx="9486778" cy="884237"/>
          </a:xfrm>
          <a:prstGeom prst="rect">
            <a:avLst/>
          </a:prstGeom>
          <a:solidFill>
            <a:srgbClr val="4BAF4B"/>
          </a:solidFill>
          <a:ln>
            <a:noFill/>
          </a:ln>
          <a:effectLst>
            <a:outerShdw blurRad="50800" dist="38100" dir="5400000" algn="t"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000" dirty="0">
                <a:solidFill>
                  <a:schemeClr val="bg1"/>
                </a:solidFill>
              </a:rPr>
              <a:t>Summary</a:t>
            </a:r>
          </a:p>
        </p:txBody>
      </p:sp>
      <p:pic>
        <p:nvPicPr>
          <p:cNvPr id="5" name="Picture 4"/>
          <p:cNvPicPr>
            <a:picLocks noChangeAspect="1"/>
          </p:cNvPicPr>
          <p:nvPr/>
        </p:nvPicPr>
        <p:blipFill>
          <a:blip r:embed="rId4"/>
          <a:stretch>
            <a:fillRect/>
          </a:stretch>
        </p:blipFill>
        <p:spPr>
          <a:xfrm>
            <a:off x="1805045" y="2586966"/>
            <a:ext cx="6867585" cy="2747034"/>
          </a:xfrm>
          <a:prstGeom prst="rect">
            <a:avLst/>
          </a:prstGeom>
        </p:spPr>
      </p:pic>
      <p:pic>
        <p:nvPicPr>
          <p:cNvPr id="6" name="Picture 5"/>
          <p:cNvPicPr>
            <a:picLocks noChangeAspect="1"/>
          </p:cNvPicPr>
          <p:nvPr/>
        </p:nvPicPr>
        <p:blipFill>
          <a:blip r:embed="rId5"/>
          <a:stretch>
            <a:fillRect/>
          </a:stretch>
        </p:blipFill>
        <p:spPr>
          <a:xfrm>
            <a:off x="24773380" y="2857501"/>
            <a:ext cx="7078220" cy="2220326"/>
          </a:xfrm>
          <a:prstGeom prst="rect">
            <a:avLst/>
          </a:prstGeom>
        </p:spPr>
      </p:pic>
      <p:pic>
        <p:nvPicPr>
          <p:cNvPr id="7" name="Picture 6"/>
          <p:cNvPicPr>
            <a:picLocks noChangeAspect="1"/>
          </p:cNvPicPr>
          <p:nvPr/>
        </p:nvPicPr>
        <p:blipFill>
          <a:blip r:embed="rId6"/>
          <a:stretch>
            <a:fillRect/>
          </a:stretch>
        </p:blipFill>
        <p:spPr>
          <a:xfrm>
            <a:off x="22735538" y="24189431"/>
            <a:ext cx="5240818" cy="3361493"/>
          </a:xfrm>
          <a:prstGeom prst="rect">
            <a:avLst/>
          </a:prstGeom>
        </p:spPr>
      </p:pic>
      <p:pic>
        <p:nvPicPr>
          <p:cNvPr id="8" name="Picture 7"/>
          <p:cNvPicPr>
            <a:picLocks noChangeAspect="1"/>
          </p:cNvPicPr>
          <p:nvPr/>
        </p:nvPicPr>
        <p:blipFill>
          <a:blip r:embed="rId7"/>
          <a:stretch>
            <a:fillRect/>
          </a:stretch>
        </p:blipFill>
        <p:spPr>
          <a:xfrm>
            <a:off x="22735538" y="19404390"/>
            <a:ext cx="4075683" cy="3796499"/>
          </a:xfrm>
          <a:prstGeom prst="rect">
            <a:avLst/>
          </a:prstGeom>
        </p:spPr>
      </p:pic>
      <p:pic>
        <p:nvPicPr>
          <p:cNvPr id="9" name="Picture 8"/>
          <p:cNvPicPr>
            <a:picLocks noChangeAspect="1"/>
          </p:cNvPicPr>
          <p:nvPr/>
        </p:nvPicPr>
        <p:blipFill>
          <a:blip r:embed="rId8"/>
          <a:stretch>
            <a:fillRect/>
          </a:stretch>
        </p:blipFill>
        <p:spPr>
          <a:xfrm>
            <a:off x="27317653" y="19914789"/>
            <a:ext cx="3729351" cy="2537706"/>
          </a:xfrm>
          <a:prstGeom prst="rect">
            <a:avLst/>
          </a:prstGeom>
        </p:spPr>
      </p:pic>
      <p:pic>
        <p:nvPicPr>
          <p:cNvPr id="10" name="Picture 9"/>
          <p:cNvPicPr>
            <a:picLocks noChangeAspect="1"/>
          </p:cNvPicPr>
          <p:nvPr/>
        </p:nvPicPr>
        <p:blipFill rotWithShape="1">
          <a:blip r:embed="rId9"/>
          <a:srcRect l="22592" t="10381" r="19821" b="10436"/>
          <a:stretch/>
        </p:blipFill>
        <p:spPr>
          <a:xfrm>
            <a:off x="27756953" y="23879219"/>
            <a:ext cx="3363979" cy="3469210"/>
          </a:xfrm>
          <a:prstGeom prst="rect">
            <a:avLst/>
          </a:prstGeom>
        </p:spPr>
      </p:pic>
      <p:pic>
        <p:nvPicPr>
          <p:cNvPr id="11" name="Picture 10"/>
          <p:cNvPicPr>
            <a:picLocks noChangeAspect="1"/>
          </p:cNvPicPr>
          <p:nvPr/>
        </p:nvPicPr>
        <p:blipFill>
          <a:blip r:embed="rId10"/>
          <a:stretch>
            <a:fillRect/>
          </a:stretch>
        </p:blipFill>
        <p:spPr>
          <a:xfrm>
            <a:off x="12602325" y="31704288"/>
            <a:ext cx="3790950" cy="7715250"/>
          </a:xfrm>
          <a:prstGeom prst="rect">
            <a:avLst/>
          </a:prstGeom>
        </p:spPr>
      </p:pic>
      <p:pic>
        <p:nvPicPr>
          <p:cNvPr id="12" name="Picture 11"/>
          <p:cNvPicPr>
            <a:picLocks noChangeAspect="1"/>
          </p:cNvPicPr>
          <p:nvPr/>
        </p:nvPicPr>
        <p:blipFill>
          <a:blip r:embed="rId11"/>
          <a:stretch>
            <a:fillRect/>
          </a:stretch>
        </p:blipFill>
        <p:spPr>
          <a:xfrm>
            <a:off x="17054900" y="31704288"/>
            <a:ext cx="3819525" cy="7705725"/>
          </a:xfrm>
          <a:prstGeom prst="rect">
            <a:avLst/>
          </a:prstGeom>
        </p:spPr>
      </p:pic>
      <p:pic>
        <p:nvPicPr>
          <p:cNvPr id="13" name="Picture 12"/>
          <p:cNvPicPr>
            <a:picLocks noChangeAspect="1"/>
          </p:cNvPicPr>
          <p:nvPr/>
        </p:nvPicPr>
        <p:blipFill>
          <a:blip r:embed="rId12"/>
          <a:stretch>
            <a:fillRect/>
          </a:stretch>
        </p:blipFill>
        <p:spPr>
          <a:xfrm>
            <a:off x="4009763" y="23018099"/>
            <a:ext cx="5115443" cy="4890863"/>
          </a:xfrm>
          <a:prstGeom prst="rect">
            <a:avLst/>
          </a:prstGeom>
        </p:spPr>
      </p:pic>
      <p:pic>
        <p:nvPicPr>
          <p:cNvPr id="1028" name="Picture 4" descr="Untitled Diagram (3).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44090" y="21921831"/>
            <a:ext cx="7706110" cy="63091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628</Words>
  <Application>Microsoft Office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Roboto</vt:lpstr>
      <vt:lpstr>Segoe UI</vt:lpstr>
      <vt:lpstr>Times New Roman</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Jofran P. Durán</cp:lastModifiedBy>
  <cp:revision>15</cp:revision>
  <dcterms:modified xsi:type="dcterms:W3CDTF">2016-11-28T22:36:57Z</dcterms:modified>
</cp:coreProperties>
</file>