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0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0" y="0"/>
            <a:ext cx="32918400" cy="43891200"/>
          </a:xfrm>
          <a:prstGeom prst="rect">
            <a:avLst/>
          </a:prstGeom>
          <a:solidFill>
            <a:srgbClr val="F4F6FF"/>
          </a:solidFill>
          <a:ln>
            <a:noFill/>
          </a:ln>
        </p:spPr>
        <p:txBody>
          <a:bodyPr lIns="91425" tIns="45700" rIns="91425" bIns="45700" anchor="ctr" anchorCtr="0">
            <a:noAutofit/>
          </a:bodyPr>
          <a:lstStyle/>
          <a:p>
            <a:pPr lvl="0" rtl="0">
              <a:lnSpc>
                <a:spcPct val="115000"/>
              </a:lnSpc>
              <a:spcBef>
                <a:spcPts val="0"/>
              </a:spcBef>
              <a:spcAft>
                <a:spcPts val="800"/>
              </a:spcAft>
              <a:buClr>
                <a:schemeClr val="dk1"/>
              </a:buClr>
              <a:buSzPct val="110000"/>
              <a:buFont typeface="Arial"/>
              <a:buNone/>
            </a:pPr>
            <a:r>
              <a:rPr lang="en-US" sz="950">
                <a:solidFill>
                  <a:srgbClr val="C7254E"/>
                </a:solidFill>
                <a:highlight>
                  <a:srgbClr val="F9F2F4"/>
                </a:highlight>
                <a:latin typeface="Courier New"/>
                <a:ea typeface="Courier New"/>
                <a:cs typeface="Courier New"/>
                <a:sym typeface="Courier New"/>
              </a:rPr>
              <a:t>[[1,1],2,[1,1]]</a:t>
            </a:r>
          </a:p>
        </p:txBody>
      </p:sp>
      <p:sp>
        <p:nvSpPr>
          <p:cNvPr id="90" name="Shape 90"/>
          <p:cNvSpPr txBox="1"/>
          <p:nvPr/>
        </p:nvSpPr>
        <p:spPr>
          <a:xfrm>
            <a:off x="914400" y="42062400"/>
            <a:ext cx="31089600" cy="1371600"/>
          </a:xfrm>
          <a:prstGeom prst="rect">
            <a:avLst/>
          </a:prstGeom>
          <a:noFill/>
          <a:ln w="63500" cap="flat" cmpd="sng">
            <a:solidFill>
              <a:srgbClr val="B7B7B7"/>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1" name="Shape 91"/>
          <p:cNvSpPr txBox="1"/>
          <p:nvPr/>
        </p:nvSpPr>
        <p:spPr>
          <a:xfrm>
            <a:off x="7750300" y="1516950"/>
            <a:ext cx="17274900" cy="1077900"/>
          </a:xfrm>
          <a:prstGeom prst="rect">
            <a:avLst/>
          </a:prstGeom>
          <a:noFill/>
          <a:ln>
            <a:noFill/>
          </a:ln>
        </p:spPr>
        <p:txBody>
          <a:bodyPr lIns="98650" tIns="49325" rIns="98650" bIns="49325" anchor="t" anchorCtr="0">
            <a:noAutofit/>
          </a:bodyPr>
          <a:lstStyle/>
          <a:p>
            <a:pPr marL="0" marR="0" lvl="0" indent="0" algn="l" rtl="0">
              <a:lnSpc>
                <a:spcPct val="30000"/>
              </a:lnSpc>
              <a:spcBef>
                <a:spcPts val="0"/>
              </a:spcBef>
              <a:spcAft>
                <a:spcPts val="0"/>
              </a:spcAft>
              <a:buClr>
                <a:schemeClr val="dk1"/>
              </a:buClr>
              <a:buSzPct val="25000"/>
              <a:buFont typeface="Times New Roman"/>
              <a:buNone/>
            </a:pPr>
            <a:r>
              <a:rPr lang="en-US" sz="7200" b="1">
                <a:solidFill>
                  <a:schemeClr val="dk1"/>
                </a:solidFill>
                <a:latin typeface="Times New Roman"/>
                <a:ea typeface="Times New Roman"/>
                <a:cs typeface="Times New Roman"/>
                <a:sym typeface="Times New Roman"/>
              </a:rPr>
              <a:t>Advanced Software Engineering, 2016</a:t>
            </a:r>
            <a:r>
              <a:rPr lang="en-US" sz="7200" b="1" i="0" u="none" strike="noStrike" cap="none">
                <a:solidFill>
                  <a:schemeClr val="dk1"/>
                </a:solidFill>
                <a:latin typeface="Times New Roman"/>
                <a:ea typeface="Times New Roman"/>
                <a:cs typeface="Times New Roman"/>
                <a:sym typeface="Times New Roman"/>
              </a:rPr>
              <a:t>, </a:t>
            </a:r>
            <a:r>
              <a:rPr lang="en-US" sz="7200" b="1">
                <a:solidFill>
                  <a:schemeClr val="dk1"/>
                </a:solidFill>
                <a:latin typeface="Times New Roman"/>
                <a:ea typeface="Times New Roman"/>
                <a:cs typeface="Times New Roman"/>
                <a:sym typeface="Times New Roman"/>
              </a:rPr>
              <a:t>Fall</a:t>
            </a:r>
          </a:p>
        </p:txBody>
      </p:sp>
      <p:sp>
        <p:nvSpPr>
          <p:cNvPr id="92" name="Shape 92"/>
          <p:cNvSpPr txBox="1"/>
          <p:nvPr/>
        </p:nvSpPr>
        <p:spPr>
          <a:xfrm>
            <a:off x="6586524" y="2438400"/>
            <a:ext cx="17397300" cy="25527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a:solidFill>
                  <a:srgbClr val="3333CC"/>
                </a:solidFill>
              </a:rPr>
              <a:t>Skill Court 6.0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Pedro Carrillo</a:t>
            </a:r>
            <a:r>
              <a:rPr lang="en-US" sz="3500" b="0" i="0" u="none" strike="noStrike" cap="none">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a:solidFill>
                  <a:srgbClr val="3333CC"/>
                </a:solidFill>
              </a:rPr>
              <a:t>Product Owner</a:t>
            </a:r>
            <a:r>
              <a:rPr lang="en-US" sz="3500" b="1" i="0" u="none" strike="noStrike" cap="none">
                <a:solidFill>
                  <a:srgbClr val="3333CC"/>
                </a:solidFill>
                <a:latin typeface="Arial"/>
                <a:ea typeface="Arial"/>
                <a:cs typeface="Arial"/>
                <a:sym typeface="Arial"/>
              </a:rPr>
              <a:t>:</a:t>
            </a:r>
            <a:r>
              <a:rPr lang="en-US" sz="3500">
                <a:solidFill>
                  <a:srgbClr val="3333CC"/>
                </a:solidFill>
              </a:rPr>
              <a:t> Gudmundur Orn Traustason, SkillCourt</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Instructor:</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a:solidFill>
                  <a:srgbClr val="3333CC"/>
                </a:solidFill>
              </a:rPr>
              <a:t>Mentor:</a:t>
            </a:r>
            <a:r>
              <a:rPr lang="en-US" sz="3500">
                <a:solidFill>
                  <a:srgbClr val="3333CC"/>
                </a:solidFill>
              </a:rPr>
              <a:t> Mohsen Taheri, Florida International University</a:t>
            </a:r>
          </a:p>
        </p:txBody>
      </p:sp>
      <p:sp>
        <p:nvSpPr>
          <p:cNvPr id="93" name="Shape 93"/>
          <p:cNvSpPr txBox="1"/>
          <p:nvPr/>
        </p:nvSpPr>
        <p:spPr>
          <a:xfrm>
            <a:off x="1219200" y="42351375"/>
            <a:ext cx="30632400" cy="730200"/>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a:solidFill>
                  <a:schemeClr val="dk1"/>
                </a:solidFill>
                <a:latin typeface="Arial"/>
                <a:ea typeface="Arial"/>
                <a:cs typeface="Arial"/>
                <a:sym typeface="Arial"/>
              </a:rPr>
              <a:t>The material presented in this poster is based upon the work supported by </a:t>
            </a:r>
            <a:r>
              <a:rPr lang="en-US" sz="3000">
                <a:solidFill>
                  <a:schemeClr val="dk1"/>
                </a:solidFill>
              </a:rPr>
              <a:t>Pedro Carrillo.</a:t>
            </a:r>
            <a:r>
              <a:rPr lang="en-US" sz="3000" b="0" i="0" u="none" strike="noStrike" cap="none">
                <a:solidFill>
                  <a:schemeClr val="dk1"/>
                </a:solidFill>
                <a:latin typeface="Arial"/>
                <a:ea typeface="Arial"/>
                <a:cs typeface="Arial"/>
                <a:sym typeface="Arial"/>
              </a:rPr>
              <a:t> I am thankful to the help that I received from my group members</a:t>
            </a:r>
            <a:r>
              <a:rPr lang="en-US" sz="3000">
                <a:solidFill>
                  <a:schemeClr val="dk1"/>
                </a:solidFill>
              </a:rPr>
              <a:t>: April Perry, Rolando Ramos and Jofran Peña</a:t>
            </a:r>
          </a:p>
        </p:txBody>
      </p:sp>
      <p:sp>
        <p:nvSpPr>
          <p:cNvPr id="94" name="Shape 94"/>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5" name="Shape 95"/>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6" name="Shape 96"/>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7" name="Shape 97"/>
          <p:cNvSpPr txBox="1"/>
          <p:nvPr/>
        </p:nvSpPr>
        <p:spPr>
          <a:xfrm>
            <a:off x="13547700" y="5632832"/>
            <a:ext cx="58230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8" name="Shape 98"/>
          <p:cNvSpPr/>
          <p:nvPr/>
        </p:nvSpPr>
        <p:spPr>
          <a:xfrm>
            <a:off x="11550450" y="18285875"/>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txBox="1"/>
          <p:nvPr/>
        </p:nvSpPr>
        <p:spPr>
          <a:xfrm>
            <a:off x="24263250" y="5670926"/>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Font typeface="Arial"/>
              <a:buNone/>
            </a:pPr>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00" name="Shape 100"/>
          <p:cNvSpPr txBox="1"/>
          <p:nvPr/>
        </p:nvSpPr>
        <p:spPr>
          <a:xfrm>
            <a:off x="3100200" y="17424237"/>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101" name="Shape 101"/>
          <p:cNvSpPr txBox="1"/>
          <p:nvPr/>
        </p:nvSpPr>
        <p:spPr>
          <a:xfrm>
            <a:off x="13792200" y="17424250"/>
            <a:ext cx="54864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102" name="Shape 102"/>
          <p:cNvSpPr txBox="1"/>
          <p:nvPr/>
        </p:nvSpPr>
        <p:spPr>
          <a:xfrm>
            <a:off x="24263250" y="17397025"/>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Implementation</a:t>
            </a:r>
          </a:p>
          <a:p>
            <a:pPr marL="0" marR="0" lvl="0" indent="0" algn="l" rtl="0">
              <a:lnSpc>
                <a:spcPct val="100000"/>
              </a:lnSpc>
              <a:spcBef>
                <a:spcPts val="0"/>
              </a:spcBef>
              <a:spcAft>
                <a:spcPts val="0"/>
              </a:spcAft>
              <a:buClr>
                <a:srgbClr val="336699"/>
              </a:buClr>
              <a:buFont typeface="Arial"/>
              <a:buNone/>
            </a:pPr>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03" name="Shape 103"/>
          <p:cNvSpPr txBox="1"/>
          <p:nvPr/>
        </p:nvSpPr>
        <p:spPr>
          <a:xfrm>
            <a:off x="3100200" y="29108400"/>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Verification</a:t>
            </a:r>
          </a:p>
        </p:txBody>
      </p:sp>
      <p:sp>
        <p:nvSpPr>
          <p:cNvPr id="104" name="Shape 104"/>
          <p:cNvSpPr/>
          <p:nvPr/>
        </p:nvSpPr>
        <p:spPr>
          <a:xfrm>
            <a:off x="22110300" y="18285900"/>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5" name="Shape 105"/>
          <p:cNvPicPr preferRelativeResize="0"/>
          <p:nvPr/>
        </p:nvPicPr>
        <p:blipFill>
          <a:blip r:embed="rId4">
            <a:alphaModFix/>
          </a:blip>
          <a:stretch>
            <a:fillRect/>
          </a:stretch>
        </p:blipFill>
        <p:spPr>
          <a:xfrm>
            <a:off x="23402662" y="18593751"/>
            <a:ext cx="2041870" cy="2452800"/>
          </a:xfrm>
          <a:prstGeom prst="rect">
            <a:avLst/>
          </a:prstGeom>
          <a:noFill/>
          <a:ln>
            <a:noFill/>
          </a:ln>
        </p:spPr>
      </p:pic>
      <p:sp>
        <p:nvSpPr>
          <p:cNvPr id="106" name="Shape 106"/>
          <p:cNvSpPr txBox="1"/>
          <p:nvPr/>
        </p:nvSpPr>
        <p:spPr>
          <a:xfrm>
            <a:off x="25824800" y="19454300"/>
            <a:ext cx="4724400" cy="731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4100">
                <a:solidFill>
                  <a:srgbClr val="336699"/>
                </a:solidFill>
              </a:rPr>
              <a:t>Android Application</a:t>
            </a:r>
          </a:p>
        </p:txBody>
      </p:sp>
      <p:sp>
        <p:nvSpPr>
          <p:cNvPr id="107" name="Shape 107"/>
          <p:cNvSpPr txBox="1"/>
          <p:nvPr/>
        </p:nvSpPr>
        <p:spPr>
          <a:xfrm>
            <a:off x="26475800" y="22552837"/>
            <a:ext cx="3422400" cy="7302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4100">
                <a:solidFill>
                  <a:srgbClr val="336699"/>
                </a:solidFill>
              </a:rPr>
              <a:t>Arduino Pads</a:t>
            </a:r>
          </a:p>
        </p:txBody>
      </p:sp>
      <p:sp>
        <p:nvSpPr>
          <p:cNvPr id="108" name="Shape 108"/>
          <p:cNvSpPr txBox="1"/>
          <p:nvPr/>
        </p:nvSpPr>
        <p:spPr>
          <a:xfrm>
            <a:off x="27082100" y="26043237"/>
            <a:ext cx="2209800" cy="9021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4100">
                <a:solidFill>
                  <a:srgbClr val="336699"/>
                </a:solidFill>
              </a:rPr>
              <a:t>Firebase</a:t>
            </a:r>
          </a:p>
        </p:txBody>
      </p:sp>
      <p:pic>
        <p:nvPicPr>
          <p:cNvPr id="109" name="Shape 109"/>
          <p:cNvPicPr preferRelativeResize="0"/>
          <p:nvPr/>
        </p:nvPicPr>
        <p:blipFill>
          <a:blip r:embed="rId5">
            <a:alphaModFix/>
          </a:blip>
          <a:stretch>
            <a:fillRect/>
          </a:stretch>
        </p:blipFill>
        <p:spPr>
          <a:xfrm>
            <a:off x="22803287" y="21871878"/>
            <a:ext cx="3240623" cy="2205149"/>
          </a:xfrm>
          <a:prstGeom prst="rect">
            <a:avLst/>
          </a:prstGeom>
          <a:noFill/>
          <a:ln>
            <a:noFill/>
          </a:ln>
        </p:spPr>
      </p:pic>
      <p:sp>
        <p:nvSpPr>
          <p:cNvPr id="110" name="Shape 110"/>
          <p:cNvSpPr/>
          <p:nvPr/>
        </p:nvSpPr>
        <p:spPr>
          <a:xfrm>
            <a:off x="11474250" y="30020675"/>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914400" y="30020687"/>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22034100" y="30020700"/>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13" name="Shape 113"/>
          <p:cNvPicPr preferRelativeResize="0"/>
          <p:nvPr/>
        </p:nvPicPr>
        <p:blipFill>
          <a:blip r:embed="rId6">
            <a:alphaModFix/>
          </a:blip>
          <a:stretch>
            <a:fillRect/>
          </a:stretch>
        </p:blipFill>
        <p:spPr>
          <a:xfrm>
            <a:off x="23108400" y="24902350"/>
            <a:ext cx="2630399" cy="2630399"/>
          </a:xfrm>
          <a:prstGeom prst="rect">
            <a:avLst/>
          </a:prstGeom>
          <a:noFill/>
          <a:ln>
            <a:noFill/>
          </a:ln>
        </p:spPr>
      </p:pic>
      <p:sp>
        <p:nvSpPr>
          <p:cNvPr id="114" name="Shape 114"/>
          <p:cNvSpPr/>
          <p:nvPr/>
        </p:nvSpPr>
        <p:spPr>
          <a:xfrm>
            <a:off x="990600" y="18285887"/>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15" name="Shape 115"/>
          <p:cNvPicPr preferRelativeResize="0"/>
          <p:nvPr/>
        </p:nvPicPr>
        <p:blipFill>
          <a:blip r:embed="rId7">
            <a:alphaModFix/>
          </a:blip>
          <a:stretch>
            <a:fillRect/>
          </a:stretch>
        </p:blipFill>
        <p:spPr>
          <a:xfrm>
            <a:off x="1458300" y="24265688"/>
            <a:ext cx="8933100" cy="3993398"/>
          </a:xfrm>
          <a:prstGeom prst="rect">
            <a:avLst/>
          </a:prstGeom>
          <a:noFill/>
          <a:ln>
            <a:noFill/>
          </a:ln>
        </p:spPr>
      </p:pic>
      <p:sp>
        <p:nvSpPr>
          <p:cNvPr id="116" name="Shape 116"/>
          <p:cNvSpPr txBox="1"/>
          <p:nvPr/>
        </p:nvSpPr>
        <p:spPr>
          <a:xfrm>
            <a:off x="1219200" y="18954700"/>
            <a:ext cx="9411300" cy="4114800"/>
          </a:xfrm>
          <a:prstGeom prst="rect">
            <a:avLst/>
          </a:prstGeom>
          <a:noFill/>
          <a:ln>
            <a:noFill/>
          </a:ln>
        </p:spPr>
        <p:txBody>
          <a:bodyPr lIns="91425" tIns="91425" rIns="91425" bIns="91425" anchor="t" anchorCtr="0">
            <a:noAutofit/>
          </a:bodyPr>
          <a:lstStyle/>
          <a:p>
            <a:pPr lvl="0" rtl="0">
              <a:spcBef>
                <a:spcPts val="0"/>
              </a:spcBef>
              <a:buNone/>
            </a:pPr>
            <a:r>
              <a:rPr lang="en-US" sz="4000">
                <a:solidFill>
                  <a:srgbClr val="336699"/>
                </a:solidFill>
              </a:rPr>
              <a:t>SkillCourt is an android application that connects to Firebase to handle the users and also to store the data. It connects through WiFi with the arduinos that are on the same WiFi network.</a:t>
            </a:r>
          </a:p>
          <a:p>
            <a:pPr lvl="0" rtl="0">
              <a:spcBef>
                <a:spcPts val="0"/>
              </a:spcBef>
              <a:buClr>
                <a:srgbClr val="336699"/>
              </a:buClr>
              <a:buSzPct val="25000"/>
              <a:buFont typeface="Arial"/>
              <a:buNone/>
            </a:pPr>
            <a:r>
              <a:rPr lang="en-US" sz="4000">
                <a:solidFill>
                  <a:srgbClr val="336699"/>
                </a:solidFill>
              </a:rPr>
              <a:t>SkillCourt follows an MVP architecture for the game. This allows us to separate our business logic from our views.</a:t>
            </a:r>
          </a:p>
        </p:txBody>
      </p:sp>
      <p:sp>
        <p:nvSpPr>
          <p:cNvPr id="117" name="Shape 117"/>
          <p:cNvSpPr txBox="1"/>
          <p:nvPr/>
        </p:nvSpPr>
        <p:spPr>
          <a:xfrm>
            <a:off x="1056300" y="31277325"/>
            <a:ext cx="9574200" cy="4325700"/>
          </a:xfrm>
          <a:prstGeom prst="rect">
            <a:avLst/>
          </a:prstGeom>
          <a:noFill/>
          <a:ln w="63500" cap="rnd" cmpd="sng">
            <a:solidFill>
              <a:srgbClr val="999999"/>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400" b="1">
                <a:solidFill>
                  <a:srgbClr val="00FF00"/>
                </a:solidFill>
              </a:rPr>
              <a:t>Sunny Day - Test case</a:t>
            </a:r>
          </a:p>
          <a:p>
            <a:pPr lvl="0" rtl="0">
              <a:spcBef>
                <a:spcPts val="0"/>
              </a:spcBef>
              <a:buNone/>
            </a:pPr>
            <a:r>
              <a:rPr lang="en-US" sz="2400" b="1">
                <a:solidFill>
                  <a:srgbClr val="336699"/>
                </a:solidFill>
              </a:rPr>
              <a:t>Name:</a:t>
            </a:r>
            <a:r>
              <a:rPr lang="en-US" sz="2400">
                <a:solidFill>
                  <a:srgbClr val="336699"/>
                </a:solidFill>
              </a:rPr>
              <a:t> Create game only when you have connection to arduinos</a:t>
            </a:r>
          </a:p>
          <a:p>
            <a:pPr lvl="0" rtl="0">
              <a:spcBef>
                <a:spcPts val="0"/>
              </a:spcBef>
              <a:buNone/>
            </a:pPr>
            <a:r>
              <a:rPr lang="en-US" sz="2400" b="1">
                <a:solidFill>
                  <a:srgbClr val="336699"/>
                </a:solidFill>
              </a:rPr>
              <a:t>Purpose:</a:t>
            </a:r>
            <a:r>
              <a:rPr lang="en-US" sz="2400">
                <a:solidFill>
                  <a:srgbClr val="336699"/>
                </a:solidFill>
              </a:rPr>
              <a:t> Ensure that you can play a game without any problems</a:t>
            </a:r>
          </a:p>
          <a:p>
            <a:pPr lvl="0" rtl="0">
              <a:spcBef>
                <a:spcPts val="0"/>
              </a:spcBef>
              <a:buNone/>
            </a:pPr>
            <a:r>
              <a:rPr lang="en-US" sz="2400" b="1">
                <a:solidFill>
                  <a:srgbClr val="336699"/>
                </a:solidFill>
              </a:rPr>
              <a:t>Precondition:</a:t>
            </a:r>
          </a:p>
          <a:p>
            <a:pPr lvl="0" rtl="0">
              <a:spcBef>
                <a:spcPts val="0"/>
              </a:spcBef>
              <a:buNone/>
            </a:pPr>
            <a:r>
              <a:rPr lang="en-US" sz="2400">
                <a:solidFill>
                  <a:srgbClr val="336699"/>
                </a:solidFill>
              </a:rPr>
              <a:t>User must be logged in and no arduinos running</a:t>
            </a:r>
          </a:p>
          <a:p>
            <a:pPr lvl="0" rtl="0">
              <a:spcBef>
                <a:spcPts val="0"/>
              </a:spcBef>
              <a:buNone/>
            </a:pPr>
            <a:r>
              <a:rPr lang="en-US" sz="2400" b="1">
                <a:solidFill>
                  <a:srgbClr val="336699"/>
                </a:solidFill>
              </a:rPr>
              <a:t>Input: </a:t>
            </a:r>
            <a:r>
              <a:rPr lang="en-US" sz="2400">
                <a:solidFill>
                  <a:srgbClr val="336699"/>
                </a:solidFill>
              </a:rPr>
              <a:t>User tries to start a new game</a:t>
            </a:r>
          </a:p>
          <a:p>
            <a:pPr lvl="0" rtl="0">
              <a:spcBef>
                <a:spcPts val="0"/>
              </a:spcBef>
              <a:buNone/>
            </a:pPr>
            <a:r>
              <a:rPr lang="en-US" sz="2400" b="1">
                <a:solidFill>
                  <a:srgbClr val="336699"/>
                </a:solidFill>
              </a:rPr>
              <a:t>Expected Result:</a:t>
            </a:r>
          </a:p>
          <a:p>
            <a:pPr lvl="0" rtl="0">
              <a:spcBef>
                <a:spcPts val="0"/>
              </a:spcBef>
              <a:buNone/>
            </a:pPr>
            <a:r>
              <a:rPr lang="en-US" sz="2400">
                <a:solidFill>
                  <a:srgbClr val="336699"/>
                </a:solidFill>
              </a:rPr>
              <a:t>User sees a screen that is attempting to connect to arduinos. It should show a pop up message with “No connection possible”</a:t>
            </a:r>
          </a:p>
          <a:p>
            <a:pPr lvl="0" rtl="0">
              <a:spcBef>
                <a:spcPts val="0"/>
              </a:spcBef>
              <a:buNone/>
            </a:pPr>
            <a:r>
              <a:rPr lang="en-US" sz="2400" b="1">
                <a:solidFill>
                  <a:srgbClr val="336699"/>
                </a:solidFill>
              </a:rPr>
              <a:t>Actual Result: </a:t>
            </a:r>
            <a:r>
              <a:rPr lang="en-US" sz="2400">
                <a:solidFill>
                  <a:srgbClr val="336699"/>
                </a:solidFill>
              </a:rPr>
              <a:t>The user receives a pop up message that there is no connection available.</a:t>
            </a:r>
          </a:p>
          <a:p>
            <a:pPr lvl="0" rtl="0">
              <a:spcBef>
                <a:spcPts val="0"/>
              </a:spcBef>
              <a:buNone/>
            </a:pPr>
            <a:endParaRPr sz="2400">
              <a:solidFill>
                <a:srgbClr val="336699"/>
              </a:solidFill>
            </a:endParaRPr>
          </a:p>
          <a:p>
            <a:pPr lvl="0" rtl="0">
              <a:spcBef>
                <a:spcPts val="0"/>
              </a:spcBef>
              <a:buNone/>
            </a:pPr>
            <a:endParaRPr sz="2400">
              <a:solidFill>
                <a:srgbClr val="336699"/>
              </a:solidFill>
            </a:endParaRPr>
          </a:p>
        </p:txBody>
      </p:sp>
      <p:sp>
        <p:nvSpPr>
          <p:cNvPr id="118" name="Shape 118"/>
          <p:cNvSpPr txBox="1"/>
          <p:nvPr/>
        </p:nvSpPr>
        <p:spPr>
          <a:xfrm>
            <a:off x="1056300" y="35726600"/>
            <a:ext cx="9574200" cy="3734700"/>
          </a:xfrm>
          <a:prstGeom prst="rect">
            <a:avLst/>
          </a:prstGeom>
          <a:noFill/>
          <a:ln w="63500" cap="rnd" cmpd="sng">
            <a:solidFill>
              <a:srgbClr val="999999"/>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400" b="1">
                <a:solidFill>
                  <a:srgbClr val="FF0000"/>
                </a:solidFill>
              </a:rPr>
              <a:t>Rainy  Day - Test case</a:t>
            </a:r>
          </a:p>
          <a:p>
            <a:pPr lvl="0" rtl="0">
              <a:spcBef>
                <a:spcPts val="0"/>
              </a:spcBef>
              <a:buNone/>
            </a:pPr>
            <a:r>
              <a:rPr lang="en-US" sz="2400" b="1">
                <a:solidFill>
                  <a:srgbClr val="336699"/>
                </a:solidFill>
              </a:rPr>
              <a:t>Name:</a:t>
            </a:r>
            <a:r>
              <a:rPr lang="en-US" sz="2400">
                <a:solidFill>
                  <a:srgbClr val="336699"/>
                </a:solidFill>
              </a:rPr>
              <a:t> Losing internet connection after playing a game</a:t>
            </a:r>
          </a:p>
          <a:p>
            <a:pPr lvl="0" rtl="0">
              <a:spcBef>
                <a:spcPts val="0"/>
              </a:spcBef>
              <a:buNone/>
            </a:pPr>
            <a:r>
              <a:rPr lang="en-US" sz="2400" b="1">
                <a:solidFill>
                  <a:srgbClr val="336699"/>
                </a:solidFill>
              </a:rPr>
              <a:t>Purpose:</a:t>
            </a:r>
            <a:r>
              <a:rPr lang="en-US" sz="2400">
                <a:solidFill>
                  <a:srgbClr val="336699"/>
                </a:solidFill>
              </a:rPr>
              <a:t> You lose information of your next game</a:t>
            </a:r>
          </a:p>
          <a:p>
            <a:pPr lvl="0" rtl="0">
              <a:spcBef>
                <a:spcPts val="0"/>
              </a:spcBef>
              <a:buNone/>
            </a:pPr>
            <a:r>
              <a:rPr lang="en-US" sz="2400" b="1">
                <a:solidFill>
                  <a:srgbClr val="336699"/>
                </a:solidFill>
              </a:rPr>
              <a:t>Precondition:</a:t>
            </a:r>
          </a:p>
          <a:p>
            <a:pPr lvl="0" rtl="0">
              <a:spcBef>
                <a:spcPts val="0"/>
              </a:spcBef>
              <a:buNone/>
            </a:pPr>
            <a:r>
              <a:rPr lang="en-US" sz="2400">
                <a:solidFill>
                  <a:srgbClr val="336699"/>
                </a:solidFill>
              </a:rPr>
              <a:t>User must loses internet connection after he finishes a game</a:t>
            </a:r>
          </a:p>
          <a:p>
            <a:pPr lvl="0" rtl="0">
              <a:spcBef>
                <a:spcPts val="0"/>
              </a:spcBef>
              <a:buNone/>
            </a:pPr>
            <a:r>
              <a:rPr lang="en-US" sz="2400" b="1">
                <a:solidFill>
                  <a:srgbClr val="336699"/>
                </a:solidFill>
              </a:rPr>
              <a:t>Expected Result:</a:t>
            </a:r>
          </a:p>
          <a:p>
            <a:pPr lvl="0" rtl="0">
              <a:spcBef>
                <a:spcPts val="0"/>
              </a:spcBef>
              <a:buNone/>
            </a:pPr>
            <a:r>
              <a:rPr lang="en-US" sz="2400">
                <a:solidFill>
                  <a:srgbClr val="336699"/>
                </a:solidFill>
              </a:rPr>
              <a:t>Despite user press save game, you should lose the game info because of no internet</a:t>
            </a:r>
          </a:p>
          <a:p>
            <a:pPr lvl="0" rtl="0">
              <a:spcBef>
                <a:spcPts val="0"/>
              </a:spcBef>
              <a:buNone/>
            </a:pPr>
            <a:r>
              <a:rPr lang="en-US" sz="2400" b="1">
                <a:solidFill>
                  <a:srgbClr val="336699"/>
                </a:solidFill>
              </a:rPr>
              <a:t>Actual Result: </a:t>
            </a:r>
            <a:r>
              <a:rPr lang="en-US" sz="2400">
                <a:solidFill>
                  <a:srgbClr val="336699"/>
                </a:solidFill>
              </a:rPr>
              <a:t>The game data is saved until the next time you have internet when it’s uploaded to firebase.</a:t>
            </a:r>
          </a:p>
          <a:p>
            <a:pPr lvl="0" rtl="0">
              <a:spcBef>
                <a:spcPts val="0"/>
              </a:spcBef>
              <a:buNone/>
            </a:pPr>
            <a:endParaRPr sz="2400">
              <a:solidFill>
                <a:srgbClr val="336699"/>
              </a:solidFill>
            </a:endParaRPr>
          </a:p>
          <a:p>
            <a:pPr lvl="0" rtl="0">
              <a:spcBef>
                <a:spcPts val="0"/>
              </a:spcBef>
              <a:buNone/>
            </a:pPr>
            <a:endParaRPr sz="2400">
              <a:solidFill>
                <a:srgbClr val="336699"/>
              </a:solidFill>
            </a:endParaRPr>
          </a:p>
        </p:txBody>
      </p:sp>
      <p:sp>
        <p:nvSpPr>
          <p:cNvPr id="119" name="Shape 119"/>
          <p:cNvSpPr txBox="1"/>
          <p:nvPr/>
        </p:nvSpPr>
        <p:spPr>
          <a:xfrm>
            <a:off x="13703400" y="29132875"/>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Screenshots</a:t>
            </a:r>
          </a:p>
          <a:p>
            <a:pPr marL="0" marR="0" lvl="0" indent="0" algn="l" rtl="0">
              <a:lnSpc>
                <a:spcPct val="100000"/>
              </a:lnSpc>
              <a:spcBef>
                <a:spcPts val="0"/>
              </a:spcBef>
              <a:spcAft>
                <a:spcPts val="0"/>
              </a:spcAft>
              <a:buClr>
                <a:srgbClr val="336699"/>
              </a:buClr>
              <a:buFont typeface="Arial"/>
              <a:buNone/>
            </a:pPr>
            <a:endParaRPr/>
          </a:p>
        </p:txBody>
      </p:sp>
      <p:sp>
        <p:nvSpPr>
          <p:cNvPr id="120" name="Shape 120"/>
          <p:cNvSpPr txBox="1"/>
          <p:nvPr/>
        </p:nvSpPr>
        <p:spPr>
          <a:xfrm>
            <a:off x="24263250" y="29133625"/>
            <a:ext cx="54864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Summary</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21" name="Shape 121"/>
          <p:cNvSpPr/>
          <p:nvPr/>
        </p:nvSpPr>
        <p:spPr>
          <a:xfrm>
            <a:off x="11626650" y="6551075"/>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2186500" y="6551100"/>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1066800" y="6551087"/>
            <a:ext cx="9944700" cy="104385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txBox="1"/>
          <p:nvPr/>
        </p:nvSpPr>
        <p:spPr>
          <a:xfrm>
            <a:off x="1524000" y="7023287"/>
            <a:ext cx="9411300" cy="10199399"/>
          </a:xfrm>
          <a:prstGeom prst="rect">
            <a:avLst/>
          </a:prstGeom>
          <a:noFill/>
          <a:ln>
            <a:noFill/>
          </a:ln>
        </p:spPr>
        <p:txBody>
          <a:bodyPr lIns="98650" tIns="49325" rIns="98650" bIns="49325" anchor="t" anchorCtr="0">
            <a:noAutofit/>
          </a:bodyPr>
          <a:lstStyle/>
          <a:p>
            <a:pPr marR="0" lvl="0" algn="l" rtl="0">
              <a:lnSpc>
                <a:spcPct val="100000"/>
              </a:lnSpc>
              <a:spcBef>
                <a:spcPts val="0"/>
              </a:spcBef>
              <a:spcAft>
                <a:spcPts val="0"/>
              </a:spcAft>
              <a:buNone/>
            </a:pPr>
            <a:r>
              <a:rPr lang="en-US" sz="3200">
                <a:solidFill>
                  <a:srgbClr val="336699"/>
                </a:solidFill>
              </a:rPr>
              <a:t>As a user want to: </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Know how I am improving as a Soccer player</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Have fun and stay engaged while practicing/playing</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Get feedback while I’m performing</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Get statistics about my performance</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Sve my statistics to compare with myself and friends</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Create fun passing drills</a:t>
            </a:r>
          </a:p>
          <a:p>
            <a:pPr marR="0" lvl="0" algn="l" rtl="0">
              <a:lnSpc>
                <a:spcPct val="100000"/>
              </a:lnSpc>
              <a:spcBef>
                <a:spcPts val="0"/>
              </a:spcBef>
              <a:spcAft>
                <a:spcPts val="0"/>
              </a:spcAft>
              <a:buNone/>
            </a:pPr>
            <a:r>
              <a:rPr lang="en-US" sz="3200">
                <a:solidFill>
                  <a:srgbClr val="336699"/>
                </a:solidFill>
              </a:rPr>
              <a:t>I did not know I could:</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Kick at illuminated targets and get live feedback to my phone</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Create passing drills and loop it for x minutes</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Play a random sequence to improve my anticipation</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Create sequences to save and share with my friends</a:t>
            </a:r>
          </a:p>
          <a:p>
            <a:pPr marL="914400" marR="0" lvl="0" indent="-431800" algn="l" rtl="0">
              <a:lnSpc>
                <a:spcPct val="100000"/>
              </a:lnSpc>
              <a:spcBef>
                <a:spcPts val="0"/>
              </a:spcBef>
              <a:spcAft>
                <a:spcPts val="0"/>
              </a:spcAft>
              <a:buClr>
                <a:srgbClr val="336699"/>
              </a:buClr>
              <a:buSzPct val="100000"/>
              <a:buChar char="●"/>
            </a:pPr>
            <a:r>
              <a:rPr lang="en-US" sz="3200">
                <a:solidFill>
                  <a:srgbClr val="336699"/>
                </a:solidFill>
              </a:rPr>
              <a:t>Get information from playing with graphs and statistics </a:t>
            </a:r>
          </a:p>
        </p:txBody>
      </p:sp>
      <p:sp>
        <p:nvSpPr>
          <p:cNvPr id="125" name="Shape 125"/>
          <p:cNvSpPr txBox="1"/>
          <p:nvPr/>
        </p:nvSpPr>
        <p:spPr>
          <a:xfrm>
            <a:off x="12285775" y="6648950"/>
            <a:ext cx="8933100" cy="10438500"/>
          </a:xfrm>
          <a:prstGeom prst="rect">
            <a:avLst/>
          </a:prstGeom>
          <a:noFill/>
          <a:ln>
            <a:noFill/>
          </a:ln>
        </p:spPr>
        <p:txBody>
          <a:bodyPr lIns="91425" tIns="91425" rIns="91425" bIns="91425" anchor="t" anchorCtr="0">
            <a:noAutofit/>
          </a:bodyPr>
          <a:lstStyle/>
          <a:p>
            <a:pPr lvl="0">
              <a:spcBef>
                <a:spcPts val="0"/>
              </a:spcBef>
              <a:buNone/>
            </a:pPr>
            <a:r>
              <a:rPr lang="en-US" sz="4100" b="1">
                <a:solidFill>
                  <a:srgbClr val="336699"/>
                </a:solidFill>
              </a:rPr>
              <a:t>Status:</a:t>
            </a:r>
          </a:p>
          <a:p>
            <a:pPr marL="914400" lvl="0" indent="-488950" rtl="0">
              <a:spcBef>
                <a:spcPts val="0"/>
              </a:spcBef>
              <a:buClr>
                <a:srgbClr val="336699"/>
              </a:buClr>
              <a:buSzPct val="100000"/>
              <a:buChar char="●"/>
            </a:pPr>
            <a:r>
              <a:rPr lang="en-US" sz="4100">
                <a:solidFill>
                  <a:srgbClr val="336699"/>
                </a:solidFill>
              </a:rPr>
              <a:t>You can play two game modes using the android application and communicating with the arduinos</a:t>
            </a:r>
          </a:p>
          <a:p>
            <a:pPr lvl="0">
              <a:spcBef>
                <a:spcPts val="0"/>
              </a:spcBef>
              <a:buNone/>
            </a:pPr>
            <a:r>
              <a:rPr lang="en-US" sz="4100" b="1">
                <a:solidFill>
                  <a:srgbClr val="336699"/>
                </a:solidFill>
              </a:rPr>
              <a:t>My Core Contributions:</a:t>
            </a:r>
          </a:p>
          <a:p>
            <a:pPr marL="914400" lvl="0" indent="-488950" rtl="0">
              <a:spcBef>
                <a:spcPts val="0"/>
              </a:spcBef>
              <a:buClr>
                <a:srgbClr val="336699"/>
              </a:buClr>
              <a:buSzPct val="100000"/>
              <a:buChar char="●"/>
            </a:pPr>
            <a:r>
              <a:rPr lang="en-US" sz="4100">
                <a:solidFill>
                  <a:srgbClr val="336699"/>
                </a:solidFill>
              </a:rPr>
              <a:t>WiFi connection to arduinos </a:t>
            </a:r>
          </a:p>
          <a:p>
            <a:pPr marL="914400" lvl="0" indent="-488950" rtl="0">
              <a:spcBef>
                <a:spcPts val="0"/>
              </a:spcBef>
              <a:buClr>
                <a:srgbClr val="336699"/>
              </a:buClr>
              <a:buSzPct val="100000"/>
              <a:buChar char="●"/>
            </a:pPr>
            <a:r>
              <a:rPr lang="en-US" sz="4100">
                <a:solidFill>
                  <a:srgbClr val="336699"/>
                </a:solidFill>
              </a:rPr>
              <a:t>Arduino code</a:t>
            </a:r>
          </a:p>
          <a:p>
            <a:pPr marL="914400" lvl="0" indent="-488950" rtl="0">
              <a:spcBef>
                <a:spcPts val="0"/>
              </a:spcBef>
              <a:buClr>
                <a:srgbClr val="336699"/>
              </a:buClr>
              <a:buSzPct val="100000"/>
              <a:buChar char="●"/>
            </a:pPr>
            <a:r>
              <a:rPr lang="en-US" sz="4100">
                <a:solidFill>
                  <a:srgbClr val="336699"/>
                </a:solidFill>
              </a:rPr>
              <a:t>Navigation of the application</a:t>
            </a:r>
          </a:p>
          <a:p>
            <a:pPr marL="914400" lvl="0" indent="-488950" rtl="0">
              <a:spcBef>
                <a:spcPts val="0"/>
              </a:spcBef>
              <a:buClr>
                <a:srgbClr val="336699"/>
              </a:buClr>
              <a:buSzPct val="100000"/>
              <a:buChar char="●"/>
            </a:pPr>
            <a:r>
              <a:rPr lang="en-US" sz="4100">
                <a:solidFill>
                  <a:srgbClr val="336699"/>
                </a:solidFill>
              </a:rPr>
              <a:t>Custom steps library</a:t>
            </a:r>
          </a:p>
          <a:p>
            <a:pPr marL="914400" lvl="0" indent="-488950" rtl="0">
              <a:spcBef>
                <a:spcPts val="0"/>
              </a:spcBef>
              <a:buClr>
                <a:srgbClr val="336699"/>
              </a:buClr>
              <a:buSzPct val="100000"/>
              <a:buChar char="●"/>
            </a:pPr>
            <a:r>
              <a:rPr lang="en-US" sz="4100">
                <a:solidFill>
                  <a:srgbClr val="336699"/>
                </a:solidFill>
              </a:rPr>
              <a:t>Timer for the game</a:t>
            </a:r>
          </a:p>
          <a:p>
            <a:pPr marL="914400" lvl="0" indent="-488950" rtl="0">
              <a:spcBef>
                <a:spcPts val="0"/>
              </a:spcBef>
              <a:buClr>
                <a:srgbClr val="336699"/>
              </a:buClr>
              <a:buSzPct val="100000"/>
              <a:buChar char="●"/>
            </a:pPr>
            <a:r>
              <a:rPr lang="en-US" sz="4100">
                <a:solidFill>
                  <a:srgbClr val="336699"/>
                </a:solidFill>
              </a:rPr>
              <a:t>Detection for losing connection</a:t>
            </a:r>
          </a:p>
          <a:p>
            <a:pPr marL="914400" lvl="0" indent="-488950" rtl="0">
              <a:spcBef>
                <a:spcPts val="0"/>
              </a:spcBef>
              <a:buClr>
                <a:srgbClr val="336699"/>
              </a:buClr>
              <a:buSzPct val="100000"/>
              <a:buChar char="●"/>
            </a:pPr>
            <a:r>
              <a:rPr lang="en-US" sz="4100">
                <a:solidFill>
                  <a:srgbClr val="336699"/>
                </a:solidFill>
              </a:rPr>
              <a:t>Game modes implementation</a:t>
            </a:r>
          </a:p>
          <a:p>
            <a:pPr marL="914400" lvl="0" indent="-488950" rtl="0">
              <a:spcBef>
                <a:spcPts val="0"/>
              </a:spcBef>
              <a:buClr>
                <a:srgbClr val="336699"/>
              </a:buClr>
              <a:buSzPct val="100000"/>
              <a:buChar char="●"/>
            </a:pPr>
            <a:r>
              <a:rPr lang="en-US" sz="4100">
                <a:solidFill>
                  <a:srgbClr val="336699"/>
                </a:solidFill>
              </a:rPr>
              <a:t>Create game, Game and Dashboard UI</a:t>
            </a:r>
          </a:p>
          <a:p>
            <a:pPr marL="914400" lvl="0" indent="-488950" rtl="0">
              <a:spcBef>
                <a:spcPts val="0"/>
              </a:spcBef>
              <a:buClr>
                <a:srgbClr val="336699"/>
              </a:buClr>
              <a:buSzPct val="100000"/>
              <a:buChar char="●"/>
            </a:pPr>
            <a:r>
              <a:rPr lang="en-US" sz="4100">
                <a:solidFill>
                  <a:srgbClr val="336699"/>
                </a:solidFill>
              </a:rPr>
              <a:t>Login and Register with Firebase</a:t>
            </a:r>
          </a:p>
          <a:p>
            <a:pPr marL="914400" lvl="0" indent="-488950" rtl="0">
              <a:spcBef>
                <a:spcPts val="0"/>
              </a:spcBef>
              <a:buClr>
                <a:srgbClr val="336699"/>
              </a:buClr>
              <a:buSzPct val="100000"/>
              <a:buChar char="●"/>
            </a:pPr>
            <a:r>
              <a:rPr lang="en-US" sz="4100">
                <a:solidFill>
                  <a:srgbClr val="336699"/>
                </a:solidFill>
              </a:rPr>
              <a:t>Saving data in Firebase</a:t>
            </a:r>
          </a:p>
        </p:txBody>
      </p:sp>
      <p:sp>
        <p:nvSpPr>
          <p:cNvPr id="126" name="Shape 126"/>
          <p:cNvSpPr txBox="1"/>
          <p:nvPr/>
        </p:nvSpPr>
        <p:spPr>
          <a:xfrm>
            <a:off x="22732125" y="7182350"/>
            <a:ext cx="8933100" cy="8487000"/>
          </a:xfrm>
          <a:prstGeom prst="rect">
            <a:avLst/>
          </a:prstGeom>
          <a:noFill/>
          <a:ln>
            <a:noFill/>
          </a:ln>
        </p:spPr>
        <p:txBody>
          <a:bodyPr lIns="91425" tIns="91425" rIns="91425" bIns="91425" anchor="t" anchorCtr="0">
            <a:noAutofit/>
          </a:bodyPr>
          <a:lstStyle/>
          <a:p>
            <a:pPr lvl="0" algn="ctr">
              <a:spcBef>
                <a:spcPts val="0"/>
              </a:spcBef>
              <a:buNone/>
            </a:pPr>
            <a:r>
              <a:rPr lang="en-US" sz="4100">
                <a:solidFill>
                  <a:srgbClr val="336699"/>
                </a:solidFill>
              </a:rPr>
              <a:t>Provided Functionality to users:</a:t>
            </a:r>
          </a:p>
          <a:p>
            <a:pPr lvl="0" rtl="0">
              <a:spcBef>
                <a:spcPts val="0"/>
              </a:spcBef>
              <a:buNone/>
            </a:pPr>
            <a:endParaRPr sz="4100">
              <a:solidFill>
                <a:srgbClr val="336699"/>
              </a:solidFill>
            </a:endParaRPr>
          </a:p>
          <a:p>
            <a:pPr marL="914400" lvl="0" indent="-488950" rtl="0">
              <a:lnSpc>
                <a:spcPct val="115000"/>
              </a:lnSpc>
              <a:spcBef>
                <a:spcPts val="0"/>
              </a:spcBef>
              <a:buClr>
                <a:srgbClr val="336699"/>
              </a:buClr>
              <a:buSzPct val="100000"/>
              <a:buChar char="●"/>
            </a:pPr>
            <a:r>
              <a:rPr lang="en-US" sz="4100">
                <a:solidFill>
                  <a:srgbClr val="336699"/>
                </a:solidFill>
              </a:rPr>
              <a:t>Login and Sign up </a:t>
            </a:r>
          </a:p>
          <a:p>
            <a:pPr marL="914400" lvl="0" indent="-488950" rtl="0">
              <a:lnSpc>
                <a:spcPct val="115000"/>
              </a:lnSpc>
              <a:spcBef>
                <a:spcPts val="0"/>
              </a:spcBef>
              <a:buClr>
                <a:srgbClr val="336699"/>
              </a:buClr>
              <a:buSzPct val="100000"/>
              <a:buChar char="●"/>
            </a:pPr>
            <a:r>
              <a:rPr lang="en-US" sz="4100">
                <a:solidFill>
                  <a:srgbClr val="336699"/>
                </a:solidFill>
              </a:rPr>
              <a:t>Create a new game</a:t>
            </a:r>
          </a:p>
          <a:p>
            <a:pPr marL="914400" lvl="0" indent="-488950" rtl="0">
              <a:lnSpc>
                <a:spcPct val="115000"/>
              </a:lnSpc>
              <a:spcBef>
                <a:spcPts val="0"/>
              </a:spcBef>
              <a:buClr>
                <a:srgbClr val="336699"/>
              </a:buClr>
              <a:buSzPct val="100000"/>
              <a:buChar char="●"/>
            </a:pPr>
            <a:r>
              <a:rPr lang="en-US" sz="4100">
                <a:solidFill>
                  <a:srgbClr val="336699"/>
                </a:solidFill>
              </a:rPr>
              <a:t>Start new game</a:t>
            </a:r>
          </a:p>
          <a:p>
            <a:pPr marL="914400" lvl="0" indent="-488950" rtl="0">
              <a:lnSpc>
                <a:spcPct val="115000"/>
              </a:lnSpc>
              <a:spcBef>
                <a:spcPts val="0"/>
              </a:spcBef>
              <a:buClr>
                <a:srgbClr val="336699"/>
              </a:buClr>
              <a:buSzPct val="100000"/>
              <a:buChar char="●"/>
            </a:pPr>
            <a:r>
              <a:rPr lang="en-US" sz="4100">
                <a:solidFill>
                  <a:srgbClr val="336699"/>
                </a:solidFill>
              </a:rPr>
              <a:t>Connect to arduinos using WiFi</a:t>
            </a:r>
          </a:p>
          <a:p>
            <a:pPr marL="914400" lvl="0" indent="-488950" rtl="0">
              <a:lnSpc>
                <a:spcPct val="115000"/>
              </a:lnSpc>
              <a:spcBef>
                <a:spcPts val="0"/>
              </a:spcBef>
              <a:buClr>
                <a:srgbClr val="336699"/>
              </a:buClr>
              <a:buSzPct val="100000"/>
              <a:buChar char="●"/>
            </a:pPr>
            <a:r>
              <a:rPr lang="en-US" sz="4100">
                <a:solidFill>
                  <a:srgbClr val="336699"/>
                </a:solidFill>
              </a:rPr>
              <a:t>Implement Beat timer game mode</a:t>
            </a:r>
          </a:p>
          <a:p>
            <a:pPr marL="914400" lvl="0" indent="-488950" rtl="0">
              <a:lnSpc>
                <a:spcPct val="115000"/>
              </a:lnSpc>
              <a:spcBef>
                <a:spcPts val="0"/>
              </a:spcBef>
              <a:buClr>
                <a:srgbClr val="336699"/>
              </a:buClr>
              <a:buSzPct val="100000"/>
              <a:buChar char="●"/>
            </a:pPr>
            <a:r>
              <a:rPr lang="en-US" sz="4100">
                <a:solidFill>
                  <a:srgbClr val="336699"/>
                </a:solidFill>
              </a:rPr>
              <a:t>Implement Hit pads game mode</a:t>
            </a:r>
          </a:p>
          <a:p>
            <a:pPr marL="914400" lvl="0" indent="-488950" rtl="0">
              <a:lnSpc>
                <a:spcPct val="115000"/>
              </a:lnSpc>
              <a:spcBef>
                <a:spcPts val="0"/>
              </a:spcBef>
              <a:buClr>
                <a:srgbClr val="336699"/>
              </a:buClr>
              <a:buSzPct val="100000"/>
              <a:buChar char="●"/>
            </a:pPr>
            <a:r>
              <a:rPr lang="en-US" sz="4100">
                <a:solidFill>
                  <a:srgbClr val="336699"/>
                </a:solidFill>
              </a:rPr>
              <a:t>Show Main dashboard</a:t>
            </a:r>
          </a:p>
          <a:p>
            <a:pPr marL="914400" lvl="0" indent="-488950" rtl="0">
              <a:lnSpc>
                <a:spcPct val="115000"/>
              </a:lnSpc>
              <a:spcBef>
                <a:spcPts val="0"/>
              </a:spcBef>
              <a:buClr>
                <a:srgbClr val="336699"/>
              </a:buClr>
              <a:buSzPct val="100000"/>
              <a:buChar char="●"/>
            </a:pPr>
            <a:r>
              <a:rPr lang="en-US" sz="4100">
                <a:solidFill>
                  <a:srgbClr val="336699"/>
                </a:solidFill>
              </a:rPr>
              <a:t>Maintain user session</a:t>
            </a:r>
          </a:p>
        </p:txBody>
      </p:sp>
      <p:sp>
        <p:nvSpPr>
          <p:cNvPr id="127" name="Shape 127"/>
          <p:cNvSpPr txBox="1"/>
          <p:nvPr/>
        </p:nvSpPr>
        <p:spPr>
          <a:xfrm>
            <a:off x="22453200" y="31012312"/>
            <a:ext cx="9411300" cy="4114800"/>
          </a:xfrm>
          <a:prstGeom prst="rect">
            <a:avLst/>
          </a:prstGeom>
          <a:noFill/>
          <a:ln>
            <a:noFill/>
          </a:ln>
        </p:spPr>
        <p:txBody>
          <a:bodyPr lIns="91425" tIns="91425" rIns="91425" bIns="91425" anchor="t" anchorCtr="0">
            <a:noAutofit/>
          </a:bodyPr>
          <a:lstStyle/>
          <a:p>
            <a:pPr lvl="0" rtl="0">
              <a:spcBef>
                <a:spcPts val="0"/>
              </a:spcBef>
              <a:buNone/>
            </a:pPr>
            <a:r>
              <a:rPr lang="en-US" sz="4000">
                <a:solidFill>
                  <a:srgbClr val="336699"/>
                </a:solidFill>
              </a:rPr>
              <a:t>SkillCourt is a system that will help people from amateur to professional level to improve their cognitive systems. It’s a tool that will keep growing to offer more functionalities. SkillCourt will change how to train soccer and will help to improve a lot of people.</a:t>
            </a:r>
          </a:p>
          <a:p>
            <a:pPr lvl="0" rtl="0">
              <a:spcBef>
                <a:spcPts val="0"/>
              </a:spcBef>
              <a:buNone/>
            </a:pPr>
            <a:endParaRPr sz="4000">
              <a:solidFill>
                <a:srgbClr val="336699"/>
              </a:solidFill>
            </a:endParaRPr>
          </a:p>
        </p:txBody>
      </p:sp>
      <p:pic>
        <p:nvPicPr>
          <p:cNvPr id="128" name="Shape 128"/>
          <p:cNvPicPr preferRelativeResize="0"/>
          <p:nvPr/>
        </p:nvPicPr>
        <p:blipFill>
          <a:blip r:embed="rId8">
            <a:alphaModFix/>
          </a:blip>
          <a:stretch>
            <a:fillRect/>
          </a:stretch>
        </p:blipFill>
        <p:spPr>
          <a:xfrm>
            <a:off x="25234800" y="35998987"/>
            <a:ext cx="3848100" cy="2943225"/>
          </a:xfrm>
          <a:prstGeom prst="rect">
            <a:avLst/>
          </a:prstGeom>
          <a:noFill/>
          <a:ln>
            <a:noFill/>
          </a:ln>
        </p:spPr>
      </p:pic>
      <p:pic>
        <p:nvPicPr>
          <p:cNvPr id="129" name="Shape 129"/>
          <p:cNvPicPr preferRelativeResize="0"/>
          <p:nvPr/>
        </p:nvPicPr>
        <p:blipFill>
          <a:blip r:embed="rId9">
            <a:alphaModFix/>
          </a:blip>
          <a:stretch>
            <a:fillRect/>
          </a:stretch>
        </p:blipFill>
        <p:spPr>
          <a:xfrm>
            <a:off x="391774" y="903850"/>
            <a:ext cx="6580857" cy="2943224"/>
          </a:xfrm>
          <a:prstGeom prst="rect">
            <a:avLst/>
          </a:prstGeom>
          <a:noFill/>
          <a:ln>
            <a:noFill/>
          </a:ln>
        </p:spPr>
      </p:pic>
      <p:pic>
        <p:nvPicPr>
          <p:cNvPr id="130" name="Shape 130"/>
          <p:cNvPicPr preferRelativeResize="0"/>
          <p:nvPr/>
        </p:nvPicPr>
        <p:blipFill>
          <a:blip r:embed="rId10">
            <a:alphaModFix/>
          </a:blip>
          <a:stretch>
            <a:fillRect/>
          </a:stretch>
        </p:blipFill>
        <p:spPr>
          <a:xfrm>
            <a:off x="16694550" y="31193927"/>
            <a:ext cx="4724399" cy="8398932"/>
          </a:xfrm>
          <a:prstGeom prst="rect">
            <a:avLst/>
          </a:prstGeom>
          <a:noFill/>
          <a:ln>
            <a:noFill/>
          </a:ln>
        </p:spPr>
      </p:pic>
      <p:pic>
        <p:nvPicPr>
          <p:cNvPr id="131" name="Shape 131"/>
          <p:cNvPicPr preferRelativeResize="0"/>
          <p:nvPr/>
        </p:nvPicPr>
        <p:blipFill>
          <a:blip r:embed="rId11">
            <a:alphaModFix/>
          </a:blip>
          <a:stretch>
            <a:fillRect/>
          </a:stretch>
        </p:blipFill>
        <p:spPr>
          <a:xfrm>
            <a:off x="11626650" y="31149875"/>
            <a:ext cx="4724400" cy="8487000"/>
          </a:xfrm>
          <a:prstGeom prst="rect">
            <a:avLst/>
          </a:prstGeom>
          <a:noFill/>
          <a:ln>
            <a:noFill/>
          </a:ln>
        </p:spPr>
      </p:pic>
      <p:pic>
        <p:nvPicPr>
          <p:cNvPr id="132" name="Shape 132"/>
          <p:cNvPicPr preferRelativeResize="0"/>
          <p:nvPr/>
        </p:nvPicPr>
        <p:blipFill>
          <a:blip r:embed="rId12">
            <a:alphaModFix/>
          </a:blip>
          <a:stretch>
            <a:fillRect/>
          </a:stretch>
        </p:blipFill>
        <p:spPr>
          <a:xfrm>
            <a:off x="11507875" y="20809862"/>
            <a:ext cx="10029825" cy="4600575"/>
          </a:xfrm>
          <a:prstGeom prst="rect">
            <a:avLst/>
          </a:prstGeom>
          <a:noFill/>
          <a:ln>
            <a:noFill/>
          </a:ln>
        </p:spPr>
      </p:pic>
      <p:sp>
        <p:nvSpPr>
          <p:cNvPr id="133" name="Shape 133"/>
          <p:cNvSpPr txBox="1"/>
          <p:nvPr/>
        </p:nvSpPr>
        <p:spPr>
          <a:xfrm>
            <a:off x="3127650" y="5632832"/>
            <a:ext cx="58230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Problem</a:t>
            </a:r>
          </a:p>
        </p:txBody>
      </p:sp>
      <p:pic>
        <p:nvPicPr>
          <p:cNvPr id="134" name="Shape 134"/>
          <p:cNvPicPr preferRelativeResize="0"/>
          <p:nvPr/>
        </p:nvPicPr>
        <p:blipFill>
          <a:blip r:embed="rId13">
            <a:alphaModFix/>
          </a:blip>
          <a:stretch>
            <a:fillRect/>
          </a:stretch>
        </p:blipFill>
        <p:spPr>
          <a:xfrm>
            <a:off x="25738800" y="1023740"/>
            <a:ext cx="6580849" cy="2064309"/>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579</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Courier New</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Kristian-Room</dc:creator>
  <cp:lastModifiedBy>Kristian Reister</cp:lastModifiedBy>
  <cp:revision>1</cp:revision>
  <dcterms:modified xsi:type="dcterms:W3CDTF">2016-12-09T02:56:40Z</dcterms:modified>
</cp:coreProperties>
</file>