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3" d="100"/>
          <a:sy n="23" d="100"/>
        </p:scale>
        <p:origin x="-1406" y="-62"/>
      </p:cViewPr>
      <p:guideLst>
        <p:guide orient="horz" pos="13824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2143125" y="685800"/>
            <a:ext cx="257174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/>
          </a:p>
        </p:txBody>
      </p:sp>
      <p:sp>
        <p:nvSpPr>
          <p:cNvPr id="87" name="Shape 87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1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2469358" y="13635320"/>
            <a:ext cx="27979685" cy="94084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4937523" y="24872579"/>
            <a:ext cx="23043355" cy="11214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 rot="5400000">
            <a:off x="8844488" y="16778673"/>
            <a:ext cx="37450057" cy="74068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 rot="5400000">
            <a:off x="-6026415" y="9428945"/>
            <a:ext cx="37450057" cy="221063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 rot="5400000">
            <a:off x="1978025" y="9910762"/>
            <a:ext cx="28963937" cy="296275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451998" y="30724287"/>
            <a:ext cx="19751276" cy="36262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pic" idx="2"/>
          </p:nvPr>
        </p:nvSpPr>
        <p:spPr>
          <a:xfrm>
            <a:off x="6451998" y="3922057"/>
            <a:ext cx="19751276" cy="26333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451998" y="34350512"/>
            <a:ext cx="19751276" cy="51524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645443" y="1748116"/>
            <a:ext cx="10829926" cy="7436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2870656" y="1748116"/>
            <a:ext cx="18402298" cy="37459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001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992187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771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1756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1645443" y="9184339"/>
            <a:ext cx="10829926" cy="3002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645442" y="9825317"/>
            <a:ext cx="14544675" cy="4094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1645442" y="13919948"/>
            <a:ext cx="14544675" cy="25287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301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937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477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6836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6722328" y="9825317"/>
            <a:ext cx="14550627" cy="4094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4"/>
          </p:nvPr>
        </p:nvSpPr>
        <p:spPr>
          <a:xfrm>
            <a:off x="16722328" y="13919948"/>
            <a:ext cx="14550627" cy="25287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301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937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477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6836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645443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50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429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22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429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16516351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50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429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22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429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600325" y="28205209"/>
            <a:ext cx="27980878" cy="87159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600325" y="18604006"/>
            <a:ext cx="27980878" cy="960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99">
            <a:alpha val="37000"/>
          </a:srgbClr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7543800" y="2133600"/>
            <a:ext cx="19507200" cy="685800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lvl="0" algn="ctr">
              <a:lnSpc>
                <a:spcPct val="30000"/>
              </a:lnSpc>
              <a:buClr>
                <a:schemeClr val="dk1"/>
              </a:buClr>
              <a:buSzPct val="25000"/>
            </a:pPr>
            <a:r>
              <a:rPr lang="en-US" sz="7200" dirty="0" smtClean="0"/>
              <a:t>Advanced software Engineering </a:t>
            </a:r>
            <a:r>
              <a:rPr lang="en-US" sz="72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7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2016</a:t>
            </a:r>
            <a:r>
              <a:rPr lang="en-US" sz="7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7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Fall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6567485" y="2590800"/>
            <a:ext cx="19797600" cy="2743200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6000" b="1" i="0" u="none" strike="noStrike" cap="none" dirty="0" smtClean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Skill Court 6.0</a:t>
            </a:r>
            <a:endParaRPr lang="en-US" sz="6000" b="1" i="0" u="none" strike="noStrike" cap="none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Student: </a:t>
            </a:r>
            <a:r>
              <a:rPr lang="en-US" sz="3500" b="1" i="0" u="none" strike="noStrike" cap="none" dirty="0" smtClean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Rolando Ramos</a:t>
            </a:r>
            <a:r>
              <a:rPr lang="en-US" sz="3500" b="0" i="0" u="none" strike="noStrike" cap="none" dirty="0" smtClean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Florida International University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Mentor:</a:t>
            </a:r>
            <a:r>
              <a:rPr lang="en-US" sz="3500" b="1" i="1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i="1" dirty="0" smtClean="0">
                <a:solidFill>
                  <a:srgbClr val="3333CC"/>
                </a:solidFill>
              </a:rPr>
              <a:t>Mohsen Taheri</a:t>
            </a:r>
            <a:r>
              <a:rPr lang="en-US" sz="3500" b="0" i="0" u="none" strike="noStrike" cap="none" dirty="0" smtClean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3500" b="0" i="1" u="none" strike="noStrike" cap="none" dirty="0" smtClean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Gummi Traustason</a:t>
            </a:r>
            <a:endParaRPr lang="en-US" sz="3500" b="0" i="0" u="none" strike="noStrike" cap="none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Instructor:</a:t>
            </a:r>
            <a:r>
              <a:rPr lang="en-US" sz="3500" b="1" i="1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Masoud Sadjadi, Florida International University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1219200" y="42214800"/>
            <a:ext cx="30632400" cy="1066800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493712" marR="0" lvl="0" indent="-49371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material presented in this poster is based upon the work supported </a:t>
            </a:r>
            <a:r>
              <a:rPr lang="en-US" sz="3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Rolando Ramos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am thankful to the help that I received from my group </a:t>
            </a:r>
            <a:r>
              <a:rPr lang="en-US" sz="3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members Pedro Carrillo, </a:t>
            </a:r>
            <a:r>
              <a:rPr lang="en-US" sz="30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Jofran</a:t>
            </a:r>
            <a:r>
              <a:rPr lang="en-US" sz="3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Pena and April Perry</a:t>
            </a:r>
            <a:endParaRPr lang="en-US" sz="3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990600" y="5638800"/>
            <a:ext cx="31089600" cy="35356800"/>
          </a:xfrm>
          <a:prstGeom prst="rect">
            <a:avLst/>
          </a:prstGeom>
          <a:noFill/>
          <a:ln w="635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914400" y="42062400"/>
            <a:ext cx="31089600" cy="1371598"/>
          </a:xfrm>
          <a:prstGeom prst="rect">
            <a:avLst/>
          </a:prstGeom>
          <a:noFill/>
          <a:ln w="635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1219200" y="41300400"/>
            <a:ext cx="4979987" cy="7302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Acknowledgement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15925800" y="446087"/>
            <a:ext cx="4724400" cy="1077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School of Computing &amp; Information </a:t>
            </a:r>
            <a:r>
              <a:rPr lang="en-US" sz="3200" b="1" i="0" u="none" strike="noStrike" cap="none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Sciences</a:t>
            </a:r>
            <a:endParaRPr lang="en-US" sz="32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82600" y="381000"/>
            <a:ext cx="26304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Rounded Rectangle 21"/>
          <p:cNvSpPr/>
          <p:nvPr/>
        </p:nvSpPr>
        <p:spPr>
          <a:xfrm>
            <a:off x="2743200" y="5867400"/>
            <a:ext cx="9144000" cy="1066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sz="2800" b="1" dirty="0" smtClean="0">
              <a:solidFill>
                <a:srgbClr val="336699"/>
              </a:solidFill>
              <a:ea typeface="Arial"/>
              <a:cs typeface="Arial"/>
            </a:endParaRPr>
          </a:p>
          <a:p>
            <a:pPr lvl="0" algn="ctr"/>
            <a:r>
              <a:rPr lang="en-US" sz="4400" b="1" dirty="0" smtClean="0">
                <a:solidFill>
                  <a:srgbClr val="336699"/>
                </a:solidFill>
                <a:ea typeface="Arial"/>
                <a:cs typeface="Arial"/>
              </a:rPr>
              <a:t>Problem</a:t>
            </a:r>
          </a:p>
          <a:p>
            <a:pPr algn="ctr"/>
            <a:endParaRPr lang="en-US" sz="2800" dirty="0"/>
          </a:p>
        </p:txBody>
      </p:sp>
      <p:sp>
        <p:nvSpPr>
          <p:cNvPr id="27" name="Round Diagonal Corner Rectangle 26"/>
          <p:cNvSpPr/>
          <p:nvPr/>
        </p:nvSpPr>
        <p:spPr>
          <a:xfrm>
            <a:off x="2743200" y="7162800"/>
            <a:ext cx="9220200" cy="9144000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3600" dirty="0" smtClean="0"/>
              <a:t>Improve the previous Skill Court system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Dependency of a computer to interact with the Skill Court system.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Custom pad sequences needed in order to test the player skills.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System doesn’t support Wi-Fi connectivity</a:t>
            </a:r>
          </a:p>
          <a:p>
            <a:endParaRPr lang="en-US" sz="3600" dirty="0" smtClean="0"/>
          </a:p>
          <a:p>
            <a:pPr lvl="5"/>
            <a:r>
              <a:rPr lang="en-US" sz="3600" dirty="0" smtClean="0"/>
              <a:t>Specifically I sought to improve</a:t>
            </a:r>
          </a:p>
          <a:p>
            <a:pPr lvl="5">
              <a:buFont typeface="Arial" pitchFamily="34" charset="0"/>
              <a:buChar char="•"/>
            </a:pPr>
            <a:r>
              <a:rPr lang="en-US" sz="3600" dirty="0" smtClean="0"/>
              <a:t>Create android app to interact with the system.</a:t>
            </a:r>
          </a:p>
          <a:p>
            <a:pPr lvl="5">
              <a:buFont typeface="Arial" pitchFamily="34" charset="0"/>
              <a:buChar char="•"/>
            </a:pPr>
            <a:r>
              <a:rPr lang="en-US" sz="3600" dirty="0" smtClean="0"/>
              <a:t>Feature to create custom order sequences to hit the pads.</a:t>
            </a:r>
          </a:p>
          <a:p>
            <a:pPr lvl="5">
              <a:buFont typeface="Arial" pitchFamily="34" charset="0"/>
              <a:buChar char="•"/>
            </a:pPr>
            <a:r>
              <a:rPr lang="en-US" sz="3600" dirty="0" smtClean="0"/>
              <a:t>Assign a default sequence.</a:t>
            </a:r>
            <a:endParaRPr lang="en-US" sz="3600" dirty="0"/>
          </a:p>
        </p:txBody>
      </p:sp>
      <p:sp>
        <p:nvSpPr>
          <p:cNvPr id="28" name="Rounded Rectangle 27"/>
          <p:cNvSpPr/>
          <p:nvPr/>
        </p:nvSpPr>
        <p:spPr>
          <a:xfrm>
            <a:off x="12420600" y="5867400"/>
            <a:ext cx="9144000" cy="1066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sz="2800" b="1" dirty="0" smtClean="0">
              <a:solidFill>
                <a:srgbClr val="336699"/>
              </a:solidFill>
              <a:ea typeface="Arial"/>
              <a:cs typeface="Arial"/>
            </a:endParaRPr>
          </a:p>
          <a:p>
            <a:pPr lvl="0" algn="ctr"/>
            <a:r>
              <a:rPr lang="en-US" sz="4400" b="1" dirty="0" smtClean="0">
                <a:solidFill>
                  <a:srgbClr val="336699"/>
                </a:solidFill>
                <a:ea typeface="Arial"/>
                <a:cs typeface="Arial"/>
              </a:rPr>
              <a:t>Current System</a:t>
            </a:r>
          </a:p>
          <a:p>
            <a:pPr algn="ctr"/>
            <a:endParaRPr lang="en-US" sz="2800" dirty="0"/>
          </a:p>
        </p:txBody>
      </p:sp>
      <p:sp>
        <p:nvSpPr>
          <p:cNvPr id="29" name="Round Diagonal Corner Rectangle 28"/>
          <p:cNvSpPr/>
          <p:nvPr/>
        </p:nvSpPr>
        <p:spPr>
          <a:xfrm>
            <a:off x="12344400" y="7162800"/>
            <a:ext cx="9067800" cy="8534400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>
              <a:buFont typeface="Arial" pitchFamily="34" charset="0"/>
              <a:buChar char="•"/>
            </a:pPr>
            <a:r>
              <a:rPr lang="en-US" sz="4000" dirty="0" smtClean="0"/>
              <a:t>Android app created to facilitate interaction with hardware.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smtClean="0"/>
              <a:t>Player can create custom sequences.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smtClean="0"/>
              <a:t>Custom sequences will be saved with a name assigned.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smtClean="0"/>
              <a:t>Last </a:t>
            </a:r>
            <a:r>
              <a:rPr lang="en-US" sz="4000" smtClean="0"/>
              <a:t>sequence </a:t>
            </a:r>
            <a:r>
              <a:rPr lang="en-US" sz="4000" smtClean="0"/>
              <a:t>used will </a:t>
            </a:r>
            <a:r>
              <a:rPr lang="en-US" sz="4000" dirty="0" smtClean="0"/>
              <a:t>be saved as default.</a:t>
            </a:r>
            <a:endParaRPr lang="en-US" sz="4000" dirty="0"/>
          </a:p>
        </p:txBody>
      </p:sp>
      <p:sp>
        <p:nvSpPr>
          <p:cNvPr id="30" name="Rounded Rectangle 29"/>
          <p:cNvSpPr/>
          <p:nvPr/>
        </p:nvSpPr>
        <p:spPr>
          <a:xfrm>
            <a:off x="22326600" y="5867400"/>
            <a:ext cx="9144000" cy="1066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sz="2800" b="1" dirty="0" smtClean="0">
              <a:solidFill>
                <a:srgbClr val="336699"/>
              </a:solidFill>
              <a:ea typeface="Arial"/>
              <a:cs typeface="Arial"/>
            </a:endParaRPr>
          </a:p>
          <a:p>
            <a:pPr lvl="0" algn="ctr"/>
            <a:r>
              <a:rPr lang="en-US" sz="4400" b="1" dirty="0" smtClean="0">
                <a:solidFill>
                  <a:srgbClr val="336699"/>
                </a:solidFill>
                <a:ea typeface="Arial"/>
                <a:cs typeface="Arial"/>
              </a:rPr>
              <a:t>Requirements</a:t>
            </a:r>
          </a:p>
          <a:p>
            <a:pPr algn="ctr"/>
            <a:endParaRPr lang="en-US" sz="2800" dirty="0"/>
          </a:p>
        </p:txBody>
      </p:sp>
      <p:sp>
        <p:nvSpPr>
          <p:cNvPr id="31" name="Round Diagonal Corner Rectangle 30"/>
          <p:cNvSpPr/>
          <p:nvPr/>
        </p:nvSpPr>
        <p:spPr>
          <a:xfrm>
            <a:off x="21793200" y="7162800"/>
            <a:ext cx="9067800" cy="8534400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>
              <a:buFont typeface="Arial" pitchFamily="34" charset="0"/>
              <a:buChar char="•"/>
            </a:pPr>
            <a:r>
              <a:rPr lang="en-US" sz="4000" dirty="0" smtClean="0"/>
              <a:t>Custom Sequence page needed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smtClean="0"/>
              <a:t>User should be able to select custom order to hit the pads.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smtClean="0"/>
              <a:t>Dropdown with saved sequences will display to the user before starting game</a:t>
            </a:r>
            <a:endParaRPr lang="en-US" sz="4000" dirty="0"/>
          </a:p>
        </p:txBody>
      </p:sp>
      <p:sp>
        <p:nvSpPr>
          <p:cNvPr id="32" name="Rounded Rectangle 31"/>
          <p:cNvSpPr/>
          <p:nvPr/>
        </p:nvSpPr>
        <p:spPr>
          <a:xfrm>
            <a:off x="2743200" y="16611600"/>
            <a:ext cx="9144000" cy="1066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sz="2800" b="1" dirty="0" smtClean="0">
              <a:solidFill>
                <a:srgbClr val="336699"/>
              </a:solidFill>
              <a:ea typeface="Arial"/>
              <a:cs typeface="Arial"/>
            </a:endParaRPr>
          </a:p>
          <a:p>
            <a:pPr lvl="0" algn="ctr">
              <a:buClr>
                <a:srgbClr val="336699"/>
              </a:buClr>
              <a:buSzPct val="25000"/>
            </a:pPr>
            <a:r>
              <a:rPr lang="en-US" sz="4400" b="1" dirty="0" smtClean="0">
                <a:solidFill>
                  <a:srgbClr val="336699"/>
                </a:solidFill>
                <a:ea typeface="Arial"/>
                <a:cs typeface="Arial"/>
              </a:rPr>
              <a:t>System Design</a:t>
            </a:r>
          </a:p>
          <a:p>
            <a:pPr algn="ctr"/>
            <a:endParaRPr lang="en-US" sz="2800" dirty="0"/>
          </a:p>
        </p:txBody>
      </p:sp>
      <p:sp>
        <p:nvSpPr>
          <p:cNvPr id="33" name="Round Diagonal Corner Rectangle 32"/>
          <p:cNvSpPr/>
          <p:nvPr/>
        </p:nvSpPr>
        <p:spPr>
          <a:xfrm>
            <a:off x="2895600" y="17907000"/>
            <a:ext cx="9067800" cy="9448800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4000" dirty="0" smtClean="0"/>
              <a:t>SkillCourt is an android app that connects with the arduinos via Wi-Fi. It uses Firebase to store all the data. SkillCourt follows a Three-Tier Client Server and MVC architecture.</a:t>
            </a:r>
          </a:p>
          <a:p>
            <a:endParaRPr lang="en-US" sz="4000" dirty="0"/>
          </a:p>
        </p:txBody>
      </p:sp>
      <p:pic>
        <p:nvPicPr>
          <p:cNvPr id="1026" name="Picture 2" descr="C:\Users\e38wam5\Downloads\mvc_diagram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1067" y="22402800"/>
            <a:ext cx="7618933" cy="4038600"/>
          </a:xfrm>
          <a:prstGeom prst="rect">
            <a:avLst/>
          </a:prstGeom>
          <a:noFill/>
        </p:spPr>
      </p:pic>
      <p:sp>
        <p:nvSpPr>
          <p:cNvPr id="35" name="Rounded Rectangle 34"/>
          <p:cNvSpPr/>
          <p:nvPr/>
        </p:nvSpPr>
        <p:spPr>
          <a:xfrm>
            <a:off x="22326600" y="16611600"/>
            <a:ext cx="9144000" cy="1066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sz="2800" b="1" dirty="0" smtClean="0">
              <a:solidFill>
                <a:srgbClr val="336699"/>
              </a:solidFill>
              <a:ea typeface="Arial"/>
              <a:cs typeface="Arial"/>
            </a:endParaRPr>
          </a:p>
          <a:p>
            <a:pPr lvl="0" algn="ctr">
              <a:buClr>
                <a:srgbClr val="336699"/>
              </a:buClr>
              <a:buSzPct val="25000"/>
            </a:pPr>
            <a:r>
              <a:rPr lang="en-US" sz="4400" b="1" dirty="0" smtClean="0">
                <a:solidFill>
                  <a:srgbClr val="336699"/>
                </a:solidFill>
                <a:ea typeface="Arial"/>
                <a:cs typeface="Arial"/>
              </a:rPr>
              <a:t>Implementation</a:t>
            </a:r>
          </a:p>
          <a:p>
            <a:pPr algn="ctr"/>
            <a:endParaRPr lang="en-US" sz="2800" dirty="0"/>
          </a:p>
        </p:txBody>
      </p:sp>
      <p:sp>
        <p:nvSpPr>
          <p:cNvPr id="36" name="Round Diagonal Corner Rectangle 35"/>
          <p:cNvSpPr/>
          <p:nvPr/>
        </p:nvSpPr>
        <p:spPr>
          <a:xfrm>
            <a:off x="21793200" y="17907000"/>
            <a:ext cx="9067800" cy="8991600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US" sz="4000" dirty="0"/>
          </a:p>
        </p:txBody>
      </p:sp>
      <p:sp>
        <p:nvSpPr>
          <p:cNvPr id="37" name="Rounded Rectangle 36"/>
          <p:cNvSpPr/>
          <p:nvPr/>
        </p:nvSpPr>
        <p:spPr>
          <a:xfrm>
            <a:off x="12420600" y="16611600"/>
            <a:ext cx="9144000" cy="1066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sz="2800" b="1" dirty="0" smtClean="0">
              <a:solidFill>
                <a:srgbClr val="336699"/>
              </a:solidFill>
              <a:ea typeface="Arial"/>
              <a:cs typeface="Arial"/>
            </a:endParaRPr>
          </a:p>
          <a:p>
            <a:pPr lvl="0" algn="ctr">
              <a:buClr>
                <a:srgbClr val="336699"/>
              </a:buClr>
              <a:buSzPct val="25000"/>
            </a:pPr>
            <a:r>
              <a:rPr lang="en-US" sz="4400" b="1" dirty="0" smtClean="0">
                <a:solidFill>
                  <a:srgbClr val="336699"/>
                </a:solidFill>
                <a:ea typeface="Arial"/>
                <a:cs typeface="Arial"/>
              </a:rPr>
              <a:t>Object Design</a:t>
            </a:r>
          </a:p>
          <a:p>
            <a:pPr algn="ctr"/>
            <a:endParaRPr lang="en-US" sz="2800" dirty="0"/>
          </a:p>
        </p:txBody>
      </p:sp>
      <p:sp>
        <p:nvSpPr>
          <p:cNvPr id="39" name="Round Diagonal Corner Rectangle 38"/>
          <p:cNvSpPr/>
          <p:nvPr/>
        </p:nvSpPr>
        <p:spPr>
          <a:xfrm>
            <a:off x="12344400" y="17907000"/>
            <a:ext cx="9067800" cy="9448800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US" sz="4000" dirty="0"/>
          </a:p>
        </p:txBody>
      </p:sp>
      <p:pic>
        <p:nvPicPr>
          <p:cNvPr id="1028" name="Picture 4" descr="C:\Users\e38wam5\Desktop\School Documents\912sequenc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705250" y="18897600"/>
            <a:ext cx="8173549" cy="7751809"/>
          </a:xfrm>
          <a:prstGeom prst="rect">
            <a:avLst/>
          </a:prstGeom>
          <a:noFill/>
        </p:spPr>
      </p:pic>
      <p:pic>
        <p:nvPicPr>
          <p:cNvPr id="1029" name="Picture 5" descr="C:\Users\e38wam5\Downloads\ANDROID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869400" y="18821400"/>
            <a:ext cx="3962400" cy="3962400"/>
          </a:xfrm>
          <a:prstGeom prst="rect">
            <a:avLst/>
          </a:prstGeom>
          <a:noFill/>
        </p:spPr>
      </p:pic>
      <p:pic>
        <p:nvPicPr>
          <p:cNvPr id="1030" name="Picture 6" descr="C:\Users\e38wam5\Downloads\firebase_logo_shot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450800" y="19126200"/>
            <a:ext cx="4986338" cy="3739754"/>
          </a:xfrm>
          <a:prstGeom prst="rect">
            <a:avLst/>
          </a:prstGeom>
          <a:noFill/>
        </p:spPr>
      </p:pic>
      <p:pic>
        <p:nvPicPr>
          <p:cNvPr id="1031" name="Picture 7" descr="C:\Users\e38wam5\Downloads\arduino_logo-e1434311666712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4384000" y="23622000"/>
            <a:ext cx="4219575" cy="2714625"/>
          </a:xfrm>
          <a:prstGeom prst="rect">
            <a:avLst/>
          </a:prstGeom>
          <a:noFill/>
        </p:spPr>
      </p:pic>
      <p:sp>
        <p:nvSpPr>
          <p:cNvPr id="46" name="Rounded Rectangle 45"/>
          <p:cNvSpPr/>
          <p:nvPr/>
        </p:nvSpPr>
        <p:spPr>
          <a:xfrm>
            <a:off x="2743200" y="27736800"/>
            <a:ext cx="9144000" cy="1066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sz="2800" b="1" dirty="0" smtClean="0">
              <a:solidFill>
                <a:srgbClr val="336699"/>
              </a:solidFill>
              <a:ea typeface="Arial"/>
              <a:cs typeface="Arial"/>
            </a:endParaRPr>
          </a:p>
          <a:p>
            <a:pPr lvl="0" algn="ctr">
              <a:buClr>
                <a:srgbClr val="336699"/>
              </a:buClr>
              <a:buSzPct val="25000"/>
            </a:pPr>
            <a:r>
              <a:rPr lang="en-US" sz="4400" b="1" dirty="0" smtClean="0">
                <a:solidFill>
                  <a:srgbClr val="336699"/>
                </a:solidFill>
                <a:ea typeface="Arial"/>
                <a:cs typeface="Arial"/>
              </a:rPr>
              <a:t>Verification</a:t>
            </a:r>
          </a:p>
          <a:p>
            <a:pPr algn="ctr"/>
            <a:endParaRPr lang="en-US" sz="2800" dirty="0"/>
          </a:p>
        </p:txBody>
      </p:sp>
      <p:sp>
        <p:nvSpPr>
          <p:cNvPr id="47" name="Round Diagonal Corner Rectangle 46"/>
          <p:cNvSpPr/>
          <p:nvPr/>
        </p:nvSpPr>
        <p:spPr>
          <a:xfrm>
            <a:off x="1981200" y="28956000"/>
            <a:ext cx="10591800" cy="9601200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US" sz="4000" dirty="0"/>
          </a:p>
        </p:txBody>
      </p:sp>
      <p:pic>
        <p:nvPicPr>
          <p:cNvPr id="1034" name="Picture 10" descr="C:\Users\e38wam5\Desktop\School Documents\Capture test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667001" y="29619573"/>
            <a:ext cx="9525000" cy="8293021"/>
          </a:xfrm>
          <a:prstGeom prst="rect">
            <a:avLst/>
          </a:prstGeom>
          <a:noFill/>
        </p:spPr>
      </p:pic>
      <p:sp>
        <p:nvSpPr>
          <p:cNvPr id="50" name="Rounded Rectangle 49"/>
          <p:cNvSpPr/>
          <p:nvPr/>
        </p:nvSpPr>
        <p:spPr>
          <a:xfrm>
            <a:off x="12496800" y="27736800"/>
            <a:ext cx="9144000" cy="1066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sz="2800" b="1" dirty="0" smtClean="0">
              <a:solidFill>
                <a:srgbClr val="336699"/>
              </a:solidFill>
              <a:ea typeface="Arial"/>
              <a:cs typeface="Arial"/>
            </a:endParaRPr>
          </a:p>
          <a:p>
            <a:pPr lvl="0" algn="ctr">
              <a:buClr>
                <a:srgbClr val="336699"/>
              </a:buClr>
              <a:buSzPct val="25000"/>
            </a:pPr>
            <a:r>
              <a:rPr lang="en-US" sz="4400" b="1" dirty="0" smtClean="0">
                <a:solidFill>
                  <a:srgbClr val="336699"/>
                </a:solidFill>
                <a:ea typeface="Arial"/>
                <a:cs typeface="Arial"/>
              </a:rPr>
              <a:t>Screenshots</a:t>
            </a:r>
          </a:p>
          <a:p>
            <a:pPr algn="ctr"/>
            <a:endParaRPr lang="en-US" sz="2800" dirty="0"/>
          </a:p>
        </p:txBody>
      </p:sp>
      <p:sp>
        <p:nvSpPr>
          <p:cNvPr id="51" name="Round Diagonal Corner Rectangle 50"/>
          <p:cNvSpPr/>
          <p:nvPr/>
        </p:nvSpPr>
        <p:spPr>
          <a:xfrm>
            <a:off x="12725400" y="29032200"/>
            <a:ext cx="9525000" cy="9525000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US" sz="4000" dirty="0"/>
          </a:p>
        </p:txBody>
      </p:sp>
      <p:sp>
        <p:nvSpPr>
          <p:cNvPr id="52" name="Rounded Rectangle 51"/>
          <p:cNvSpPr/>
          <p:nvPr/>
        </p:nvSpPr>
        <p:spPr>
          <a:xfrm>
            <a:off x="22174200" y="27736800"/>
            <a:ext cx="9144000" cy="1066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sz="2800" b="1" dirty="0" smtClean="0">
              <a:solidFill>
                <a:srgbClr val="336699"/>
              </a:solidFill>
              <a:ea typeface="Arial"/>
              <a:cs typeface="Arial"/>
            </a:endParaRPr>
          </a:p>
          <a:p>
            <a:pPr lvl="0" algn="ctr">
              <a:buClr>
                <a:srgbClr val="336699"/>
              </a:buClr>
              <a:buSzPct val="25000"/>
            </a:pPr>
            <a:r>
              <a:rPr lang="en-US" sz="4400" b="1" dirty="0" smtClean="0">
                <a:solidFill>
                  <a:srgbClr val="336699"/>
                </a:solidFill>
                <a:ea typeface="Arial"/>
                <a:cs typeface="Arial"/>
              </a:rPr>
              <a:t>Summary</a:t>
            </a:r>
          </a:p>
          <a:p>
            <a:pPr algn="ctr"/>
            <a:endParaRPr lang="en-US" sz="2800" dirty="0"/>
          </a:p>
        </p:txBody>
      </p:sp>
      <p:sp>
        <p:nvSpPr>
          <p:cNvPr id="53" name="Round Diagonal Corner Rectangle 52"/>
          <p:cNvSpPr/>
          <p:nvPr/>
        </p:nvSpPr>
        <p:spPr>
          <a:xfrm>
            <a:off x="22555200" y="29032200"/>
            <a:ext cx="9067800" cy="9525000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US" sz="4000" dirty="0" smtClean="0"/>
          </a:p>
          <a:p>
            <a:r>
              <a:rPr lang="en-US" sz="4000" dirty="0" smtClean="0"/>
              <a:t>SkillCourt is an interactive training system that measures, challenges and improves an athletes'  physical and cognitive abilities.</a:t>
            </a:r>
          </a:p>
          <a:p>
            <a:r>
              <a:rPr lang="en-US" sz="4000" dirty="0" smtClean="0"/>
              <a:t>My major contribution to this project was to introduce the custom sequence feature. Now the player can play it with different difficulties level based on the custom sequence saved.</a:t>
            </a:r>
            <a:endParaRPr lang="en-US" sz="4000" dirty="0"/>
          </a:p>
        </p:txBody>
      </p:sp>
      <p:pic>
        <p:nvPicPr>
          <p:cNvPr id="1035" name="Picture 11" descr="C:\Users\e38wam5\Desktop\School Documents\sequences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3182600" y="30175199"/>
            <a:ext cx="3962400" cy="6923999"/>
          </a:xfrm>
          <a:prstGeom prst="rect">
            <a:avLst/>
          </a:prstGeom>
          <a:noFill/>
        </p:spPr>
      </p:pic>
      <p:pic>
        <p:nvPicPr>
          <p:cNvPr id="1036" name="Picture 12" descr="C:\Users\e38wam5\Desktop\School Documents\Capture seq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7602200" y="30175199"/>
            <a:ext cx="3962400" cy="6874525"/>
          </a:xfrm>
          <a:prstGeom prst="rect">
            <a:avLst/>
          </a:prstGeom>
          <a:noFill/>
        </p:spPr>
      </p:pic>
      <p:pic>
        <p:nvPicPr>
          <p:cNvPr id="1037" name="Picture 13" descr="C:\Users\e38wam5\Downloads\FIU_VIP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6517600" y="838200"/>
            <a:ext cx="5410199" cy="3548981"/>
          </a:xfrm>
          <a:prstGeom prst="rect">
            <a:avLst/>
          </a:prstGeom>
          <a:noFill/>
        </p:spPr>
      </p:pic>
      <p:pic>
        <p:nvPicPr>
          <p:cNvPr id="1038" name="Picture 14" descr="C:\Users\e38wam5\Desktop\School Documents\Capture.PN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62000" y="1143000"/>
            <a:ext cx="7239001" cy="28956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300</Words>
  <Application>Microsoft Office PowerPoint</Application>
  <PresentationFormat>Custom</PresentationFormat>
  <Paragraphs>47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Diseño predeterminado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Ramos, Rolando</dc:creator>
  <cp:lastModifiedBy>Rolando Ramos</cp:lastModifiedBy>
  <cp:revision>27</cp:revision>
  <dcterms:modified xsi:type="dcterms:W3CDTF">2016-11-28T21:00:41Z</dcterms:modified>
</cp:coreProperties>
</file>