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7 seconds.( I will select 2 best slides (i will give them extra points and students will present for CIS committee)</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6" name="Shape 21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7" name="Shape 21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25" name="Shape 22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2" name="Shape 23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33" name="Shape 23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41" name="Shape 24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7" name="Shape 24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48" name="Shape 24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Introduce the problem that the whole project</a:t>
            </a:r>
            <a:r>
              <a:rPr lang="en-US"/>
              <a:t> (in all versions)</a:t>
            </a:r>
            <a:r>
              <a:rPr b="0" i="0" lang="en-US" sz="1200" u="none" cap="none" strike="noStrike">
                <a:solidFill>
                  <a:schemeClr val="dk1"/>
                </a:solidFill>
                <a:latin typeface="Calibri"/>
                <a:ea typeface="Calibri"/>
                <a:cs typeface="Calibri"/>
                <a:sym typeface="Calibri"/>
              </a:rPr>
              <a:t> tackles</a:t>
            </a:r>
            <a:r>
              <a:rPr lang="en-US"/>
              <a:t> with GIF or screenshot. </a:t>
            </a:r>
          </a:p>
          <a:p>
            <a:pPr lvl="0" marR="0" rtl="0" algn="l">
              <a:lnSpc>
                <a:spcPct val="100000"/>
              </a:lnSpc>
              <a:spcBef>
                <a:spcPts val="0"/>
              </a:spcBef>
              <a:spcAft>
                <a:spcPts val="0"/>
              </a:spcAft>
              <a:buNone/>
            </a:pPr>
            <a:r>
              <a:t/>
            </a:r>
            <a:endParaRPr/>
          </a:p>
        </p:txBody>
      </p:sp>
      <p:sp>
        <p:nvSpPr>
          <p:cNvPr id="156" name="Shape 15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lvl="0" rtl="0">
              <a:spcBef>
                <a:spcPts val="0"/>
              </a:spcBef>
              <a:buClr>
                <a:schemeClr val="dk1"/>
              </a:buClr>
              <a:buSzPct val="91666"/>
              <a:buFont typeface="Arial"/>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5" name="Shape 16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5 seconds</a:t>
            </a:r>
          </a:p>
          <a:p>
            <a:pPr indent="0" lvl="0" marL="0" marR="0" rtl="0" algn="l">
              <a:spcBef>
                <a:spcPts val="0"/>
              </a:spcBef>
              <a:spcAft>
                <a:spcPts val="0"/>
              </a:spcAft>
              <a:buSzPct val="25000"/>
              <a:buNone/>
            </a:pPr>
            <a:r>
              <a:rPr lang="en-US"/>
              <a:t>Show the Use Case Diagram for the whole project.</a:t>
            </a:r>
            <a:br>
              <a:rPr lang="en-US"/>
            </a:br>
            <a:r>
              <a:rPr lang="en-US"/>
              <a:t>Highlight your use cases.</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3" name="Shape 17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20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System decomposition; identify the architecture patterns used </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System deployment – h/w and s/w requirements </a:t>
            </a:r>
          </a:p>
          <a:p>
            <a:pPr indent="0" lvl="0" marL="0" marR="0" rtl="0" algn="l">
              <a:spcBef>
                <a:spcPts val="360"/>
              </a:spcBef>
              <a:spcAft>
                <a:spcPts val="0"/>
              </a:spcAft>
              <a:buSzPct val="25000"/>
              <a:buNone/>
            </a:pPr>
            <a:br>
              <a:rPr lang="en-US"/>
            </a:br>
            <a:br>
              <a:rPr lang="en-US"/>
            </a:b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80" name="Shape 18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Identify the design patterns used (one or more slides).</a:t>
            </a:r>
          </a:p>
          <a:p>
            <a:pPr lvl="0" rtl="0">
              <a:spcBef>
                <a:spcPts val="0"/>
              </a:spcBef>
              <a:buSzPct val="25000"/>
              <a:buNone/>
            </a:pPr>
            <a:r>
              <a:t/>
            </a:r>
            <a:endParaRPr/>
          </a:p>
          <a:p>
            <a:pPr indent="0" lvl="0" marL="0" marR="0" rtl="0" algn="l">
              <a:spcBef>
                <a:spcPts val="360"/>
              </a:spcBef>
              <a:spcAft>
                <a:spcPts val="0"/>
              </a:spcAft>
              <a:buSzPct val="25000"/>
              <a:buNone/>
            </a:pPr>
            <a:r>
              <a:t/>
            </a:r>
            <a:endParaRPr/>
          </a:p>
        </p:txBody>
      </p:sp>
      <p:sp>
        <p:nvSpPr>
          <p:cNvPr id="188" name="Shape 18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4" name="Shape 19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95" name="Shape 19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2" name="Shape 20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9" name="Shape 20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9" name="Shape 19"/>
          <p:cNvSpPr txBox="1"/>
          <p:nvPr>
            <p:ph type="ctrTitle"/>
          </p:nvPr>
        </p:nvSpPr>
        <p:spPr>
          <a:xfrm>
            <a:off x="1600200" y="2492375"/>
            <a:ext cx="6762748" cy="1470024"/>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0" y="3966882"/>
            <a:ext cx="6762748" cy="1752600"/>
          </a:xfrm>
          <a:prstGeom prst="rect">
            <a:avLst/>
          </a:prstGeom>
          <a:noFill/>
          <a:ln>
            <a:noFill/>
          </a:ln>
        </p:spPr>
        <p:txBody>
          <a:bodyPr anchorCtr="0" anchor="t" bIns="91425" lIns="91425" rIns="91425" tIns="91425"/>
          <a:lstStyle>
            <a:lvl1pPr indent="0" lvl="0" marL="0" marR="0" rtl="0" algn="r">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95" name="Shape 9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00" name="Shape 100"/>
          <p:cNvSpPr txBox="1"/>
          <p:nvPr>
            <p:ph type="title"/>
          </p:nvPr>
        </p:nvSpPr>
        <p:spPr>
          <a:xfrm>
            <a:off x="779464" y="590550"/>
            <a:ext cx="3657600" cy="1162049"/>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7"/>
            <a:ext cx="3657600" cy="5308786"/>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rIns="91425" tIns="91425"/>
          <a:lstStyle>
            <a:lvl1pPr indent="0" lvl="0" marL="0" marR="0" rtl="0" algn="ctr">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2" y="187325"/>
            <a:ext cx="8535987" cy="6483349"/>
          </a:xfrm>
          <a:prstGeom prst="rect">
            <a:avLst/>
          </a:prstGeom>
          <a:noFill/>
          <a:ln>
            <a:noFill/>
          </a:ln>
        </p:spPr>
      </p:pic>
      <p:sp>
        <p:nvSpPr>
          <p:cNvPr id="108" name="Shape 108"/>
          <p:cNvSpPr txBox="1"/>
          <p:nvPr>
            <p:ph type="title"/>
          </p:nvPr>
        </p:nvSpPr>
        <p:spPr>
          <a:xfrm>
            <a:off x="3886200" y="533400"/>
            <a:ext cx="4476749"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3" y="1828800"/>
            <a:ext cx="4474539"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2" y="179292"/>
            <a:ext cx="3281086" cy="6483095"/>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7"/>
            <a:ext cx="267652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16" name="Shape 116"/>
          <p:cNvSpPr txBox="1"/>
          <p:nvPr>
            <p:ph type="title"/>
          </p:nvPr>
        </p:nvSpPr>
        <p:spPr>
          <a:xfrm>
            <a:off x="4710953" y="533400"/>
            <a:ext cx="3657600"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24" name="Shape 124"/>
          <p:cNvSpPr txBox="1"/>
          <p:nvPr>
            <p:ph type="title"/>
          </p:nvPr>
        </p:nvSpPr>
        <p:spPr>
          <a:xfrm>
            <a:off x="808037" y="3778623"/>
            <a:ext cx="7560514" cy="1102658"/>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3"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3" y="4827492"/>
            <a:ext cx="7559977" cy="1220881"/>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2" name="Shape 13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2" cy="7583486"/>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9" name="Shape 139"/>
          <p:cNvSpPr txBox="1"/>
          <p:nvPr>
            <p:ph type="title"/>
          </p:nvPr>
        </p:nvSpPr>
        <p:spPr>
          <a:xfrm rot="5400000">
            <a:off x="5373266" y="2734842"/>
            <a:ext cx="5268912" cy="135815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26" name="Shape 26"/>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499" cy="6483349"/>
          </a:xfrm>
          <a:prstGeom prst="rect">
            <a:avLst/>
          </a:prstGeom>
          <a:noFill/>
          <a:ln>
            <a:noFill/>
          </a:ln>
        </p:spPr>
      </p:pic>
      <p:sp>
        <p:nvSpPr>
          <p:cNvPr id="33" name="Shape 33"/>
          <p:cNvSpPr txBox="1"/>
          <p:nvPr>
            <p:ph type="title"/>
          </p:nvPr>
        </p:nvSpPr>
        <p:spPr>
          <a:xfrm>
            <a:off x="779462" y="2591359"/>
            <a:ext cx="7583486" cy="13620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2" y="3950353"/>
            <a:ext cx="7583486" cy="1500187"/>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40" name="Shape 4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2" y="381000"/>
            <a:ext cx="7583486" cy="104438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2"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2"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62" name="Shape 6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0"/>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0" name="Shape 7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9" name="Shape 7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89" name="Shape 8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7" y="5959475"/>
            <a:ext cx="2430462" cy="6937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75"/>
            <a:ext cx="8686800" cy="39009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lang="en-US"/>
              <a:t>Smart Billionaires</a:t>
            </a:r>
          </a:p>
          <a:p>
            <a:pPr indent="0" lvl="0" marL="0" marR="0" rtl="0" algn="ctr">
              <a:spcBef>
                <a:spcPts val="0"/>
              </a:spcBef>
              <a:spcAft>
                <a:spcPts val="0"/>
              </a:spcAft>
              <a:buSzPct val="25000"/>
              <a:buNone/>
            </a:pPr>
            <a:r>
              <a:t/>
            </a:r>
            <a:endParaRPr sz="2900"/>
          </a:p>
          <a:p>
            <a:pPr indent="0" lvl="0" marL="0" marR="0" rtl="0" algn="ctr">
              <a:spcBef>
                <a:spcPts val="0"/>
              </a:spcBef>
              <a:spcAft>
                <a:spcPts val="0"/>
              </a:spcAft>
              <a:buSzPct val="25000"/>
              <a:buNone/>
            </a:pPr>
            <a:r>
              <a:rPr b="0" i="0" lang="en-US" sz="2500" u="none" cap="none" strike="noStrike">
                <a:solidFill>
                  <a:srgbClr val="001D4D"/>
                </a:solidFill>
                <a:latin typeface="Trebuchet MS"/>
                <a:ea typeface="Trebuchet MS"/>
                <a:cs typeface="Trebuchet MS"/>
                <a:sym typeface="Trebuchet MS"/>
              </a:rPr>
              <a:t>Team Members: </a:t>
            </a:r>
            <a:r>
              <a:rPr lang="en-US" sz="2500"/>
              <a:t>Josue Mirtil</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a:t>
            </a:r>
          </a:p>
          <a:p>
            <a:pPr indent="0" lvl="0" marL="0" marR="0" rtl="0" algn="ctr">
              <a:spcBef>
                <a:spcPts val="0"/>
              </a:spcBef>
              <a:spcAft>
                <a:spcPts val="0"/>
              </a:spcAft>
              <a:buSzPct val="25000"/>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150" name="Shape 150"/>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600" u="none" cap="none" strike="noStrike">
                <a:solidFill>
                  <a:srgbClr val="001D4D"/>
                </a:solidFill>
                <a:latin typeface="Trebuchet MS"/>
                <a:ea typeface="Trebuchet MS"/>
                <a:cs typeface="Trebuchet MS"/>
                <a:sym typeface="Trebuchet MS"/>
              </a:rPr>
              <a:t>Final Presentation</a:t>
            </a:r>
          </a:p>
          <a:p>
            <a:pPr lvl="0" rtl="0" algn="ctr">
              <a:spcBef>
                <a:spcPts val="0"/>
              </a:spcBef>
              <a:buClr>
                <a:schemeClr val="dk1"/>
              </a:buClr>
              <a:buSzPct val="25000"/>
              <a:buFont typeface="Arial"/>
              <a:buNone/>
            </a:pPr>
            <a:r>
              <a:rPr lang="en-US" sz="2600">
                <a:solidFill>
                  <a:srgbClr val="001D4D"/>
                </a:solidFill>
                <a:latin typeface="Trebuchet MS"/>
                <a:ea typeface="Trebuchet MS"/>
                <a:cs typeface="Trebuchet MS"/>
                <a:sym typeface="Trebuchet MS"/>
              </a:rPr>
              <a:t>Summer 2017</a:t>
            </a:r>
          </a:p>
        </p:txBody>
      </p:sp>
      <p:sp>
        <p:nvSpPr>
          <p:cNvPr id="152" name="Shape 152"/>
          <p:cNvSpPr txBox="1"/>
          <p:nvPr/>
        </p:nvSpPr>
        <p:spPr>
          <a:xfrm>
            <a:off x="585850" y="5942950"/>
            <a:ext cx="1550700" cy="620400"/>
          </a:xfrm>
          <a:prstGeom prst="rect">
            <a:avLst/>
          </a:prstGeom>
          <a:noFill/>
          <a:ln>
            <a:noFill/>
          </a:ln>
        </p:spPr>
        <p:txBody>
          <a:bodyPr anchorCtr="0" anchor="t" bIns="91425" lIns="91425" rIns="91425" tIns="91425">
            <a:noAutofit/>
          </a:bodyPr>
          <a:lstStyle/>
          <a:p>
            <a:pPr lvl="0">
              <a:spcBef>
                <a:spcPts val="0"/>
              </a:spcBef>
              <a:buNone/>
            </a:pPr>
            <a:r>
              <a:rPr lang="en-US"/>
              <a:t>The logo of your project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lang="en-US"/>
              <a:t>Implement Exit Criteria</a:t>
            </a:r>
          </a:p>
        </p:txBody>
      </p:sp>
      <p:sp>
        <p:nvSpPr>
          <p:cNvPr id="220" name="Shape 220"/>
          <p:cNvSpPr txBox="1"/>
          <p:nvPr>
            <p:ph idx="1" type="body"/>
          </p:nvPr>
        </p:nvSpPr>
        <p:spPr>
          <a:xfrm>
            <a:off x="743687" y="1596325"/>
            <a:ext cx="7583400" cy="4208400"/>
          </a:xfrm>
          <a:prstGeom prst="rect">
            <a:avLst/>
          </a:prstGeom>
          <a:noFill/>
          <a:ln>
            <a:noFill/>
          </a:ln>
        </p:spPr>
        <p:txBody>
          <a:bodyPr anchorCtr="0" anchor="t" bIns="45700" lIns="91425" rIns="91425" tIns="45700">
            <a:noAutofit/>
          </a:bodyPr>
          <a:lstStyle/>
          <a:p>
            <a:pPr indent="-228600" lvl="0" marL="457200" rtl="0">
              <a:spcBef>
                <a:spcPts val="0"/>
              </a:spcBef>
              <a:buFont typeface="Trebuchet MS"/>
            </a:pPr>
            <a:r>
              <a:rPr lang="en-US"/>
              <a:t>As an expert adviser, I want to read the Renko charts so that I can determine when to close the position.</a:t>
            </a:r>
          </a:p>
          <a:p>
            <a:pPr indent="0" lvl="0" marL="0" marR="0" rtl="0" algn="l">
              <a:lnSpc>
                <a:spcPct val="100000"/>
              </a:lnSpc>
              <a:spcBef>
                <a:spcPts val="2000"/>
              </a:spcBef>
              <a:spcAft>
                <a:spcPts val="0"/>
              </a:spcAft>
              <a:buNone/>
            </a:pPr>
            <a:r>
              <a:t/>
            </a:r>
            <a:endParaRPr/>
          </a:p>
        </p:txBody>
      </p:sp>
      <p:pic>
        <p:nvPicPr>
          <p:cNvPr descr="exit criteria" id="221" name="Shape 221"/>
          <p:cNvPicPr preferRelativeResize="0"/>
          <p:nvPr/>
        </p:nvPicPr>
        <p:blipFill>
          <a:blip r:embed="rId3">
            <a:alphaModFix/>
          </a:blip>
          <a:stretch>
            <a:fillRect/>
          </a:stretch>
        </p:blipFill>
        <p:spPr>
          <a:xfrm>
            <a:off x="1558600" y="2868437"/>
            <a:ext cx="6134100" cy="2390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lang="en-US"/>
              <a:t>Implement Indicators for Heiken_Ashi</a:t>
            </a:r>
          </a:p>
        </p:txBody>
      </p:sp>
      <p:sp>
        <p:nvSpPr>
          <p:cNvPr id="228" name="Shape 228"/>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368300" lvl="0" marL="457200" marR="0" rtl="0" algn="l">
              <a:spcBef>
                <a:spcPts val="2000"/>
              </a:spcBef>
              <a:spcAft>
                <a:spcPts val="0"/>
              </a:spcAft>
              <a:buClr>
                <a:srgbClr val="001D4D"/>
              </a:buClr>
              <a:buSzPct val="100000"/>
              <a:buFont typeface="Trebuchet MS"/>
            </a:pPr>
            <a:r>
              <a:rPr lang="en-US"/>
              <a:t>As an Expert Adviser, I would like to read the bar on the Heiken Ashi chart so that I can determine Market trend</a:t>
            </a:r>
          </a:p>
        </p:txBody>
      </p:sp>
      <p:pic>
        <p:nvPicPr>
          <p:cNvPr descr="Heiken" id="229" name="Shape 229"/>
          <p:cNvPicPr preferRelativeResize="0"/>
          <p:nvPr/>
        </p:nvPicPr>
        <p:blipFill>
          <a:blip r:embed="rId3">
            <a:alphaModFix/>
          </a:blip>
          <a:stretch>
            <a:fillRect/>
          </a:stretch>
        </p:blipFill>
        <p:spPr>
          <a:xfrm>
            <a:off x="1585225" y="3518650"/>
            <a:ext cx="5848350" cy="828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707937"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lang="en-US"/>
              <a:t>Implement Indicators for Renko</a:t>
            </a:r>
          </a:p>
        </p:txBody>
      </p:sp>
      <p:sp>
        <p:nvSpPr>
          <p:cNvPr id="236" name="Shape 236"/>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28600" lvl="0" marL="457200" rtl="0">
              <a:spcBef>
                <a:spcPts val="0"/>
              </a:spcBef>
              <a:buFont typeface="Trebuchet MS"/>
            </a:pPr>
            <a:r>
              <a:rPr lang="en-US"/>
              <a:t>As an Expert Adviser, I would like to read the bar on the Renko chart so that I can determine Market trend</a:t>
            </a:r>
          </a:p>
        </p:txBody>
      </p:sp>
      <p:pic>
        <p:nvPicPr>
          <p:cNvPr descr="Renko" id="237" name="Shape 237"/>
          <p:cNvPicPr preferRelativeResize="0"/>
          <p:nvPr/>
        </p:nvPicPr>
        <p:blipFill>
          <a:blip r:embed="rId3">
            <a:alphaModFix/>
          </a:blip>
          <a:stretch>
            <a:fillRect/>
          </a:stretch>
        </p:blipFill>
        <p:spPr>
          <a:xfrm>
            <a:off x="1647825" y="3327612"/>
            <a:ext cx="5848350" cy="828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Test Suites and Test Cases</a:t>
            </a:r>
          </a:p>
        </p:txBody>
      </p:sp>
      <p:sp>
        <p:nvSpPr>
          <p:cNvPr id="244" name="Shape 244"/>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82575" lvl="0" marL="282575" marR="0" rtl="0" algn="l">
              <a:spcBef>
                <a:spcPts val="2000"/>
              </a:spcBef>
              <a:spcAft>
                <a:spcPts val="0"/>
              </a:spcAft>
              <a:buClr>
                <a:srgbClr val="001D4D"/>
              </a:buClr>
              <a:buSzPct val="100000"/>
              <a:buFont typeface="Noto Sans Symbols"/>
              <a:buChar char="●"/>
            </a:pPr>
            <a:r>
              <a:rPr lang="en-US"/>
              <a:t>Exploratory testing was the main process of verification with MetaTrader’s Strategy Tester. </a:t>
            </a:r>
          </a:p>
          <a:p>
            <a:pPr indent="-282575" lvl="0" marL="282575" marR="0" rtl="0" algn="l">
              <a:spcBef>
                <a:spcPts val="2000"/>
              </a:spcBef>
              <a:spcAft>
                <a:spcPts val="0"/>
              </a:spcAft>
              <a:buClr>
                <a:srgbClr val="001D4D"/>
              </a:buClr>
              <a:buSzPct val="100000"/>
              <a:buFont typeface="Noto Sans Symbols"/>
              <a:buChar char="●"/>
            </a:pPr>
            <a:r>
              <a:rPr lang="en-US"/>
              <a:t>Test Cases:</a:t>
            </a:r>
          </a:p>
          <a:p>
            <a:pPr lvl="1" marR="0" rtl="0" algn="l">
              <a:spcBef>
                <a:spcPts val="2000"/>
              </a:spcBef>
              <a:spcAft>
                <a:spcPts val="0"/>
              </a:spcAft>
            </a:pPr>
            <a:r>
              <a:rPr lang="en-US"/>
              <a:t>Inputs: All four charts signal market is up; Expected output: Open long position; Results:  Success</a:t>
            </a:r>
          </a:p>
          <a:p>
            <a:pPr lvl="1" rtl="0">
              <a:spcBef>
                <a:spcPts val="2000"/>
              </a:spcBef>
            </a:pPr>
            <a:r>
              <a:rPr lang="en-US"/>
              <a:t>Inputs: Heiken Ashi signals the bar is red; Expected output: No trades open; Results:  Success</a:t>
            </a:r>
          </a:p>
          <a:p>
            <a:pPr lvl="1" rtl="0">
              <a:spcBef>
                <a:spcPts val="2000"/>
              </a:spcBef>
            </a:pPr>
            <a:r>
              <a:rPr lang="en-US"/>
              <a:t>Inputs: Renko signals the bar is red; Expected output: No trades open; Results:  Success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Summary</a:t>
            </a:r>
          </a:p>
        </p:txBody>
      </p:sp>
      <p:sp>
        <p:nvSpPr>
          <p:cNvPr id="251" name="Shape 251"/>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82575" lvl="0" marL="282575" marR="0" rtl="0" algn="l">
              <a:spcBef>
                <a:spcPts val="0"/>
              </a:spcBef>
              <a:spcAft>
                <a:spcPts val="0"/>
              </a:spcAft>
              <a:buClr>
                <a:srgbClr val="001D4D"/>
              </a:buClr>
              <a:buSzPct val="100000"/>
              <a:buFont typeface="Noto Sans Symbols"/>
              <a:buChar char="●"/>
            </a:pPr>
            <a:r>
              <a:rPr lang="en-US"/>
              <a:t>Stories mentioned were all the stories created for the project. All of which developed by Josue Mirtil. For this project we used scrum, and held daily meetings at noon. </a:t>
            </a: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Questions? Contact me at jmirt001@fiu.edu</a:t>
            </a: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Thank You!</a:t>
            </a:r>
          </a:p>
          <a:p>
            <a:pPr indent="0" lvl="0" marL="0" marR="0" rtl="0" algn="l">
              <a:spcBef>
                <a:spcPts val="2000"/>
              </a:spcBef>
              <a:spcAft>
                <a:spcPts val="0"/>
              </a:spcAft>
              <a:buNone/>
            </a:pPr>
            <a:r>
              <a:t/>
            </a:r>
            <a:endParaRPr/>
          </a:p>
          <a:p>
            <a:pPr indent="0" lvl="0" marL="0" marR="0" rtl="0" algn="l">
              <a:spcBef>
                <a:spcPts val="2000"/>
              </a:spcBef>
              <a:spcAft>
                <a:spcPts val="0"/>
              </a:spcAft>
              <a:buNone/>
            </a:pPr>
            <a:r>
              <a:t/>
            </a:r>
            <a:endParaRPr/>
          </a:p>
        </p:txBody>
      </p:sp>
      <p:pic>
        <p:nvPicPr>
          <p:cNvPr id="252" name="Shape 252"/>
          <p:cNvPicPr preferRelativeResize="0"/>
          <p:nvPr/>
        </p:nvPicPr>
        <p:blipFill>
          <a:blip r:embed="rId3">
            <a:alphaModFix/>
          </a:blip>
          <a:stretch>
            <a:fillRect/>
          </a:stretch>
        </p:blipFill>
        <p:spPr>
          <a:xfrm>
            <a:off x="3501700" y="4100700"/>
            <a:ext cx="2247900" cy="1714500"/>
          </a:xfrm>
          <a:prstGeom prst="rect">
            <a:avLst/>
          </a:prstGeom>
          <a:noFill/>
          <a:ln>
            <a:noFill/>
          </a:ln>
        </p:spPr>
      </p:pic>
      <p:pic>
        <p:nvPicPr>
          <p:cNvPr id="253" name="Shape 253"/>
          <p:cNvPicPr preferRelativeResize="0"/>
          <p:nvPr/>
        </p:nvPicPr>
        <p:blipFill>
          <a:blip r:embed="rId4">
            <a:alphaModFix/>
          </a:blip>
          <a:stretch>
            <a:fillRect/>
          </a:stretch>
        </p:blipFill>
        <p:spPr>
          <a:xfrm>
            <a:off x="6536962" y="4181175"/>
            <a:ext cx="1647825" cy="1304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
        <p:nvSpPr>
          <p:cNvPr id="159" name="Shape 159"/>
          <p:cNvSpPr txBox="1"/>
          <p:nvPr>
            <p:ph idx="1" type="body"/>
          </p:nvPr>
        </p:nvSpPr>
        <p:spPr>
          <a:xfrm>
            <a:off x="683937" y="1551800"/>
            <a:ext cx="7585200" cy="2057400"/>
          </a:xfrm>
          <a:prstGeom prst="rect">
            <a:avLst/>
          </a:prstGeom>
          <a:noFill/>
          <a:ln>
            <a:noFill/>
          </a:ln>
        </p:spPr>
        <p:txBody>
          <a:bodyPr anchorCtr="0" anchor="t" bIns="45700" lIns="91425" rIns="91425" tIns="45700">
            <a:noAutofit/>
          </a:bodyPr>
          <a:lstStyle/>
          <a:p>
            <a:pPr indent="-282575" lvl="0" marL="282575" marR="0" rtl="0" algn="l">
              <a:lnSpc>
                <a:spcPct val="100000"/>
              </a:lnSpc>
              <a:spcBef>
                <a:spcPts val="2000"/>
              </a:spcBef>
              <a:spcAft>
                <a:spcPts val="0"/>
              </a:spcAft>
              <a:buClr>
                <a:srgbClr val="001D4D"/>
              </a:buClr>
              <a:buSzPct val="100000"/>
              <a:buFont typeface="Noto Sans Symbols"/>
              <a:buChar char="●"/>
            </a:pPr>
            <a:r>
              <a:rPr lang="en-US" sz="1800"/>
              <a:t>An expert adviser that trades according to the Zone Recovery algorithm created by Joseph Nemeth.</a:t>
            </a:r>
          </a:p>
          <a:p>
            <a:pPr indent="-282575" lvl="0" marL="282575" marR="0" rtl="0" algn="l">
              <a:lnSpc>
                <a:spcPct val="100000"/>
              </a:lnSpc>
              <a:spcBef>
                <a:spcPts val="2000"/>
              </a:spcBef>
              <a:spcAft>
                <a:spcPts val="0"/>
              </a:spcAft>
              <a:buClr>
                <a:srgbClr val="001D4D"/>
              </a:buClr>
              <a:buSzPct val="100000"/>
              <a:buFont typeface="Noto Sans Symbols"/>
              <a:buChar char="●"/>
            </a:pPr>
            <a:r>
              <a:rPr lang="en-US" sz="1800"/>
              <a:t>Provide a signal that can read the Heiken Ashi, EMA, Renko, and MACD charts</a:t>
            </a:r>
          </a:p>
        </p:txBody>
      </p:sp>
      <p:pic>
        <p:nvPicPr>
          <p:cNvPr id="160" name="Shape 160"/>
          <p:cNvPicPr preferRelativeResize="0"/>
          <p:nvPr/>
        </p:nvPicPr>
        <p:blipFill>
          <a:blip r:embed="rId3">
            <a:alphaModFix/>
          </a:blip>
          <a:stretch>
            <a:fillRect/>
          </a:stretch>
        </p:blipFill>
        <p:spPr>
          <a:xfrm>
            <a:off x="482450" y="3333475"/>
            <a:ext cx="8081498" cy="2582024"/>
          </a:xfrm>
          <a:prstGeom prst="rect">
            <a:avLst/>
          </a:prstGeom>
          <a:noFill/>
          <a:ln>
            <a:noFill/>
          </a:ln>
        </p:spPr>
      </p:pic>
      <p:sp>
        <p:nvSpPr>
          <p:cNvPr id="161" name="Shape 161"/>
          <p:cNvSpPr/>
          <p:nvPr>
            <p:ph idx="10" type="dt"/>
          </p:nvPr>
        </p:nvSpPr>
        <p:spPr>
          <a:xfrm>
            <a:off x="381000" y="6288087"/>
            <a:ext cx="1887600" cy="365100"/>
          </a:xfrm>
          <a:prstGeom prst="round1Rect">
            <a:avLst>
              <a:gd fmla="val 16667" name="adj"/>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
        <p:nvSpPr>
          <p:cNvPr id="168" name="Shape 168"/>
          <p:cNvSpPr txBox="1"/>
          <p:nvPr>
            <p:ph idx="1" type="body"/>
          </p:nvPr>
        </p:nvSpPr>
        <p:spPr>
          <a:xfrm>
            <a:off x="692049" y="1425600"/>
            <a:ext cx="7585200" cy="2057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a:p>
          <a:p>
            <a:pPr indent="-282575" lvl="0" marL="282575" marR="0" rtl="0" algn="l">
              <a:lnSpc>
                <a:spcPct val="100000"/>
              </a:lnSpc>
              <a:spcBef>
                <a:spcPts val="2000"/>
              </a:spcBef>
              <a:spcAft>
                <a:spcPts val="0"/>
              </a:spcAft>
              <a:buClr>
                <a:srgbClr val="001D4D"/>
              </a:buClr>
              <a:buSzPct val="100000"/>
              <a:buFont typeface="Noto Sans Symbols"/>
              <a:buChar char="●"/>
            </a:pPr>
            <a:r>
              <a:rPr lang="en-US" sz="1800"/>
              <a:t>Use the zone recovery to counter losses in the event that the prediction of when to enter the market is wrong.</a:t>
            </a:r>
          </a:p>
          <a:p>
            <a:pPr indent="0" lvl="0" rtl="0">
              <a:spcBef>
                <a:spcPts val="0"/>
              </a:spcBef>
              <a:buClr>
                <a:srgbClr val="001D4D"/>
              </a:buClr>
              <a:buSzPct val="100000"/>
              <a:buFont typeface="Noto Sans Symbols"/>
              <a:buChar char="●"/>
            </a:pPr>
            <a:r>
              <a:rPr lang="en-US" sz="1800"/>
              <a:t>Recovery Zone Area - an area in which the boundaries are the threshold to open an opposite trade.</a:t>
            </a:r>
          </a:p>
        </p:txBody>
      </p:sp>
      <p:pic>
        <p:nvPicPr>
          <p:cNvPr id="169" name="Shape 169"/>
          <p:cNvPicPr preferRelativeResize="0"/>
          <p:nvPr/>
        </p:nvPicPr>
        <p:blipFill>
          <a:blip r:embed="rId3">
            <a:alphaModFix/>
          </a:blip>
          <a:stretch>
            <a:fillRect/>
          </a:stretch>
        </p:blipFill>
        <p:spPr>
          <a:xfrm>
            <a:off x="727825" y="3442400"/>
            <a:ext cx="7686675" cy="25820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Requirements: Use Cases</a:t>
            </a:r>
          </a:p>
        </p:txBody>
      </p:sp>
      <p:pic>
        <p:nvPicPr>
          <p:cNvPr descr="Use Case Diagram.png" id="176" name="Shape 176"/>
          <p:cNvPicPr preferRelativeResize="0"/>
          <p:nvPr/>
        </p:nvPicPr>
        <p:blipFill>
          <a:blip r:embed="rId3">
            <a:alphaModFix/>
          </a:blip>
          <a:stretch>
            <a:fillRect/>
          </a:stretch>
        </p:blipFill>
        <p:spPr>
          <a:xfrm>
            <a:off x="2349575" y="1425600"/>
            <a:ext cx="4624650" cy="512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System Design: Architecture</a:t>
            </a:r>
          </a:p>
        </p:txBody>
      </p:sp>
      <p:sp>
        <p:nvSpPr>
          <p:cNvPr id="183" name="Shape 183"/>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28600" lvl="0" marL="457200" marR="0" rtl="0" algn="l">
              <a:spcBef>
                <a:spcPts val="2000"/>
              </a:spcBef>
              <a:spcAft>
                <a:spcPts val="0"/>
              </a:spcAft>
            </a:pPr>
            <a:r>
              <a:rPr lang="en-US"/>
              <a:t>MQL5 programs are Event Driven</a:t>
            </a:r>
          </a:p>
        </p:txBody>
      </p:sp>
      <p:pic>
        <p:nvPicPr>
          <p:cNvPr descr="System design.png" id="184" name="Shape 184"/>
          <p:cNvPicPr preferRelativeResize="0"/>
          <p:nvPr/>
        </p:nvPicPr>
        <p:blipFill>
          <a:blip r:embed="rId3">
            <a:alphaModFix/>
          </a:blip>
          <a:stretch>
            <a:fillRect/>
          </a:stretch>
        </p:blipFill>
        <p:spPr>
          <a:xfrm>
            <a:off x="1158698" y="2648773"/>
            <a:ext cx="6824950" cy="329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Minimal Class Diagram</a:t>
            </a:r>
          </a:p>
        </p:txBody>
      </p:sp>
      <p:pic>
        <p:nvPicPr>
          <p:cNvPr descr="Class diagram: Inheritance heirarchy and Associations.png" id="191" name="Shape 191"/>
          <p:cNvPicPr preferRelativeResize="0"/>
          <p:nvPr/>
        </p:nvPicPr>
        <p:blipFill>
          <a:blip r:embed="rId3">
            <a:alphaModFix/>
          </a:blip>
          <a:stretch>
            <a:fillRect/>
          </a:stretch>
        </p:blipFill>
        <p:spPr>
          <a:xfrm>
            <a:off x="1757050" y="1365874"/>
            <a:ext cx="5779100" cy="4622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Stories </a:t>
            </a:r>
          </a:p>
        </p:txBody>
      </p:sp>
      <p:sp>
        <p:nvSpPr>
          <p:cNvPr id="198" name="Shape 198"/>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28600" lvl="0" marL="457200" rtl="0">
              <a:spcBef>
                <a:spcPts val="0"/>
              </a:spcBef>
              <a:buAutoNum type="arabicPeriod"/>
            </a:pPr>
            <a:r>
              <a:rPr lang="en-US"/>
              <a:t>Implement Zone Recovery </a:t>
            </a:r>
          </a:p>
          <a:p>
            <a:pPr indent="-228600" lvl="0" marL="457200" rtl="0">
              <a:spcBef>
                <a:spcPts val="0"/>
              </a:spcBef>
              <a:buAutoNum type="arabicPeriod"/>
            </a:pPr>
            <a:r>
              <a:rPr lang="en-US"/>
              <a:t>Implement Entry Condition Check </a:t>
            </a:r>
          </a:p>
          <a:p>
            <a:pPr indent="-228600" lvl="0" marL="457200" rtl="0">
              <a:spcBef>
                <a:spcPts val="0"/>
              </a:spcBef>
              <a:buAutoNum type="arabicPeriod"/>
            </a:pPr>
            <a:r>
              <a:rPr lang="en-US"/>
              <a:t>Implement Exit Criteria </a:t>
            </a:r>
          </a:p>
          <a:p>
            <a:pPr indent="-228600" lvl="0" marL="457200" marR="0" rtl="0" algn="l">
              <a:spcBef>
                <a:spcPts val="2000"/>
              </a:spcBef>
              <a:spcAft>
                <a:spcPts val="0"/>
              </a:spcAft>
              <a:buAutoNum type="arabicPeriod"/>
            </a:pPr>
            <a:r>
              <a:rPr lang="en-US"/>
              <a:t>Implement Indicators for Heiken Ashi </a:t>
            </a:r>
          </a:p>
          <a:p>
            <a:pPr indent="-228600" lvl="0" marL="457200" marR="0" rtl="0" algn="l">
              <a:spcBef>
                <a:spcPts val="2000"/>
              </a:spcBef>
              <a:spcAft>
                <a:spcPts val="0"/>
              </a:spcAft>
              <a:buAutoNum type="arabicPeriod"/>
            </a:pPr>
            <a:r>
              <a:rPr lang="en-US"/>
              <a:t>Implement Indicators for MACD </a:t>
            </a:r>
          </a:p>
          <a:p>
            <a:pPr indent="0" lvl="0" marL="0" marR="0" rtl="0" algn="l">
              <a:spcBef>
                <a:spcPts val="2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779462" y="4257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lang="en-US"/>
              <a:t>Implement Zone Recovery</a:t>
            </a:r>
          </a:p>
        </p:txBody>
      </p:sp>
      <p:sp>
        <p:nvSpPr>
          <p:cNvPr id="205" name="Shape 205"/>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368300" lvl="0" marL="457200" marR="0" rtl="0" algn="l">
              <a:spcBef>
                <a:spcPts val="2000"/>
              </a:spcBef>
              <a:spcAft>
                <a:spcPts val="0"/>
              </a:spcAft>
              <a:buClr>
                <a:srgbClr val="001D4D"/>
              </a:buClr>
              <a:buSzPct val="100000"/>
              <a:buFont typeface="Trebuchet MS"/>
            </a:pPr>
            <a:r>
              <a:rPr lang="en-US"/>
              <a:t>As an expert adviser, I want to use the recovery zone so that I can open opposite trades and counter losses.</a:t>
            </a:r>
          </a:p>
          <a:p>
            <a:pPr indent="-228600" lvl="0" marL="457200" marR="0" rtl="0" algn="l">
              <a:spcBef>
                <a:spcPts val="2000"/>
              </a:spcBef>
              <a:spcAft>
                <a:spcPts val="0"/>
              </a:spcAft>
            </a:pPr>
            <a:r>
              <a:rPr lang="en-US"/>
              <a:t>Acceptance Criteria</a:t>
            </a:r>
          </a:p>
          <a:p>
            <a:pPr indent="-228600" lvl="1" marL="914400" marR="0" rtl="0" algn="l">
              <a:spcBef>
                <a:spcPts val="2000"/>
              </a:spcBef>
              <a:spcAft>
                <a:spcPts val="0"/>
              </a:spcAft>
            </a:pPr>
            <a:r>
              <a:rPr lang="en-US"/>
              <a:t>Given the market is expected to go up, when the market goes down past the recovery zone, then the adviser opens a short position.</a:t>
            </a:r>
          </a:p>
          <a:p>
            <a:pPr indent="-228600" lvl="1" marL="914400" rtl="0">
              <a:spcBef>
                <a:spcPts val="2000"/>
              </a:spcBef>
            </a:pPr>
            <a:r>
              <a:rPr lang="en-US"/>
              <a:t>Given the market is expected to go down, when the market goes up past the recovery zone, then the adviser opens a long position.</a:t>
            </a:r>
          </a:p>
          <a:p>
            <a:pPr indent="-228600" lvl="1" marL="914400" rtl="0">
              <a:spcBef>
                <a:spcPts val="2000"/>
              </a:spcBef>
            </a:pPr>
            <a:r>
              <a:rPr lang="en-US"/>
              <a:t>Given a target price, when market reaches the target, the adviser closes the entire position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lang="en-US"/>
              <a:t>Implement Entry Condition Check </a:t>
            </a:r>
          </a:p>
        </p:txBody>
      </p:sp>
      <p:sp>
        <p:nvSpPr>
          <p:cNvPr id="212" name="Shape 212"/>
          <p:cNvSpPr txBox="1"/>
          <p:nvPr>
            <p:ph idx="1" type="body"/>
          </p:nvPr>
        </p:nvSpPr>
        <p:spPr>
          <a:xfrm>
            <a:off x="716887" y="1425600"/>
            <a:ext cx="7583400" cy="4208400"/>
          </a:xfrm>
          <a:prstGeom prst="rect">
            <a:avLst/>
          </a:prstGeom>
          <a:noFill/>
          <a:ln>
            <a:noFill/>
          </a:ln>
        </p:spPr>
        <p:txBody>
          <a:bodyPr anchorCtr="0" anchor="t" bIns="45700" lIns="91425" rIns="91425" tIns="45700">
            <a:noAutofit/>
          </a:bodyPr>
          <a:lstStyle/>
          <a:p>
            <a:pPr indent="-228600" lvl="0" marL="457200" rtl="0">
              <a:spcBef>
                <a:spcPts val="0"/>
              </a:spcBef>
              <a:buFont typeface="Trebuchet MS"/>
            </a:pPr>
            <a:r>
              <a:rPr lang="en-US"/>
              <a:t>Heiken Ashi bar must be green</a:t>
            </a:r>
          </a:p>
          <a:p>
            <a:pPr indent="-228600" lvl="0" marL="457200" rtl="0">
              <a:spcBef>
                <a:spcPts val="0"/>
              </a:spcBef>
            </a:pPr>
            <a:r>
              <a:rPr lang="en-US"/>
              <a:t>Slope on EMA Trend must be positive</a:t>
            </a:r>
          </a:p>
          <a:p>
            <a:pPr indent="-228600" lvl="0" marL="457200" rtl="0">
              <a:spcBef>
                <a:spcPts val="0"/>
              </a:spcBef>
            </a:pPr>
            <a:r>
              <a:rPr lang="en-US"/>
              <a:t>Renko bar must be green validated by the MACD chart.</a:t>
            </a:r>
          </a:p>
        </p:txBody>
      </p:sp>
      <p:pic>
        <p:nvPicPr>
          <p:cNvPr descr="Enter Market" id="213" name="Shape 213"/>
          <p:cNvPicPr preferRelativeResize="0"/>
          <p:nvPr/>
        </p:nvPicPr>
        <p:blipFill>
          <a:blip r:embed="rId3">
            <a:alphaModFix/>
          </a:blip>
          <a:stretch>
            <a:fillRect/>
          </a:stretch>
        </p:blipFill>
        <p:spPr>
          <a:xfrm>
            <a:off x="1802823" y="2970573"/>
            <a:ext cx="5108800" cy="35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