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8" d="100"/>
          <a:sy n="18" d="100"/>
        </p:scale>
        <p:origin x="5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2143125" y="685800"/>
            <a:ext cx="257174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/>
          </a:p>
        </p:txBody>
      </p:sp>
      <p:sp>
        <p:nvSpPr>
          <p:cNvPr id="87" name="Shape 87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2469358" y="13635320"/>
            <a:ext cx="27979685" cy="94084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4937523" y="24872579"/>
            <a:ext cx="23043355" cy="11214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 rot="5400000">
            <a:off x="8844488" y="16778673"/>
            <a:ext cx="37450057" cy="74068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 rot="5400000">
            <a:off x="-6026415" y="9428945"/>
            <a:ext cx="37450057" cy="221063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 rot="5400000">
            <a:off x="1978025" y="9910762"/>
            <a:ext cx="28963937" cy="296275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6451998" y="30724287"/>
            <a:ext cx="19751276" cy="36262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pic" idx="2"/>
          </p:nvPr>
        </p:nvSpPr>
        <p:spPr>
          <a:xfrm>
            <a:off x="6451998" y="3922057"/>
            <a:ext cx="19751276" cy="26333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451998" y="34350512"/>
            <a:ext cx="19751276" cy="51524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645443" y="1748116"/>
            <a:ext cx="10829926" cy="7436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2870656" y="1748116"/>
            <a:ext cx="18402298" cy="37459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001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992187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7715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1756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1645443" y="9184339"/>
            <a:ext cx="10829926" cy="3002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645442" y="9825317"/>
            <a:ext cx="14544675" cy="4094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1645442" y="13919948"/>
            <a:ext cx="14544675" cy="25287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301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937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477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6836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6722328" y="9825317"/>
            <a:ext cx="14550627" cy="4094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4"/>
          </p:nvPr>
        </p:nvSpPr>
        <p:spPr>
          <a:xfrm>
            <a:off x="16722328" y="13919948"/>
            <a:ext cx="14550627" cy="25287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301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937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477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6836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645443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50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429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223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4296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16516351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50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429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223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4296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600325" y="28205209"/>
            <a:ext cx="27980878" cy="87159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600325" y="18604006"/>
            <a:ext cx="27980878" cy="960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9440899" y="2107810"/>
            <a:ext cx="15357300" cy="1077900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7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Senior Project, 2017</a:t>
            </a:r>
            <a:r>
              <a:rPr lang="en-US" sz="7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7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Summer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6567485" y="2590800"/>
            <a:ext cx="19797600" cy="2452800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6000" b="1">
                <a:solidFill>
                  <a:srgbClr val="3333CC"/>
                </a:solidFill>
              </a:rPr>
              <a:t>Smart Billionaires 1.0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Student: </a:t>
            </a:r>
            <a:r>
              <a:rPr lang="en-US" sz="3500">
                <a:solidFill>
                  <a:srgbClr val="3333CC"/>
                </a:solidFill>
              </a:rPr>
              <a:t>Josue Mirtil</a:t>
            </a:r>
            <a:r>
              <a:rPr lang="en-US" sz="3500" b="0" i="0" u="none" strike="noStrike" cap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 Florida International University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Mentor:</a:t>
            </a:r>
            <a:r>
              <a:rPr lang="en-US" sz="3500" b="1" i="1" u="none" strike="noStrike" cap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i="1">
                <a:solidFill>
                  <a:srgbClr val="3333CC"/>
                </a:solidFill>
              </a:rPr>
              <a:t>Masoud Sadjadi</a:t>
            </a:r>
            <a:r>
              <a:rPr lang="en-US" sz="3500" b="0" i="0" u="none" strike="noStrike" cap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3500" b="0" i="1" u="none" strike="noStrike" cap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i="1">
                <a:solidFill>
                  <a:srgbClr val="3333CC"/>
                </a:solidFill>
              </a:rPr>
              <a:t>Instructor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Instructor:</a:t>
            </a:r>
            <a:r>
              <a:rPr lang="en-US" sz="3500" b="1" i="1" u="none" strike="noStrike" cap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i="0" u="none" strike="noStrike" cap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Masoud Sadjadi, Florida International University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990600" y="5493600"/>
            <a:ext cx="31089600" cy="35661600"/>
          </a:xfrm>
          <a:prstGeom prst="rect">
            <a:avLst/>
          </a:prstGeom>
          <a:noFill/>
          <a:ln w="635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1636400" y="6095925"/>
            <a:ext cx="9424500" cy="5858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</a:p>
          <a:p>
            <a:pPr marL="457200" lvl="0" indent="-488950" rtl="0">
              <a:spcBef>
                <a:spcPts val="0"/>
              </a:spcBef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Trade with zone recovery algorithm</a:t>
            </a:r>
          </a:p>
          <a:p>
            <a:pPr marL="457200" lvl="0" indent="-488950" rtl="0">
              <a:spcBef>
                <a:spcPts val="0"/>
              </a:spcBef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Zone Recovery</a:t>
            </a:r>
          </a:p>
          <a:p>
            <a:pPr marL="914400" lvl="1" indent="-488950" rtl="0">
              <a:spcBef>
                <a:spcPts val="0"/>
              </a:spcBef>
              <a:buClr>
                <a:srgbClr val="336699"/>
              </a:buClr>
              <a:buSzPct val="100000"/>
              <a:buChar char="○"/>
            </a:pPr>
            <a:r>
              <a:rPr lang="en-US" sz="4100">
                <a:solidFill>
                  <a:srgbClr val="336699"/>
                </a:solidFill>
              </a:rPr>
              <a:t>Enter Market when chart shows signs of market going up</a:t>
            </a:r>
          </a:p>
          <a:p>
            <a:pPr marL="914400" lvl="1" indent="-488950" rtl="0">
              <a:spcBef>
                <a:spcPts val="0"/>
              </a:spcBef>
              <a:buClr>
                <a:srgbClr val="336699"/>
              </a:buClr>
              <a:buSzPct val="100000"/>
              <a:buChar char="○"/>
            </a:pPr>
            <a:r>
              <a:rPr lang="en-US" sz="4100">
                <a:solidFill>
                  <a:srgbClr val="336699"/>
                </a:solidFill>
              </a:rPr>
              <a:t>Exit with profit or improve cost basis when not in profit</a:t>
            </a:r>
          </a:p>
          <a:p>
            <a:pPr marL="914400" lvl="1" indent="-488950" rtl="0">
              <a:spcBef>
                <a:spcPts val="0"/>
              </a:spcBef>
              <a:buClr>
                <a:srgbClr val="336699"/>
              </a:buClr>
              <a:buSzPct val="100000"/>
              <a:buChar char="○"/>
            </a:pPr>
            <a:r>
              <a:rPr lang="en-US" sz="4100">
                <a:solidFill>
                  <a:srgbClr val="336699"/>
                </a:solidFill>
              </a:rPr>
              <a:t>Use zone recovery when market condition changes (See figure 4)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990612" y="41924400"/>
            <a:ext cx="4980000" cy="730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Acknowledgement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15925800" y="446087"/>
            <a:ext cx="4724400" cy="1077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School of Computing &amp; Information Sciences</a:t>
            </a: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82600" y="381000"/>
            <a:ext cx="26304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22967950" y="6095925"/>
            <a:ext cx="8349300" cy="5858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Current System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 b="1">
                <a:solidFill>
                  <a:srgbClr val="336699"/>
                </a:solidFill>
              </a:rPr>
              <a:t>Expert Adviser will enter the market when the market is signaled to go up.</a:t>
            </a:r>
          </a:p>
          <a:p>
            <a:pPr marL="45720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 b="1">
                <a:solidFill>
                  <a:srgbClr val="336699"/>
                </a:solidFill>
              </a:rPr>
              <a:t>Adviser will close positions when the market turns but with profit.</a:t>
            </a:r>
          </a:p>
          <a:p>
            <a:pPr marL="45720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 b="1">
                <a:solidFill>
                  <a:srgbClr val="336699"/>
                </a:solidFill>
              </a:rPr>
              <a:t>Without profit adviser will enter zone recovery otherwise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1811950" y="23063150"/>
            <a:ext cx="9249000" cy="9049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</a:p>
          <a:p>
            <a:pPr marL="45720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 b="1">
                <a:solidFill>
                  <a:srgbClr val="336699"/>
                </a:solidFill>
              </a:rPr>
              <a:t>Figure 2 - Use Case Diagram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 i="0" u="none" strike="noStrike" cap="non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12183375" y="23063150"/>
            <a:ext cx="9975600" cy="8924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System Design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>
              <a:solidFill>
                <a:srgbClr val="336699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>
              <a:solidFill>
                <a:srgbClr val="336699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>
              <a:solidFill>
                <a:srgbClr val="336699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>
              <a:solidFill>
                <a:srgbClr val="336699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>
              <a:solidFill>
                <a:srgbClr val="336699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>
              <a:solidFill>
                <a:srgbClr val="336699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>
              <a:solidFill>
                <a:srgbClr val="336699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>
              <a:solidFill>
                <a:srgbClr val="336699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>
              <a:solidFill>
                <a:srgbClr val="336699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>
              <a:solidFill>
                <a:srgbClr val="336699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>
                <a:solidFill>
                  <a:srgbClr val="336699"/>
                </a:solidFill>
              </a:rPr>
              <a:t>Figure 3 - Deployment Diagram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12183375" y="33085225"/>
            <a:ext cx="9975600" cy="73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Object Design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>
              <a:solidFill>
                <a:srgbClr val="336699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>
              <a:solidFill>
                <a:srgbClr val="336699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>
              <a:solidFill>
                <a:srgbClr val="336699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>
              <a:solidFill>
                <a:srgbClr val="336699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>
              <a:solidFill>
                <a:srgbClr val="336699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>
              <a:solidFill>
                <a:srgbClr val="336699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>
              <a:solidFill>
                <a:srgbClr val="336699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>
              <a:solidFill>
                <a:srgbClr val="336699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>
              <a:solidFill>
                <a:srgbClr val="336699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>
                <a:solidFill>
                  <a:srgbClr val="336699"/>
                </a:solidFill>
              </a:rPr>
              <a:t>Figure 5 - Class Diagram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23383100" y="23063125"/>
            <a:ext cx="7933800" cy="9049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/>
          </a:p>
          <a:p>
            <a:pPr marL="45720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 b="1">
                <a:solidFill>
                  <a:srgbClr val="336699"/>
                </a:solidFill>
              </a:rPr>
              <a:t>Expert Adviser implemented with zone recovery</a:t>
            </a:r>
          </a:p>
          <a:p>
            <a:pPr marL="45720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 b="1">
                <a:solidFill>
                  <a:srgbClr val="336699"/>
                </a:solidFill>
              </a:rPr>
              <a:t>Indicators for the four charts</a:t>
            </a:r>
          </a:p>
          <a:p>
            <a:pPr marL="914400" marR="0" lvl="1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○"/>
            </a:pPr>
            <a:r>
              <a:rPr lang="en-US" sz="4100" b="1">
                <a:solidFill>
                  <a:srgbClr val="336699"/>
                </a:solidFill>
              </a:rPr>
              <a:t>Heiken Ashi, EMA Trend, MACD, and Renko</a:t>
            </a:r>
          </a:p>
          <a:p>
            <a:pPr marL="45720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 b="1">
                <a:solidFill>
                  <a:srgbClr val="336699"/>
                </a:solidFill>
              </a:rPr>
              <a:t>Trade signal that subscribes to the four indicators.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811950" y="33020500"/>
            <a:ext cx="9249000" cy="73686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>
                <a:solidFill>
                  <a:srgbClr val="336699"/>
                </a:solidFill>
              </a:rPr>
              <a:t>Zone Recovery Area</a:t>
            </a:r>
          </a:p>
          <a:p>
            <a:pPr marL="45720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 b="1">
                <a:solidFill>
                  <a:srgbClr val="336699"/>
                </a:solidFill>
              </a:rPr>
              <a:t>Used when the market turns and there is no profit from original trade.</a:t>
            </a:r>
          </a:p>
          <a:p>
            <a:pPr marL="45720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 b="1">
                <a:solidFill>
                  <a:srgbClr val="336699"/>
                </a:solidFill>
              </a:rPr>
              <a:t>The boundaries are the threshold to open an opposite trade</a:t>
            </a:r>
          </a:p>
          <a:p>
            <a:pPr marL="45720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 b="1">
                <a:solidFill>
                  <a:srgbClr val="336699"/>
                </a:solidFill>
              </a:rPr>
              <a:t>Figure 4 - Zone Recovery Area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1636400" y="12853375"/>
            <a:ext cx="29680800" cy="9213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Screenshots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0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Screenshots are to be relevant to the problem and solution statement.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23383500" y="33020500"/>
            <a:ext cx="7933800" cy="73686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  <a:p>
            <a:pPr marL="45720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The following were developed by Josue Mirtil:</a:t>
            </a:r>
          </a:p>
          <a:p>
            <a:pPr marL="914400" marR="0" lvl="1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○"/>
            </a:pPr>
            <a:r>
              <a:rPr lang="en-US" sz="4100">
                <a:solidFill>
                  <a:srgbClr val="336699"/>
                </a:solidFill>
              </a:rPr>
              <a:t>ZoneRecoveryExpert, SignalZoneRecovery, iHeiken_Ashi, and iRenko .</a:t>
            </a:r>
          </a:p>
          <a:p>
            <a:pPr marL="45720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Unimplement features include:</a:t>
            </a:r>
          </a:p>
          <a:p>
            <a:pPr marL="914400" marR="0" lvl="1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○"/>
            </a:pPr>
            <a:r>
              <a:rPr lang="en-US" sz="4100">
                <a:solidFill>
                  <a:srgbClr val="336699"/>
                </a:solidFill>
              </a:rPr>
              <a:t>Money Management System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 i="0" u="none" strike="noStrike" cap="non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990600" y="609600"/>
            <a:ext cx="4724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Font typeface="Arial"/>
              <a:buNone/>
            </a:pPr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x="27203400" y="609600"/>
            <a:ext cx="4724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Font typeface="Arial"/>
              <a:buNone/>
            </a:pPr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x="12183375" y="6095925"/>
            <a:ext cx="9662100" cy="5858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</a:p>
          <a:p>
            <a:pPr marL="45720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/>
              <a:buChar char="●"/>
            </a:pPr>
            <a:r>
              <a:rPr lang="en-US" sz="4100">
                <a:solidFill>
                  <a:srgbClr val="336699"/>
                </a:solidFill>
              </a:rPr>
              <a:t>Provide a trading bot called Expert Advisers. (See Figure 5)</a:t>
            </a:r>
          </a:p>
          <a:p>
            <a:pPr marL="45720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Only manual requirements would be to provide inputs if default is not desired (See Figure 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0" i="0" u="none" strike="noStrike" cap="non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6343000" y="41615475"/>
            <a:ext cx="25737000" cy="1356600"/>
          </a:xfrm>
          <a:prstGeom prst="rect">
            <a:avLst/>
          </a:prstGeom>
          <a:noFill/>
          <a:ln w="635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600" dirty="0">
                <a:solidFill>
                  <a:schemeClr val="dk1"/>
                </a:solidFill>
              </a:rPr>
              <a:t>The material presented in this poster is based upon the work supported by Joseph Nemeth </a:t>
            </a:r>
          </a:p>
          <a:p>
            <a:pPr lvl="0">
              <a:spcBef>
                <a:spcPts val="0"/>
              </a:spcBef>
              <a:buNone/>
            </a:pPr>
            <a:endParaRPr sz="3600" dirty="0"/>
          </a:p>
        </p:txBody>
      </p:sp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0600" y="572526"/>
            <a:ext cx="4980000" cy="379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961949" y="601028"/>
            <a:ext cx="4724399" cy="374129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1788800" y="13005775"/>
            <a:ext cx="29680800" cy="9213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457200" marR="0" lvl="0" indent="-4889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AutoNum type="arabicPeriod"/>
            </a:pPr>
            <a:r>
              <a:rPr lang="en-US" sz="4100" b="1">
                <a:solidFill>
                  <a:srgbClr val="336699"/>
                </a:solidFill>
              </a:rPr>
              <a:t>MT5 Terminal Window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11950" y="13867124"/>
            <a:ext cx="29504951" cy="8098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 descr="Class diagram: Inheritance heirarchy and Associations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582237" y="34094400"/>
            <a:ext cx="5347212" cy="534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 descr="Use Case Diagram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32875" y="24778225"/>
            <a:ext cx="7381975" cy="701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490700" y="37691675"/>
            <a:ext cx="6294700" cy="2452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 descr="System design.pn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390975" y="24455905"/>
            <a:ext cx="9662099" cy="4658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</Words>
  <Application>Microsoft Office PowerPoint</Application>
  <PresentationFormat>Custom</PresentationFormat>
  <Paragraphs>66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Diseño predeterminado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Josue Mirtil</cp:lastModifiedBy>
  <cp:revision>1</cp:revision>
  <dcterms:modified xsi:type="dcterms:W3CDTF">2017-07-16T01:57:03Z</dcterms:modified>
</cp:coreProperties>
</file>