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160" userDrawn="1">
          <p15:clr>
            <a:srgbClr val="A4A3A4"/>
          </p15:clr>
        </p15:guide>
        <p15:guide id="2" pos="1008" userDrawn="1">
          <p15:clr>
            <a:srgbClr val="A4A3A4"/>
          </p15:clr>
        </p15:guide>
        <p15:guide id="3" pos="2025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7440" userDrawn="1">
          <p15:clr>
            <a:srgbClr val="A4A3A4"/>
          </p15:clr>
        </p15:guide>
        <p15:guide id="6" pos="13488" userDrawn="1">
          <p15:clr>
            <a:srgbClr val="A4A3A4"/>
          </p15:clr>
        </p15:guide>
        <p15:guide id="7" pos="13872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10464" userDrawn="1">
          <p15:clr>
            <a:srgbClr val="A4A3A4"/>
          </p15:clr>
        </p15:guide>
        <p15:guide id="11" pos="16752" userDrawn="1">
          <p15:clr>
            <a:srgbClr val="A4A3A4"/>
          </p15:clr>
        </p15:guide>
        <p15:guide id="12" orient="horz" pos="1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5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326" autoAdjust="0"/>
    <p:restoredTop sz="93875"/>
  </p:normalViewPr>
  <p:slideViewPr>
    <p:cSldViewPr snapToObjects="1">
      <p:cViewPr>
        <p:scale>
          <a:sx n="69" d="100"/>
          <a:sy n="69" d="100"/>
        </p:scale>
        <p:origin x="-1408" y="144"/>
      </p:cViewPr>
      <p:guideLst>
        <p:guide orient="horz" pos="14160"/>
        <p:guide pos="1008"/>
        <p:guide pos="20256"/>
        <p:guide pos="7104"/>
        <p:guide pos="7440"/>
        <p:guide pos="13488"/>
        <p:guide pos="13872"/>
        <p:guide orient="horz" pos="2976"/>
        <p:guide pos="4464"/>
        <p:guide pos="10464"/>
        <p:guide pos="16752"/>
        <p:guide orient="horz" pos="1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12AA80-C36B-44E1-A4B1-0F2FF24EF791}"/>
              </a:ext>
            </a:extLst>
          </p:cNvPr>
          <p:cNvSpPr/>
          <p:nvPr/>
        </p:nvSpPr>
        <p:spPr>
          <a:xfrm>
            <a:off x="1064473" y="5493600"/>
            <a:ext cx="31015527" cy="35588462"/>
          </a:xfrm>
          <a:prstGeom prst="roundRect">
            <a:avLst>
              <a:gd name="adj" fmla="val 2947"/>
            </a:avLst>
          </a:prstGeom>
          <a:noFill/>
          <a:ln w="76200">
            <a:solidFill>
              <a:srgbClr val="002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pe 89"/>
          <p:cNvSpPr txBox="1"/>
          <p:nvPr/>
        </p:nvSpPr>
        <p:spPr>
          <a:xfrm>
            <a:off x="8915400" y="2057400"/>
            <a:ext cx="15357300" cy="8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ctr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7200" b="1" dirty="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 Senior, 2018</a:t>
            </a:r>
            <a:r>
              <a:rPr lang="en-US" sz="7200" b="1" i="0" u="none" strike="noStrike" cap="none" dirty="0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Spring</a:t>
            </a:r>
            <a:endParaRPr dirty="0">
              <a:solidFill>
                <a:srgbClr val="333399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86" y="28050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6000" b="1" i="0" u="none" strike="noStrike" cap="none" dirty="0">
                <a:solidFill>
                  <a:srgbClr val="002F5F"/>
                </a:solidFill>
                <a:sym typeface="Arial"/>
              </a:rPr>
              <a:t>Smart Stormwater – Smart City System</a:t>
            </a:r>
            <a:endParaRPr sz="6000" dirty="0">
              <a:solidFill>
                <a:srgbClr val="002F5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i="0" u="none" strike="noStrike" cap="none" dirty="0">
                <a:solidFill>
                  <a:srgbClr val="002F5F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>
                <a:solidFill>
                  <a:srgbClr val="002F5F"/>
                </a:solidFill>
                <a:sym typeface="Arial"/>
              </a:rPr>
              <a:t>Leandro Gonzalez, Florida International University</a:t>
            </a:r>
            <a:endParaRPr dirty="0">
              <a:solidFill>
                <a:srgbClr val="002F5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i="0" u="none" strike="noStrike" cap="none" dirty="0">
                <a:solidFill>
                  <a:srgbClr val="002F5F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002F5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rgbClr val="002F5F"/>
                </a:solidFill>
              </a:rPr>
              <a:t>Emilio Lopez, SOP Technologies CEO</a:t>
            </a:r>
            <a:endParaRPr dirty="0">
              <a:solidFill>
                <a:srgbClr val="002F5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dirty="0">
                <a:solidFill>
                  <a:srgbClr val="002F5F"/>
                </a:solidFill>
              </a:rPr>
              <a:t>Professor</a:t>
            </a:r>
            <a:r>
              <a:rPr lang="en-US" sz="3500" b="1" i="0" u="none" strike="noStrike" cap="none" dirty="0">
                <a:solidFill>
                  <a:srgbClr val="002F5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002F5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002F5F"/>
                </a:solidFill>
                <a:sym typeface="Arial"/>
              </a:rPr>
              <a:t>Masoud Sadjadi, Florida International University</a:t>
            </a:r>
            <a:endParaRPr dirty="0">
              <a:solidFill>
                <a:srgbClr val="002F5F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68690" y="6116494"/>
            <a:ext cx="9608909" cy="6307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SOP Technologies is an environmental startup with one mission: Stop Ocean Pollution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Current system owned by third party company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Clients’ requests for software changes not always approved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Limitations on sensors that can be used</a:t>
            </a:r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649400" y="4162722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sym typeface="Arial"/>
              </a:rPr>
              <a:t>Acknowledgement</a:t>
            </a:r>
            <a:endParaRPr dirty="0">
              <a:solidFill>
                <a:srgbClr val="333399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021800" y="6116494"/>
            <a:ext cx="9525000" cy="6307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Current system does not meet end users’ requirements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Inability to communicate with different types of sensor devices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002F5F"/>
                </a:solidFill>
                <a:latin typeface="Arial"/>
                <a:ea typeface="Arial"/>
                <a:cs typeface="Arial"/>
                <a:sym typeface="Arial"/>
              </a:rPr>
              <a:t>Device assignment data is not available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692890" y="23902226"/>
            <a:ext cx="9584709" cy="88015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sym typeface="Arial"/>
              </a:rPr>
              <a:t>Requirements</a:t>
            </a:r>
            <a:endParaRPr dirty="0">
              <a:solidFill>
                <a:srgbClr val="3333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Build web system that allows creating/deleting users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002F5F"/>
                </a:solidFill>
                <a:latin typeface="Arial"/>
                <a:ea typeface="Arial"/>
                <a:cs typeface="Arial"/>
                <a:sym typeface="Arial"/>
              </a:rPr>
              <a:t>Add User Management functionality (Update Profile, Change Password)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Allow users to update their Notifications Settings</a:t>
            </a:r>
            <a:endParaRPr lang="en-US" sz="4100" i="0" u="none" strike="noStrike" cap="none" dirty="0">
              <a:solidFill>
                <a:srgbClr val="002F5F"/>
              </a:solidFill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Allow admins to assign/remove devices to users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002F5F"/>
                </a:solidFill>
                <a:latin typeface="Arial"/>
                <a:ea typeface="Arial"/>
                <a:cs typeface="Arial"/>
                <a:sym typeface="Arial"/>
              </a:rPr>
              <a:t>Allow admins to see </a:t>
            </a:r>
            <a:r>
              <a:rPr lang="en-US" sz="4100" dirty="0">
                <a:solidFill>
                  <a:srgbClr val="002F5F"/>
                </a:solidFill>
              </a:rPr>
              <a:t>device assignment information</a:t>
            </a:r>
            <a:endParaRPr lang="en-US" sz="4100" i="0" u="none" strike="noStrike" cap="none" dirty="0">
              <a:solidFill>
                <a:srgbClr val="002F5F"/>
              </a:solidFill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840761" y="23902226"/>
            <a:ext cx="9584708" cy="88015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sym typeface="Arial"/>
              </a:rPr>
              <a:t>System Design</a:t>
            </a:r>
            <a:endParaRPr dirty="0">
              <a:solidFill>
                <a:srgbClr val="333399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1802039" y="33234525"/>
            <a:ext cx="9600834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sym typeface="Arial"/>
              </a:rPr>
              <a:t>Object Design</a:t>
            </a:r>
            <a:endParaRPr dirty="0">
              <a:solidFill>
                <a:srgbClr val="333399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2021799" y="23902201"/>
            <a:ext cx="9525001" cy="88016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sym typeface="Arial"/>
              </a:rPr>
              <a:t>Implementation</a:t>
            </a:r>
            <a:endParaRPr dirty="0">
              <a:solidFill>
                <a:srgbClr val="3333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HTML, CSS, Bootstrap for user interface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AngularJS as a frontend framework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Firebase Authentication for Login/Logout functionality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Firebase Realtime Database for data storage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Google Cloud Functions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Firebase Hosting to host web app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639360" y="33169800"/>
            <a:ext cx="963824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sym typeface="Arial"/>
              </a:rPr>
              <a:t>Verification</a:t>
            </a:r>
            <a:endParaRPr dirty="0">
              <a:solidFill>
                <a:srgbClr val="333399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85632" y="13099037"/>
            <a:ext cx="29861168" cy="10152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sym typeface="Arial"/>
              </a:rPr>
              <a:t>Screenshots</a:t>
            </a:r>
            <a:endParaRPr dirty="0">
              <a:solidFill>
                <a:srgbClr val="333399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2021800" y="33169800"/>
            <a:ext cx="9525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sym typeface="Arial"/>
              </a:rPr>
              <a:t>Summary</a:t>
            </a:r>
            <a:endParaRPr dirty="0">
              <a:solidFill>
                <a:srgbClr val="3333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W</a:t>
            </a:r>
            <a:r>
              <a:rPr lang="en-US" sz="4100" b="0" i="0" u="none" strike="noStrike" cap="none" dirty="0">
                <a:solidFill>
                  <a:srgbClr val="002F5F"/>
                </a:solidFill>
                <a:latin typeface="Arial"/>
                <a:ea typeface="Arial"/>
                <a:cs typeface="Arial"/>
                <a:sym typeface="Arial"/>
              </a:rPr>
              <a:t>eb system to view and analyze data collected by sensor devices located in sewer bins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User/Profile Management functionality </a:t>
            </a:r>
            <a:endParaRPr lang="en-US" sz="4100" b="1" dirty="0">
              <a:solidFill>
                <a:srgbClr val="002F5F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Admins are able to assign/remove devices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Admins are able to see device assignment information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1840761" y="6116494"/>
            <a:ext cx="9584708" cy="6307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3399"/>
                </a:solidFill>
                <a:sym typeface="Arial"/>
              </a:rPr>
              <a:t>Solution</a:t>
            </a:r>
            <a:endParaRPr dirty="0">
              <a:solidFill>
                <a:srgbClr val="3333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>
                <a:solidFill>
                  <a:srgbClr val="002F5F"/>
                </a:solidFill>
                <a:latin typeface="Arial"/>
                <a:ea typeface="Arial"/>
                <a:cs typeface="Arial"/>
                <a:sym typeface="Arial"/>
              </a:rPr>
              <a:t>Build proprietary web app to view, analyze, and share data gathered by sensor devices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Design multi-tenant system for cities to easily manage their users and devices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002F5F"/>
                </a:solidFill>
              </a:rPr>
              <a:t>Provide web analytics to aid cities in the decision making process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086600" y="41615475"/>
            <a:ext cx="25069800" cy="1356600"/>
          </a:xfrm>
          <a:prstGeom prst="rect">
            <a:avLst/>
          </a:prstGeom>
          <a:noFill/>
          <a:ln w="635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sz="3000" dirty="0">
                <a:solidFill>
                  <a:srgbClr val="002F5F"/>
                </a:solidFill>
              </a:rPr>
              <a:t>The material presented in this poster is based upon the work supported by Luis </a:t>
            </a:r>
            <a:r>
              <a:rPr lang="en-US" sz="3000" dirty="0" err="1">
                <a:solidFill>
                  <a:srgbClr val="002F5F"/>
                </a:solidFill>
              </a:rPr>
              <a:t>Herrnsdorf</a:t>
            </a:r>
            <a:r>
              <a:rPr lang="en-US" sz="3000" dirty="0">
                <a:solidFill>
                  <a:srgbClr val="002F5F"/>
                </a:solidFill>
              </a:rPr>
              <a:t>. I am thankful to the help that I received from my group member, Luis Herrnsdorf, product owner, Emilio Lopez, and professors Juan Caraballo, Francisco Ortega, and Masoud Sadjadi.</a:t>
            </a:r>
            <a:endParaRPr dirty="0">
              <a:solidFill>
                <a:srgbClr val="002F5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A9716-4C6A-6E48-A0F4-34E5916ED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019" y="14554200"/>
            <a:ext cx="5235889" cy="4728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37129-8207-704C-96E1-6648B7703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114" y="14554200"/>
            <a:ext cx="10256486" cy="4183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21D8E-A1CA-DF42-B409-4E63C94CE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9014" y="18784081"/>
            <a:ext cx="4830586" cy="3694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7551DC-DBAC-534A-961B-C2C91D56A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90380" y="18824474"/>
            <a:ext cx="9546012" cy="365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C9AA70-1B5A-4B4D-944E-DD53AC7AF5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33300" y="14576598"/>
            <a:ext cx="9503092" cy="3974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D57741-40B6-9B41-98CF-67A0CC1281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91872" y="25483773"/>
            <a:ext cx="9493824" cy="6632472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EDEF379-A3CF-D14A-8C68-303CA3F0E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11087"/>
              </p:ext>
            </p:extLst>
          </p:nvPr>
        </p:nvGraphicFramePr>
        <p:xfrm>
          <a:off x="2013627" y="33843267"/>
          <a:ext cx="8935886" cy="32302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67943">
                  <a:extLst>
                    <a:ext uri="{9D8B030D-6E8A-4147-A177-3AD203B41FA5}">
                      <a16:colId xmlns:a16="http://schemas.microsoft.com/office/drawing/2014/main" val="104295390"/>
                    </a:ext>
                  </a:extLst>
                </a:gridCol>
                <a:gridCol w="4467943">
                  <a:extLst>
                    <a:ext uri="{9D8B030D-6E8A-4147-A177-3AD203B41FA5}">
                      <a16:colId xmlns:a16="http://schemas.microsoft.com/office/drawing/2014/main" val="1669967296"/>
                    </a:ext>
                  </a:extLst>
                </a:gridCol>
              </a:tblGrid>
              <a:tr h="521409">
                <a:tc>
                  <a:txBody>
                    <a:bodyPr/>
                    <a:lstStyle/>
                    <a:p>
                      <a:r>
                        <a:rPr lang="en-US" sz="3200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CreateUser001</a:t>
                      </a:r>
                      <a:endParaRPr lang="en-US" sz="32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510354"/>
                  </a:ext>
                </a:extLst>
              </a:tr>
              <a:tr h="639410">
                <a:tc>
                  <a:txBody>
                    <a:bodyPr/>
                    <a:lstStyle/>
                    <a:p>
                      <a:r>
                        <a:rPr lang="en-US" sz="2000" dirty="0"/>
                        <a:t>Preconditions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Admin is logged in and in Users page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59211"/>
                  </a:ext>
                </a:extLst>
              </a:tr>
              <a:tr h="631180">
                <a:tc>
                  <a:txBody>
                    <a:bodyPr/>
                    <a:lstStyle/>
                    <a:p>
                      <a:r>
                        <a:rPr lang="en-US" sz="2000" dirty="0"/>
                        <a:t>Input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New user’s email, role and department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14186"/>
                  </a:ext>
                </a:extLst>
              </a:tr>
              <a:tr h="1190136">
                <a:tc>
                  <a:txBody>
                    <a:bodyPr/>
                    <a:lstStyle/>
                    <a:p>
                      <a:r>
                        <a:rPr lang="en-US" sz="2000" dirty="0"/>
                        <a:t>Output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New user is created. A row containing the new user’s information appears in the ‘Users List’ table. New user receives an email to reset password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2133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620AF9-7AFE-1D4A-9B38-2CFD3F68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91512"/>
              </p:ext>
            </p:extLst>
          </p:nvPr>
        </p:nvGraphicFramePr>
        <p:xfrm>
          <a:off x="1993372" y="37149836"/>
          <a:ext cx="8935886" cy="33122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67943">
                  <a:extLst>
                    <a:ext uri="{9D8B030D-6E8A-4147-A177-3AD203B41FA5}">
                      <a16:colId xmlns:a16="http://schemas.microsoft.com/office/drawing/2014/main" val="104295390"/>
                    </a:ext>
                  </a:extLst>
                </a:gridCol>
                <a:gridCol w="4467943">
                  <a:extLst>
                    <a:ext uri="{9D8B030D-6E8A-4147-A177-3AD203B41FA5}">
                      <a16:colId xmlns:a16="http://schemas.microsoft.com/office/drawing/2014/main" val="1669967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AssignDevices003</a:t>
                      </a:r>
                      <a:endParaRPr lang="en-US" sz="32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510354"/>
                  </a:ext>
                </a:extLst>
              </a:tr>
              <a:tr h="710181">
                <a:tc>
                  <a:txBody>
                    <a:bodyPr/>
                    <a:lstStyle/>
                    <a:p>
                      <a:r>
                        <a:rPr lang="en-US" sz="2000" dirty="0"/>
                        <a:t>Preconditions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Admin is logged in and in Users page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59211"/>
                  </a:ext>
                </a:extLst>
              </a:tr>
              <a:tr h="590448">
                <a:tc>
                  <a:txBody>
                    <a:bodyPr/>
                    <a:lstStyle/>
                    <a:p>
                      <a:r>
                        <a:rPr lang="en-US" sz="2000" dirty="0"/>
                        <a:t>Input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Multiple users selected</a:t>
                      </a:r>
                    </a:p>
                    <a:p>
                      <a:r>
                        <a:rPr lang="en-US" sz="2000" dirty="0"/>
                        <a:t>Multiple devices selected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14186"/>
                  </a:ext>
                </a:extLst>
              </a:tr>
              <a:tr h="1321863">
                <a:tc>
                  <a:txBody>
                    <a:bodyPr/>
                    <a:lstStyle/>
                    <a:p>
                      <a:r>
                        <a:rPr lang="en-US" sz="2000" dirty="0"/>
                        <a:t>Output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selected devices now appear under ‘Devices per user’ for each of the selected users</a:t>
                      </a:r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21333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B26A783D-556A-414A-965D-92BBEBD866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0875" y="609600"/>
            <a:ext cx="5414608" cy="19979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BBAE25-FDA1-944C-9B4B-20EB88D583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41600" y="1062167"/>
            <a:ext cx="4059502" cy="9952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16D78C-E20B-314A-9BC9-078C4E54D6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70686" y="2362200"/>
            <a:ext cx="4009314" cy="22552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F07EAF-8F1D-9C4B-B646-D2F780E4A0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454" y="360434"/>
            <a:ext cx="4224265" cy="21649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14EF15C-8A14-EE45-A9B4-CE368C9279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16419" y="2137663"/>
            <a:ext cx="4556720" cy="2815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035785F-8161-854F-B341-74DD1633B4B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3587" y="2438400"/>
            <a:ext cx="4567738" cy="2283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641D05-7DA1-7245-92CA-623221075C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4473" y="2079310"/>
            <a:ext cx="3736127" cy="32317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2CA5FA9-5827-2740-9EAB-4E84FACC7E7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89232" y="34466028"/>
            <a:ext cx="10005326" cy="6461812"/>
          </a:xfrm>
          <a:prstGeom prst="rect">
            <a:avLst/>
          </a:prstGeom>
          <a:ln>
            <a:noFill/>
          </a:ln>
        </p:spPr>
      </p:pic>
      <p:sp>
        <p:nvSpPr>
          <p:cNvPr id="36" name="Shape 93">
            <a:extLst>
              <a:ext uri="{FF2B5EF4-FFF2-40B4-BE49-F238E27FC236}">
                <a16:creationId xmlns:a16="http://schemas.microsoft.com/office/drawing/2014/main" id="{F95D76FC-6853-0740-A9F6-47580ED2CFF8}"/>
              </a:ext>
            </a:extLst>
          </p:cNvPr>
          <p:cNvSpPr txBox="1"/>
          <p:nvPr/>
        </p:nvSpPr>
        <p:spPr>
          <a:xfrm>
            <a:off x="2062956" y="42464340"/>
            <a:ext cx="4152888" cy="507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2F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</a:pPr>
            <a:r>
              <a:rPr lang="en-US" sz="3000" b="1" dirty="0">
                <a:solidFill>
                  <a:srgbClr val="333399"/>
                </a:solidFill>
              </a:rPr>
              <a:t>Follow us @FIUSCIS</a:t>
            </a:r>
            <a:endParaRPr sz="3000" b="1" dirty="0">
              <a:solidFill>
                <a:srgbClr val="3333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94FD8-B869-F542-A02E-3439A6596DE0}"/>
              </a:ext>
            </a:extLst>
          </p:cNvPr>
          <p:cNvSpPr txBox="1"/>
          <p:nvPr/>
        </p:nvSpPr>
        <p:spPr>
          <a:xfrm>
            <a:off x="13994108" y="13802380"/>
            <a:ext cx="5253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F5F"/>
                </a:solidFill>
              </a:rPr>
              <a:t>User Management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4CA4-957E-6048-92F9-9F679ABC474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-2" r="400" b="8236"/>
          <a:stretch/>
        </p:blipFill>
        <p:spPr>
          <a:xfrm>
            <a:off x="12855678" y="20177760"/>
            <a:ext cx="7589520" cy="2377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8E17C7-CFA4-0C4F-B37F-1719ADF7CD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20125" y="20543507"/>
            <a:ext cx="5388890" cy="193549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A9E907-804A-044F-AB7C-0B4CC1375DF6}"/>
              </a:ext>
            </a:extLst>
          </p:cNvPr>
          <p:cNvSpPr txBox="1"/>
          <p:nvPr/>
        </p:nvSpPr>
        <p:spPr>
          <a:xfrm>
            <a:off x="4197034" y="13802380"/>
            <a:ext cx="5480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F5F"/>
                </a:solidFill>
              </a:rPr>
              <a:t>Profile Management Functionality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6B56A9-AAAA-224C-88F6-0B9D3E1AE78A}"/>
              </a:ext>
            </a:extLst>
          </p:cNvPr>
          <p:cNvSpPr txBox="1"/>
          <p:nvPr/>
        </p:nvSpPr>
        <p:spPr>
          <a:xfrm>
            <a:off x="23850600" y="1380238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F5F"/>
                </a:solidFill>
              </a:rPr>
              <a:t>Device Assignment Functionality</a:t>
            </a: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423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42</cp:revision>
  <dcterms:modified xsi:type="dcterms:W3CDTF">2018-04-16T19:30:56Z</dcterms:modified>
</cp:coreProperties>
</file>