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>
        <p:scale>
          <a:sx n="50" d="100"/>
          <a:sy n="50" d="100"/>
        </p:scale>
        <p:origin x="-8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6" cy="9408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80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9" y="16778673"/>
            <a:ext cx="37450058" cy="7406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8" cy="2210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8" cy="2962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8"/>
            <a:ext cx="19751276" cy="362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8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3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7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8" cy="409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8" cy="2528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4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2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9" cy="871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9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90600" y="5493600"/>
            <a:ext cx="31089601" cy="35661601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636400" y="12853375"/>
            <a:ext cx="29680801" cy="921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roblem and solution statement.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800" y="13005775"/>
            <a:ext cx="9047074" cy="8924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" name="Shape 92"/>
          <p:cNvSpPr txBox="1"/>
          <p:nvPr/>
        </p:nvSpPr>
        <p:spPr>
          <a:xfrm>
            <a:off x="8525287" y="2140800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VIP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2018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6567486" y="2590800"/>
            <a:ext cx="19797599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6000"/>
              <a:buFont typeface="Arial"/>
              <a:buNone/>
            </a:pPr>
            <a:r>
              <a:rPr lang="en-US" sz="6000" b="1">
                <a:solidFill>
                  <a:srgbClr val="3333CC"/>
                </a:solidFill>
              </a:rPr>
              <a:t>Smart Stormwater (Smart City System) 2.0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Luis Herrnsdorf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>
                <a:solidFill>
                  <a:srgbClr val="3333CC"/>
                </a:solidFill>
              </a:rPr>
              <a:t>Emilio Lopez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CEO SOP Technologies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Professor:</a:t>
            </a:r>
            <a:r>
              <a:rPr lang="en-US" sz="3500" b="1" i="1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4100" b="1">
              <a:solidFill>
                <a:srgbClr val="336699"/>
              </a:solidFill>
            </a:endParaRPr>
          </a:p>
          <a:p>
            <a:pPr marL="457200" lvl="0" indent="-488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Product owner currently use a third party provider for the device management.</a:t>
            </a:r>
            <a:endParaRPr sz="4100">
              <a:solidFill>
                <a:schemeClr val="dk1"/>
              </a:solidFill>
            </a:endParaRPr>
          </a:p>
          <a:p>
            <a:pPr marL="457200" lvl="0" indent="-488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Their system is not user friendly and does not fit the need of the product owner.</a:t>
            </a:r>
            <a:endParaRPr sz="4100">
              <a:solidFill>
                <a:schemeClr val="dk1"/>
              </a:solidFill>
            </a:endParaRPr>
          </a:p>
          <a:p>
            <a:pPr marL="457200" lvl="0" indent="-488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It can handle only one type of device.</a:t>
            </a:r>
            <a:endParaRPr sz="4100">
              <a:solidFill>
                <a:srgbClr val="336699"/>
              </a:solidFill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811950" y="23063150"/>
            <a:ext cx="75894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sz="41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Build a platform that allows to add and manage sensors.</a:t>
            </a:r>
            <a:endParaRPr sz="4100">
              <a:solidFill>
                <a:srgbClr val="336699"/>
              </a:solidFill>
            </a:endParaRP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See fill level of bins on the main page.</a:t>
            </a:r>
            <a:endParaRPr sz="4100">
              <a:solidFill>
                <a:srgbClr val="336699"/>
              </a:solidFill>
            </a:endParaRP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See list my sensor devices updating in real-time.</a:t>
            </a:r>
            <a:endParaRPr sz="4100">
              <a:solidFill>
                <a:srgbClr val="336699"/>
              </a:solidFill>
            </a:endParaRP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Track on a map, location and status of sensors activity in real-time.</a:t>
            </a:r>
            <a:endParaRPr sz="4100">
              <a:solidFill>
                <a:srgbClr val="336699"/>
              </a:solidFill>
            </a:endParaRP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Get email notifications of my sensor devices about fill and battery levels.</a:t>
            </a:r>
            <a:endParaRPr sz="4100">
              <a:solidFill>
                <a:srgbClr val="336699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  <a:endParaRPr sz="4100" b="1">
              <a:solidFill>
                <a:srgbClr val="336699"/>
              </a:solidFill>
            </a:endParaRPr>
          </a:p>
          <a:p>
            <a:pPr marL="457200" marR="0" lvl="0" indent="-488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Low performance</a:t>
            </a:r>
            <a:endParaRPr sz="4100">
              <a:solidFill>
                <a:srgbClr val="336699"/>
              </a:solidFill>
            </a:endParaRPr>
          </a:p>
          <a:p>
            <a:pPr marL="457200" marR="0" lvl="0" indent="-488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Not scalable</a:t>
            </a:r>
            <a:endParaRPr sz="4100">
              <a:solidFill>
                <a:srgbClr val="336699"/>
              </a:solidFill>
            </a:endParaRPr>
          </a:p>
          <a:p>
            <a:pPr marL="457200" marR="0" lvl="0" indent="-488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Require more management and maintenance</a:t>
            </a:r>
            <a:endParaRPr sz="4100">
              <a:solidFill>
                <a:srgbClr val="336699"/>
              </a:solidFill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9584075" y="23063150"/>
            <a:ext cx="136149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23383100" y="23063125"/>
            <a:ext cx="79338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41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457200" lvl="0" indent="-48895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Firebase Authentication for user management.</a:t>
            </a:r>
            <a:endParaRPr sz="4100">
              <a:solidFill>
                <a:srgbClr val="336699"/>
              </a:solidFill>
            </a:endParaRPr>
          </a:p>
          <a:p>
            <a:pPr marL="457200" lvl="0" indent="-48895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IoT Core for sensors management.</a:t>
            </a:r>
            <a:endParaRPr sz="4100">
              <a:solidFill>
                <a:srgbClr val="336699"/>
              </a:solidFill>
            </a:endParaRPr>
          </a:p>
          <a:p>
            <a:pPr marL="457200" lvl="0" indent="-48895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Firebase functions for serverless logic.</a:t>
            </a:r>
            <a:endParaRPr sz="4100">
              <a:solidFill>
                <a:srgbClr val="336699"/>
              </a:solidFill>
            </a:endParaRPr>
          </a:p>
          <a:p>
            <a:pPr marL="457200" lvl="0" indent="-48895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AngularJs for front-end logic.</a:t>
            </a:r>
            <a:endParaRPr sz="4100">
              <a:solidFill>
                <a:srgbClr val="336699"/>
              </a:solidFill>
            </a:endParaRPr>
          </a:p>
          <a:p>
            <a:pPr marL="457200" lvl="0" indent="-48895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Bootstrap 3 for front-end user interface.</a:t>
            </a:r>
            <a:endParaRPr sz="410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endParaRPr sz="41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811950" y="33020500"/>
            <a:ext cx="92490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23383500" y="33020500"/>
            <a:ext cx="79338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4100" b="1">
              <a:solidFill>
                <a:srgbClr val="336699"/>
              </a:solidFill>
            </a:endParaRP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Web app to: </a:t>
            </a:r>
            <a:endParaRPr sz="4100">
              <a:solidFill>
                <a:srgbClr val="336699"/>
              </a:solidFill>
            </a:endParaRPr>
          </a:p>
          <a:p>
            <a:pPr marL="914400" marR="0" lvl="1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Char char="○"/>
            </a:pPr>
            <a:r>
              <a:rPr lang="en-US" sz="4100">
                <a:solidFill>
                  <a:srgbClr val="336699"/>
                </a:solidFill>
              </a:rPr>
              <a:t>Manage users and sensors.</a:t>
            </a:r>
            <a:endParaRPr sz="4100">
              <a:solidFill>
                <a:srgbClr val="336699"/>
              </a:solidFill>
            </a:endParaRPr>
          </a:p>
          <a:p>
            <a:pPr marL="914400" marR="0" lvl="1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○"/>
            </a:pPr>
            <a:r>
              <a:rPr lang="en-US" sz="4100">
                <a:solidFill>
                  <a:srgbClr val="336699"/>
                </a:solidFill>
              </a:rPr>
              <a:t>Visualize bin status and data reporting.</a:t>
            </a:r>
            <a:endParaRPr sz="4100">
              <a:solidFill>
                <a:srgbClr val="336699"/>
              </a:solidFill>
            </a:endParaRP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Real Time database to track data in real time.</a:t>
            </a:r>
            <a:endParaRPr sz="4100">
              <a:solidFill>
                <a:srgbClr val="336699"/>
              </a:solidFill>
            </a:endParaRP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Admins can add user/sensor devices.</a:t>
            </a:r>
            <a:endParaRPr sz="4100">
              <a:solidFill>
                <a:srgbClr val="336699"/>
              </a:solidFill>
            </a:endParaRP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Admins can assign/remove sensors to users</a:t>
            </a:r>
            <a:endParaRPr sz="4100">
              <a:solidFill>
                <a:srgbClr val="336699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8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8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4100" b="1">
              <a:solidFill>
                <a:srgbClr val="336699"/>
              </a:solidFill>
            </a:endParaRPr>
          </a:p>
          <a:p>
            <a:pPr marL="457200" lvl="0" indent="-48895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Design a system from the ground up, that meets the requirement of product owner.</a:t>
            </a:r>
            <a:endParaRPr sz="4100">
              <a:solidFill>
                <a:srgbClr val="336699"/>
              </a:solidFill>
            </a:endParaRPr>
          </a:p>
          <a:p>
            <a:pPr marL="457200" lvl="0" indent="-48895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System should be an scalable PaaS (Platform as a service).</a:t>
            </a:r>
            <a:endParaRPr sz="4100">
              <a:solidFill>
                <a:srgbClr val="336699"/>
              </a:solidFill>
            </a:endParaRPr>
          </a:p>
          <a:p>
            <a:pPr marL="457200" lvl="0" indent="-48895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Char char="●"/>
            </a:pPr>
            <a:r>
              <a:rPr lang="en-US" sz="4100">
                <a:solidFill>
                  <a:srgbClr val="336699"/>
                </a:solidFill>
              </a:rPr>
              <a:t>Serverless architecture running in google cloud platform.</a:t>
            </a:r>
            <a:endParaRPr sz="4100">
              <a:solidFill>
                <a:srgbClr val="33669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6343000" y="41615475"/>
            <a:ext cx="25737001" cy="1851182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3000" dirty="0">
                <a:solidFill>
                  <a:schemeClr val="dk1"/>
                </a:solidFill>
              </a:rPr>
              <a:t>The material presented in this poster is based upon the work supported by </a:t>
            </a:r>
            <a:r>
              <a:rPr lang="en-US" sz="3200" dirty="0">
                <a:solidFill>
                  <a:schemeClr val="dk1"/>
                </a:solidFill>
              </a:rPr>
              <a:t>Emilio Lopez</a:t>
            </a:r>
            <a:r>
              <a:rPr lang="en-US" sz="3200" b="1" dirty="0">
                <a:solidFill>
                  <a:schemeClr val="dk1"/>
                </a:solidFill>
              </a:rPr>
              <a:t>.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thankful to the help that I received from my group member,</a:t>
            </a:r>
            <a:r>
              <a:rPr lang="en-US" sz="3000" dirty="0">
                <a:solidFill>
                  <a:schemeClr val="dk1"/>
                </a:solidFill>
              </a:rPr>
              <a:t> Leandro Gonzalez and professor Francisco Ortega</a:t>
            </a:r>
            <a:r>
              <a:rPr lang="en-US" sz="3000" dirty="0" smtClean="0">
                <a:solidFill>
                  <a:schemeClr val="dk1"/>
                </a:solidFill>
              </a:rPr>
              <a:t>.</a:t>
            </a:r>
            <a:r>
              <a:rPr lang="en-US" sz="3200" dirty="0"/>
              <a:t> </a:t>
            </a: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3200" dirty="0" smtClean="0"/>
              <a:t>FOLLOW </a:t>
            </a:r>
            <a:r>
              <a:rPr lang="en-US" sz="3200" dirty="0"/>
              <a:t>US @</a:t>
            </a:r>
            <a:r>
              <a:rPr lang="en-US" sz="3200" dirty="0" smtClean="0"/>
              <a:t>FIUSCIS</a:t>
            </a:r>
            <a:endParaRPr sz="3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0599" y="912900"/>
            <a:ext cx="4724399" cy="3846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02800" y="24402201"/>
            <a:ext cx="13419976" cy="763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40388" y="381000"/>
            <a:ext cx="5936413" cy="50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37150" y="13005775"/>
            <a:ext cx="10133575" cy="8924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3" name="Shape 1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523025" y="13005775"/>
            <a:ext cx="9662100" cy="8924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" name="Shape 114"/>
          <p:cNvSpPr txBox="1"/>
          <p:nvPr/>
        </p:nvSpPr>
        <p:spPr>
          <a:xfrm>
            <a:off x="1788950" y="12523550"/>
            <a:ext cx="9047100" cy="336000"/>
          </a:xfrm>
          <a:prstGeom prst="rect">
            <a:avLst/>
          </a:prstGeom>
          <a:noFill/>
          <a:ln w="9525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Interractive sensor map with real-time monitoring</a:t>
            </a:r>
            <a:endParaRPr sz="3000"/>
          </a:p>
        </p:txBody>
      </p:sp>
      <p:sp>
        <p:nvSpPr>
          <p:cNvPr id="115" name="Shape 115"/>
          <p:cNvSpPr txBox="1"/>
          <p:nvPr/>
        </p:nvSpPr>
        <p:spPr>
          <a:xfrm>
            <a:off x="11137150" y="12515400"/>
            <a:ext cx="10133700" cy="336000"/>
          </a:xfrm>
          <a:prstGeom prst="rect">
            <a:avLst/>
          </a:prstGeom>
          <a:noFill/>
          <a:ln w="9525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System dashboard with real-time data</a:t>
            </a:r>
            <a:endParaRPr sz="3000"/>
          </a:p>
        </p:txBody>
      </p:sp>
      <p:sp>
        <p:nvSpPr>
          <p:cNvPr id="116" name="Shape 116"/>
          <p:cNvSpPr txBox="1"/>
          <p:nvPr/>
        </p:nvSpPr>
        <p:spPr>
          <a:xfrm>
            <a:off x="21523025" y="12515400"/>
            <a:ext cx="9662100" cy="336000"/>
          </a:xfrm>
          <a:prstGeom prst="rect">
            <a:avLst/>
          </a:prstGeom>
          <a:noFill/>
          <a:ln w="9525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Email and SMS notification to users</a:t>
            </a:r>
            <a:endParaRPr sz="3000"/>
          </a:p>
        </p:txBody>
      </p:sp>
      <p:sp>
        <p:nvSpPr>
          <p:cNvPr id="117" name="Shape 117"/>
          <p:cNvSpPr txBox="1"/>
          <p:nvPr/>
        </p:nvSpPr>
        <p:spPr>
          <a:xfrm>
            <a:off x="1811950" y="33962425"/>
            <a:ext cx="9146900" cy="6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cap="small" dirty="0">
                <a:solidFill>
                  <a:srgbClr val="336699"/>
                </a:solidFill>
              </a:rPr>
              <a:t>Display Devices Fill Level Graph:</a:t>
            </a:r>
            <a:endParaRPr sz="3000" b="1" cap="small" dirty="0">
              <a:solidFill>
                <a:srgbClr val="336699"/>
              </a:solidFill>
            </a:endParaRPr>
          </a:p>
          <a:p>
            <a:pPr marL="561975" lvl="0" indent="-419100" rtl="0"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ts val="3000"/>
              <a:buChar char="●"/>
            </a:pPr>
            <a:r>
              <a:rPr lang="en-US" sz="3000" dirty="0">
                <a:solidFill>
                  <a:srgbClr val="336699"/>
                </a:solidFill>
                <a:highlight>
                  <a:srgbClr val="FFFFFF"/>
                </a:highlight>
              </a:rPr>
              <a:t>Test case ID: </a:t>
            </a:r>
            <a:r>
              <a:rPr lang="en-US" sz="3000" dirty="0" err="1">
                <a:solidFill>
                  <a:srgbClr val="336699"/>
                </a:solidFill>
                <a:highlight>
                  <a:srgbClr val="FFFFFF"/>
                </a:highlight>
              </a:rPr>
              <a:t>ViewFillLevelGraph</a:t>
            </a:r>
            <a:endParaRPr sz="3000" dirty="0">
              <a:solidFill>
                <a:srgbClr val="336699"/>
              </a:solidFill>
              <a:highlight>
                <a:srgbClr val="FFFFFF"/>
              </a:highlight>
            </a:endParaRPr>
          </a:p>
          <a:p>
            <a:pPr marL="561975" lvl="0" indent="-419100" rtl="0"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ts val="3000"/>
              <a:buChar char="●"/>
            </a:pPr>
            <a:r>
              <a:rPr lang="en-US" sz="3000" dirty="0">
                <a:solidFill>
                  <a:srgbClr val="336699"/>
                </a:solidFill>
                <a:highlight>
                  <a:srgbClr val="FFFFFF"/>
                </a:highlight>
              </a:rPr>
              <a:t>Description/Summary of Test: User navigates to dashboard page to view graph containing fill level of all his/her bins.</a:t>
            </a:r>
            <a:endParaRPr sz="3000" dirty="0">
              <a:solidFill>
                <a:srgbClr val="336699"/>
              </a:solidFill>
              <a:highlight>
                <a:srgbClr val="FFFFFF"/>
              </a:highlight>
            </a:endParaRPr>
          </a:p>
          <a:p>
            <a:pPr marL="561975" lvl="0" indent="-419100" rtl="0"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ts val="3000"/>
              <a:buChar char="●"/>
            </a:pPr>
            <a:r>
              <a:rPr lang="en-US" sz="3000" dirty="0">
                <a:solidFill>
                  <a:srgbClr val="336699"/>
                </a:solidFill>
                <a:highlight>
                  <a:srgbClr val="FFFFFF"/>
                </a:highlight>
              </a:rPr>
              <a:t>Pre-condition: User is logged in.</a:t>
            </a:r>
            <a:endParaRPr sz="3000" dirty="0">
              <a:solidFill>
                <a:srgbClr val="336699"/>
              </a:solidFill>
              <a:highlight>
                <a:srgbClr val="FFFFFF"/>
              </a:highlight>
            </a:endParaRPr>
          </a:p>
          <a:p>
            <a:pPr marL="561975" lvl="0" indent="-419100" rtl="0"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ts val="3000"/>
              <a:buChar char="●"/>
            </a:pPr>
            <a:r>
              <a:rPr lang="en-US" sz="3000" dirty="0">
                <a:solidFill>
                  <a:srgbClr val="336699"/>
                </a:solidFill>
                <a:highlight>
                  <a:srgbClr val="FFFFFF"/>
                </a:highlight>
              </a:rPr>
              <a:t>Expected Results: Fill Level Graph is accurate.</a:t>
            </a:r>
            <a:endParaRPr sz="3000" dirty="0">
              <a:solidFill>
                <a:srgbClr val="336699"/>
              </a:solidFill>
              <a:highlight>
                <a:srgbClr val="FFFFFF"/>
              </a:highlight>
            </a:endParaRPr>
          </a:p>
          <a:p>
            <a:pPr marL="561975" lvl="0" indent="-419100" rtl="0"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ts val="3000"/>
              <a:buChar char="●"/>
            </a:pPr>
            <a:r>
              <a:rPr lang="en-US" sz="3000" dirty="0">
                <a:solidFill>
                  <a:srgbClr val="336699"/>
                </a:solidFill>
                <a:highlight>
                  <a:srgbClr val="FFFFFF"/>
                </a:highlight>
              </a:rPr>
              <a:t>Actual Result: Fill Level Graph displays the correct fill level of all bins where the user’s devices are installed.</a:t>
            </a:r>
            <a:endParaRPr sz="3000" dirty="0">
              <a:solidFill>
                <a:srgbClr val="336699"/>
              </a:solidFill>
              <a:highlight>
                <a:srgbClr val="FFFFFF"/>
              </a:highlight>
            </a:endParaRPr>
          </a:p>
          <a:p>
            <a:pPr marL="561975" lvl="0" indent="-419100" rtl="0"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ts val="3000"/>
              <a:buChar char="●"/>
            </a:pPr>
            <a:r>
              <a:rPr lang="en-US" sz="3000" dirty="0">
                <a:solidFill>
                  <a:srgbClr val="336699"/>
                </a:solidFill>
                <a:highlight>
                  <a:srgbClr val="FFFFFF"/>
                </a:highlight>
              </a:rPr>
              <a:t>Status (Fail/Pass): Pass</a:t>
            </a:r>
            <a:endParaRPr sz="3000" dirty="0">
              <a:solidFill>
                <a:srgbClr val="336699"/>
              </a:solidFill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264550" y="33759450"/>
            <a:ext cx="9975598" cy="7028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990475" y="752475"/>
            <a:ext cx="4724400" cy="59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/>
              <a:t>S</a:t>
            </a:r>
            <a:r>
              <a:rPr lang="en-US" sz="3800"/>
              <a:t>top </a:t>
            </a:r>
            <a:r>
              <a:rPr lang="en-US" sz="3800" u="sng"/>
              <a:t>O</a:t>
            </a:r>
            <a:r>
              <a:rPr lang="en-US" sz="3800"/>
              <a:t>cean </a:t>
            </a:r>
            <a:r>
              <a:rPr lang="en-US" sz="3800" u="sng"/>
              <a:t>P</a:t>
            </a:r>
            <a:r>
              <a:rPr lang="en-US" sz="3800"/>
              <a:t>ollution</a:t>
            </a:r>
            <a:endParaRPr sz="3800"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Macintosh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Arial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Miguel Herrnsdorf</cp:lastModifiedBy>
  <cp:revision>2</cp:revision>
  <dcterms:modified xsi:type="dcterms:W3CDTF">2018-04-16T19:49:05Z</dcterms:modified>
</cp:coreProperties>
</file>