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168" y="114"/>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997705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a:t>
            </a:fld>
            <a:endParaRPr lang="en-US" sz="1200" b="0" i="0" u="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7" cy="3626223"/>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7" cy="26333825"/>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7" cy="5152464"/>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9" cy="37459024"/>
          </a:xfrm>
          <a:prstGeom prst="rect">
            <a:avLst/>
          </a:prstGeom>
          <a:noFill/>
          <a:ln>
            <a:noFill/>
          </a:ln>
        </p:spPr>
        <p:txBody>
          <a:bodyPr lIns="91425" tIns="91425" rIns="91425" bIns="91425" anchor="t" anchorCtr="0"/>
          <a:lstStyle>
            <a:lvl1pPr marL="1606550" marR="0" lvl="0" indent="-140335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1169987"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92392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944563"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5791200" y="2137401"/>
            <a:ext cx="21336000" cy="561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i="0" u="none" strike="noStrike" cap="none">
                <a:solidFill>
                  <a:schemeClr val="dk1"/>
                </a:solidFill>
                <a:latin typeface="Times New Roman"/>
                <a:ea typeface="Times New Roman"/>
                <a:cs typeface="Times New Roman"/>
                <a:sym typeface="Times New Roman"/>
              </a:rPr>
              <a:t>Senior Project, </a:t>
            </a:r>
            <a:r>
              <a:rPr lang="en-US" sz="7200" b="1">
                <a:solidFill>
                  <a:schemeClr val="dk1"/>
                </a:solidFill>
                <a:latin typeface="Times New Roman"/>
                <a:ea typeface="Times New Roman"/>
                <a:cs typeface="Times New Roman"/>
                <a:sym typeface="Times New Roman"/>
              </a:rPr>
              <a:t>2016</a:t>
            </a:r>
            <a:r>
              <a:rPr lang="en-US" sz="7200" b="1" i="0" u="none" strike="noStrike" cap="none">
                <a:solidFill>
                  <a:schemeClr val="dk1"/>
                </a:solidFill>
                <a:latin typeface="Times New Roman"/>
                <a:ea typeface="Times New Roman"/>
                <a:cs typeface="Times New Roman"/>
                <a:sym typeface="Times New Roman"/>
              </a:rPr>
              <a:t>, </a:t>
            </a:r>
            <a:r>
              <a:rPr lang="en-US" sz="7200" b="1">
                <a:solidFill>
                  <a:schemeClr val="dk1"/>
                </a:solidFill>
                <a:latin typeface="Times New Roman"/>
                <a:ea typeface="Times New Roman"/>
                <a:cs typeface="Times New Roman"/>
                <a:sym typeface="Times New Roman"/>
              </a:rPr>
              <a:t>Summer</a:t>
            </a:r>
          </a:p>
        </p:txBody>
      </p:sp>
      <p:sp>
        <p:nvSpPr>
          <p:cNvPr id="90" name="Shape 90"/>
          <p:cNvSpPr txBox="1"/>
          <p:nvPr/>
        </p:nvSpPr>
        <p:spPr>
          <a:xfrm>
            <a:off x="6567486" y="27432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800" b="1" dirty="0" smtClean="0">
                <a:solidFill>
                  <a:srgbClr val="3333CC"/>
                </a:solidFill>
              </a:rPr>
              <a:t>Smart Buildings 5.0 (DRAMA)</a:t>
            </a:r>
            <a:endParaRPr lang="en-US" sz="4800" b="1" dirty="0">
              <a:solidFill>
                <a:srgbClr val="3333CC"/>
              </a:solidFil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dirty="0">
                <a:solidFill>
                  <a:srgbClr val="3333CC"/>
                </a:solidFill>
              </a:rPr>
              <a:t>Yonicel Leyva</a:t>
            </a:r>
            <a:r>
              <a:rPr lang="en-US" sz="3500" b="0" i="0" u="none" strike="noStrike" cap="none" dirty="0">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i="1" dirty="0">
                <a:solidFill>
                  <a:srgbClr val="3333CC"/>
                </a:solidFill>
              </a:rPr>
              <a:t>Ali </a:t>
            </a:r>
            <a:r>
              <a:rPr lang="en-US" sz="3500" i="1" dirty="0" err="1">
                <a:solidFill>
                  <a:srgbClr val="3333CC"/>
                </a:solidFill>
              </a:rPr>
              <a:t>Mostafavi</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a:t>
            </a:r>
            <a:r>
              <a:rPr lang="en-US" sz="3500" dirty="0">
                <a:solidFill>
                  <a:srgbClr val="3333CC"/>
                </a:solidFill>
              </a:rPr>
              <a:t>Florida International University</a:t>
            </a:r>
            <a:r>
              <a:rPr lang="en-US" sz="3500" b="0" i="0" u="none" strike="noStrike" cap="none" dirty="0">
                <a:solidFill>
                  <a:srgbClr val="3333CC"/>
                </a:solidFill>
                <a:latin typeface="Arial"/>
                <a:ea typeface="Arial"/>
                <a:cs typeface="Arial"/>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1219200" y="41910000"/>
            <a:ext cx="30632400" cy="1077900"/>
          </a:xfrm>
          <a:prstGeom prst="rect">
            <a:avLst/>
          </a:prstGeom>
          <a:noFill/>
          <a:ln>
            <a:noFill/>
          </a:ln>
        </p:spPr>
        <p:txBody>
          <a:bodyPr lIns="98650" tIns="49325" rIns="98650" bIns="49325" anchor="t" anchorCtr="0">
            <a:noAutofit/>
          </a:bodyPr>
          <a:lstStyle/>
          <a:p>
            <a:pPr marL="493712" marR="0" lvl="0" indent="-493712" rtl="0">
              <a:lnSpc>
                <a:spcPct val="100000"/>
              </a:lnSpc>
              <a:spcBef>
                <a:spcPts val="0"/>
              </a:spcBef>
              <a:spcAft>
                <a:spcPts val="0"/>
              </a:spcAft>
              <a:buClr>
                <a:schemeClr val="dk1"/>
              </a:buClr>
              <a:buSzPct val="25000"/>
              <a:buFont typeface="Arial"/>
              <a:buNone/>
            </a:pPr>
            <a:r>
              <a:rPr lang="en-US" sz="3000">
                <a:solidFill>
                  <a:schemeClr val="dk1"/>
                </a:solidFill>
              </a:rPr>
              <a:t>    </a:t>
            </a:r>
            <a:r>
              <a:rPr lang="en-US" sz="3000" b="0" i="0" u="none" strike="noStrike" cap="none">
                <a:solidFill>
                  <a:schemeClr val="dk1"/>
                </a:solidFill>
                <a:latin typeface="Arial"/>
                <a:ea typeface="Arial"/>
                <a:cs typeface="Arial"/>
                <a:sym typeface="Arial"/>
              </a:rPr>
              <a:t>The material presented in this poster is based upon the work supported by </a:t>
            </a:r>
            <a:r>
              <a:rPr lang="en-US" sz="3000">
                <a:solidFill>
                  <a:schemeClr val="dk1"/>
                </a:solidFill>
              </a:rPr>
              <a:t>Yonicel Leyva.</a:t>
            </a:r>
            <a:r>
              <a:rPr lang="en-US" sz="3000" b="0" i="0" u="none" strike="noStrike" cap="none">
                <a:solidFill>
                  <a:schemeClr val="dk1"/>
                </a:solidFill>
                <a:latin typeface="Arial"/>
                <a:ea typeface="Arial"/>
                <a:cs typeface="Arial"/>
                <a:sym typeface="Arial"/>
              </a:rPr>
              <a:t> I am thankful to the help that I received from my group member</a:t>
            </a:r>
            <a:r>
              <a:rPr lang="en-US" sz="3000">
                <a:solidFill>
                  <a:schemeClr val="dk1"/>
                </a:solidFill>
              </a:rPr>
              <a:t> Roberto Murillo</a:t>
            </a:r>
            <a:r>
              <a:rPr lang="en-US" sz="3000" b="0" i="0" u="none" strike="noStrike" cap="none">
                <a:solidFill>
                  <a:schemeClr val="dk1"/>
                </a:solidFill>
                <a:latin typeface="Arial"/>
                <a:ea typeface="Arial"/>
                <a:cs typeface="Arial"/>
                <a:sym typeface="Arial"/>
              </a:rPr>
              <a:t>,</a:t>
            </a:r>
            <a:r>
              <a:rPr lang="en-US" sz="3000">
                <a:solidFill>
                  <a:schemeClr val="dk1"/>
                </a:solidFill>
              </a:rPr>
              <a:t> our mentor and product owner Ali Mostafavi, our Instructor Masoud Sadjadi, and Teaching Assistant Mohsen Taheri.</a:t>
            </a:r>
          </a:p>
        </p:txBody>
      </p:sp>
      <p:sp>
        <p:nvSpPr>
          <p:cNvPr id="92" name="Shape 92"/>
          <p:cNvSpPr txBox="1"/>
          <p:nvPr/>
        </p:nvSpPr>
        <p:spPr>
          <a:xfrm>
            <a:off x="914400" y="5524499"/>
            <a:ext cx="31089600" cy="346329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3" name="Shape 93"/>
          <p:cNvSpPr txBox="1"/>
          <p:nvPr/>
        </p:nvSpPr>
        <p:spPr>
          <a:xfrm>
            <a:off x="4114800" y="5789612"/>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Problem</a:t>
            </a:r>
          </a:p>
        </p:txBody>
      </p:sp>
      <p:sp>
        <p:nvSpPr>
          <p:cNvPr id="94" name="Shape 94"/>
          <p:cNvSpPr txBox="1"/>
          <p:nvPr/>
        </p:nvSpPr>
        <p:spPr>
          <a:xfrm>
            <a:off x="895400" y="41653350"/>
            <a:ext cx="31089600" cy="15912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8400" b="0" i="0" u="none">
              <a:solidFill>
                <a:schemeClr val="dk1"/>
              </a:solidFill>
              <a:latin typeface="Arial"/>
              <a:ea typeface="Arial"/>
              <a:cs typeface="Arial"/>
              <a:sym typeface="Arial"/>
            </a:endParaRPr>
          </a:p>
        </p:txBody>
      </p:sp>
      <p:sp>
        <p:nvSpPr>
          <p:cNvPr id="95" name="Shape 95"/>
          <p:cNvSpPr txBox="1"/>
          <p:nvPr/>
        </p:nvSpPr>
        <p:spPr>
          <a:xfrm>
            <a:off x="1192212" y="410718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1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87" cy="1219199"/>
          </a:xfrm>
          <a:prstGeom prst="rect">
            <a:avLst/>
          </a:prstGeom>
          <a:noFill/>
          <a:ln>
            <a:noFill/>
          </a:ln>
        </p:spPr>
      </p:pic>
      <p:sp>
        <p:nvSpPr>
          <p:cNvPr id="98" name="Shape 98"/>
          <p:cNvSpPr txBox="1"/>
          <p:nvPr/>
        </p:nvSpPr>
        <p:spPr>
          <a:xfrm>
            <a:off x="137160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Current System</a:t>
            </a:r>
          </a:p>
        </p:txBody>
      </p:sp>
      <p:sp>
        <p:nvSpPr>
          <p:cNvPr id="99" name="Shape 99"/>
          <p:cNvSpPr txBox="1"/>
          <p:nvPr/>
        </p:nvSpPr>
        <p:spPr>
          <a:xfrm>
            <a:off x="233172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Requirements</a:t>
            </a:r>
          </a:p>
        </p:txBody>
      </p:sp>
      <p:sp>
        <p:nvSpPr>
          <p:cNvPr id="100" name="Shape 100"/>
          <p:cNvSpPr txBox="1"/>
          <p:nvPr/>
        </p:nvSpPr>
        <p:spPr>
          <a:xfrm>
            <a:off x="41148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System Design</a:t>
            </a:r>
          </a:p>
        </p:txBody>
      </p:sp>
      <p:sp>
        <p:nvSpPr>
          <p:cNvPr id="101" name="Shape 101"/>
          <p:cNvSpPr txBox="1"/>
          <p:nvPr/>
        </p:nvSpPr>
        <p:spPr>
          <a:xfrm>
            <a:off x="137160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Object Design</a:t>
            </a:r>
          </a:p>
        </p:txBody>
      </p:sp>
      <p:sp>
        <p:nvSpPr>
          <p:cNvPr id="102" name="Shape 102"/>
          <p:cNvSpPr txBox="1"/>
          <p:nvPr/>
        </p:nvSpPr>
        <p:spPr>
          <a:xfrm>
            <a:off x="233172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Implementation</a:t>
            </a:r>
          </a:p>
        </p:txBody>
      </p:sp>
      <p:sp>
        <p:nvSpPr>
          <p:cNvPr id="103" name="Shape 103"/>
          <p:cNvSpPr txBox="1"/>
          <p:nvPr/>
        </p:nvSpPr>
        <p:spPr>
          <a:xfrm>
            <a:off x="41148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Verification</a:t>
            </a:r>
          </a:p>
        </p:txBody>
      </p:sp>
      <p:sp>
        <p:nvSpPr>
          <p:cNvPr id="104" name="Shape 104"/>
          <p:cNvSpPr txBox="1"/>
          <p:nvPr/>
        </p:nvSpPr>
        <p:spPr>
          <a:xfrm>
            <a:off x="137160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Screenshots</a:t>
            </a:r>
          </a:p>
        </p:txBody>
      </p:sp>
      <p:sp>
        <p:nvSpPr>
          <p:cNvPr id="105" name="Shape 105"/>
          <p:cNvSpPr txBox="1"/>
          <p:nvPr/>
        </p:nvSpPr>
        <p:spPr>
          <a:xfrm>
            <a:off x="233172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Summary</a:t>
            </a:r>
          </a:p>
        </p:txBody>
      </p:sp>
      <p:sp>
        <p:nvSpPr>
          <p:cNvPr id="106" name="Shape 106"/>
          <p:cNvSpPr txBox="1"/>
          <p:nvPr/>
        </p:nvSpPr>
        <p:spPr>
          <a:xfrm>
            <a:off x="2600625" y="6843750"/>
            <a:ext cx="8517600" cy="5060100"/>
          </a:xfrm>
          <a:prstGeom prst="rect">
            <a:avLst/>
          </a:prstGeom>
          <a:noFill/>
          <a:ln>
            <a:noFill/>
          </a:ln>
        </p:spPr>
        <p:txBody>
          <a:bodyPr lIns="91425" tIns="91425" rIns="91425" bIns="91425" anchor="t" anchorCtr="0">
            <a:noAutofit/>
          </a:bodyPr>
          <a:lstStyle/>
          <a:p>
            <a:pPr lvl="0" algn="just">
              <a:spcBef>
                <a:spcPts val="0"/>
              </a:spcBef>
              <a:buNone/>
            </a:pPr>
            <a:r>
              <a:rPr lang="en-US" sz="3000">
                <a:highlight>
                  <a:srgbClr val="FFFFFF"/>
                </a:highlight>
              </a:rPr>
              <a:t>The frequency of natural disasters has increased drastically over the last 50 years. In the aftermath, disaster agencies need to assess the damages of the affected persons so that they can distribute the resources appropriately. Victims do not have a reliable way to relay to disaster agencies the state and needs of their area. As a result, it often takes several months before an area can get assessed for needs and damages. </a:t>
            </a:r>
          </a:p>
        </p:txBody>
      </p:sp>
      <p:sp>
        <p:nvSpPr>
          <p:cNvPr id="107" name="Shape 107"/>
          <p:cNvSpPr txBox="1"/>
          <p:nvPr/>
        </p:nvSpPr>
        <p:spPr>
          <a:xfrm>
            <a:off x="22082475" y="6819400"/>
            <a:ext cx="8517600" cy="10259400"/>
          </a:xfrm>
          <a:prstGeom prst="rect">
            <a:avLst/>
          </a:prstGeom>
          <a:noFill/>
          <a:ln>
            <a:noFill/>
          </a:ln>
        </p:spPr>
        <p:txBody>
          <a:bodyPr lIns="91425" tIns="91425" rIns="91425" bIns="91425" anchor="t" anchorCtr="0">
            <a:noAutofit/>
          </a:bodyPr>
          <a:lstStyle/>
          <a:p>
            <a:pPr lvl="0" algn="just">
              <a:spcBef>
                <a:spcPts val="0"/>
              </a:spcBef>
              <a:buNone/>
            </a:pPr>
            <a:r>
              <a:rPr lang="en-US" sz="3000" dirty="0"/>
              <a:t>The system shall allow for users, depending which role the user has, to be able to</a:t>
            </a:r>
          </a:p>
          <a:p>
            <a:pPr lvl="0" algn="just" rtl="0">
              <a:spcBef>
                <a:spcPts val="0"/>
              </a:spcBef>
              <a:buNone/>
            </a:pPr>
            <a:endParaRPr sz="3000" dirty="0"/>
          </a:p>
          <a:p>
            <a:pPr marL="457200" lvl="0" indent="-419100" algn="just" rtl="0">
              <a:lnSpc>
                <a:spcPct val="150000"/>
              </a:lnSpc>
              <a:spcBef>
                <a:spcPts val="0"/>
              </a:spcBef>
              <a:buSzPct val="100000"/>
              <a:buChar char="●"/>
            </a:pPr>
            <a:r>
              <a:rPr lang="en-US" sz="3000" dirty="0"/>
              <a:t>Register</a:t>
            </a:r>
          </a:p>
          <a:p>
            <a:pPr marL="457200" lvl="0" indent="-419100" algn="just" rtl="0">
              <a:lnSpc>
                <a:spcPct val="150000"/>
              </a:lnSpc>
              <a:spcBef>
                <a:spcPts val="0"/>
              </a:spcBef>
              <a:buSzPct val="100000"/>
              <a:buChar char="●"/>
            </a:pPr>
            <a:r>
              <a:rPr lang="en-US" sz="3000" dirty="0"/>
              <a:t>Login</a:t>
            </a:r>
          </a:p>
          <a:p>
            <a:pPr marL="457200" lvl="0" indent="-419100" algn="just" rtl="0">
              <a:lnSpc>
                <a:spcPct val="150000"/>
              </a:lnSpc>
              <a:spcBef>
                <a:spcPts val="0"/>
              </a:spcBef>
              <a:buSzPct val="100000"/>
              <a:buChar char="●"/>
            </a:pPr>
            <a:r>
              <a:rPr lang="en-US" sz="3000" dirty="0"/>
              <a:t>Logout</a:t>
            </a:r>
          </a:p>
          <a:p>
            <a:pPr marL="457200" lvl="0" indent="-419100" algn="just" rtl="0">
              <a:lnSpc>
                <a:spcPct val="150000"/>
              </a:lnSpc>
              <a:spcBef>
                <a:spcPts val="0"/>
              </a:spcBef>
              <a:buSzPct val="100000"/>
              <a:buChar char="●"/>
            </a:pPr>
            <a:r>
              <a:rPr lang="en-US" sz="3000" dirty="0"/>
              <a:t>View and edit user profile</a:t>
            </a:r>
          </a:p>
          <a:p>
            <a:pPr marL="457200" lvl="0" indent="-419100" algn="just" rtl="0">
              <a:lnSpc>
                <a:spcPct val="150000"/>
              </a:lnSpc>
              <a:spcBef>
                <a:spcPts val="0"/>
              </a:spcBef>
              <a:buSzPct val="100000"/>
              <a:buChar char="●"/>
            </a:pPr>
            <a:r>
              <a:rPr lang="en-US" sz="3000" dirty="0"/>
              <a:t>Create Mapping Report</a:t>
            </a:r>
          </a:p>
          <a:p>
            <a:pPr marL="457200" lvl="0" indent="-419100" algn="just" rtl="0">
              <a:lnSpc>
                <a:spcPct val="150000"/>
              </a:lnSpc>
              <a:spcBef>
                <a:spcPts val="0"/>
              </a:spcBef>
              <a:buSzPct val="100000"/>
              <a:buChar char="●"/>
            </a:pPr>
            <a:r>
              <a:rPr lang="en-US" sz="3000" dirty="0"/>
              <a:t>View Mapping Report</a:t>
            </a:r>
          </a:p>
          <a:p>
            <a:pPr marL="457200" lvl="0" indent="-419100" algn="just" rtl="0">
              <a:lnSpc>
                <a:spcPct val="150000"/>
              </a:lnSpc>
              <a:spcBef>
                <a:spcPts val="0"/>
              </a:spcBef>
              <a:buSzPct val="100000"/>
              <a:buChar char="●"/>
            </a:pPr>
            <a:r>
              <a:rPr lang="en-US" sz="3000" dirty="0"/>
              <a:t>Filter Marker Report</a:t>
            </a:r>
          </a:p>
          <a:p>
            <a:pPr marL="457200" lvl="0" indent="-419100" algn="just" rtl="0">
              <a:lnSpc>
                <a:spcPct val="150000"/>
              </a:lnSpc>
              <a:spcBef>
                <a:spcPts val="0"/>
              </a:spcBef>
              <a:buSzPct val="100000"/>
              <a:buChar char="●"/>
            </a:pPr>
            <a:r>
              <a:rPr lang="en-US" sz="3000" dirty="0"/>
              <a:t>View Grouped Report Statistics</a:t>
            </a:r>
          </a:p>
          <a:p>
            <a:pPr marL="457200" lvl="0" indent="-419100" algn="just" rtl="0">
              <a:lnSpc>
                <a:spcPct val="150000"/>
              </a:lnSpc>
              <a:spcBef>
                <a:spcPts val="0"/>
              </a:spcBef>
              <a:buSzPct val="100000"/>
              <a:buChar char="●"/>
            </a:pPr>
            <a:r>
              <a:rPr lang="en-US" sz="3000" dirty="0"/>
              <a:t>Evaluate Mapping Report</a:t>
            </a:r>
          </a:p>
          <a:p>
            <a:pPr marL="457200" lvl="0" indent="-419100" algn="just" rtl="0">
              <a:lnSpc>
                <a:spcPct val="150000"/>
              </a:lnSpc>
              <a:spcBef>
                <a:spcPts val="0"/>
              </a:spcBef>
              <a:buSzPct val="100000"/>
              <a:buChar char="●"/>
            </a:pPr>
            <a:r>
              <a:rPr lang="en-US" sz="3000" dirty="0"/>
              <a:t>View Evaluation </a:t>
            </a:r>
            <a:r>
              <a:rPr lang="en-US" sz="3000" dirty="0" smtClean="0"/>
              <a:t>Statistics</a:t>
            </a:r>
          </a:p>
          <a:p>
            <a:pPr marL="457200" lvl="0" indent="-419100" rtl="0">
              <a:lnSpc>
                <a:spcPct val="150000"/>
              </a:lnSpc>
              <a:spcBef>
                <a:spcPts val="0"/>
              </a:spcBef>
              <a:buSzPct val="100000"/>
              <a:buChar char="●"/>
            </a:pPr>
            <a:r>
              <a:rPr lang="en-US" sz="3000" dirty="0" smtClean="0"/>
              <a:t>Review Evaluators</a:t>
            </a:r>
            <a:r>
              <a:rPr lang="en-US" sz="3000" dirty="0"/>
              <a:t/>
            </a:r>
            <a:br>
              <a:rPr lang="en-US" sz="3000" dirty="0"/>
            </a:br>
            <a:endParaRPr lang="en-US" sz="3000" dirty="0"/>
          </a:p>
        </p:txBody>
      </p:sp>
      <p:sp>
        <p:nvSpPr>
          <p:cNvPr id="108" name="Shape 108"/>
          <p:cNvSpPr txBox="1"/>
          <p:nvPr/>
        </p:nvSpPr>
        <p:spPr>
          <a:xfrm>
            <a:off x="4114800" y="12267412"/>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Solution</a:t>
            </a:r>
          </a:p>
        </p:txBody>
      </p:sp>
      <p:sp>
        <p:nvSpPr>
          <p:cNvPr id="109" name="Shape 109"/>
          <p:cNvSpPr txBox="1"/>
          <p:nvPr/>
        </p:nvSpPr>
        <p:spPr>
          <a:xfrm>
            <a:off x="2600600" y="13321550"/>
            <a:ext cx="8517600" cy="3831600"/>
          </a:xfrm>
          <a:prstGeom prst="rect">
            <a:avLst/>
          </a:prstGeom>
          <a:noFill/>
          <a:ln>
            <a:noFill/>
          </a:ln>
        </p:spPr>
        <p:txBody>
          <a:bodyPr lIns="91425" tIns="91425" rIns="91425" bIns="91425" anchor="t" anchorCtr="0">
            <a:noAutofit/>
          </a:bodyPr>
          <a:lstStyle/>
          <a:p>
            <a:pPr lvl="0" algn="just" rtl="0">
              <a:spcBef>
                <a:spcPts val="0"/>
              </a:spcBef>
              <a:buNone/>
            </a:pPr>
            <a:r>
              <a:rPr lang="en-US" sz="3000">
                <a:highlight>
                  <a:srgbClr val="FFFFFF"/>
                </a:highlight>
              </a:rPr>
              <a:t>The solution is to provide a fast and reliable method of damage assessment in the aftermath of disasters. DRAMA (Disaster Reconnaissance Assessment Mapping Application) creates a platform for crowdsourced information collection regarding needs and building conditions and a crowdsourced platform for evaluation of damages by people who have expertise.</a:t>
            </a:r>
          </a:p>
        </p:txBody>
      </p:sp>
      <p:sp>
        <p:nvSpPr>
          <p:cNvPr id="110" name="Shape 110"/>
          <p:cNvSpPr txBox="1"/>
          <p:nvPr/>
        </p:nvSpPr>
        <p:spPr>
          <a:xfrm>
            <a:off x="12200400" y="6918750"/>
            <a:ext cx="9110700" cy="5060100"/>
          </a:xfrm>
          <a:prstGeom prst="rect">
            <a:avLst/>
          </a:prstGeom>
          <a:noFill/>
          <a:ln>
            <a:noFill/>
          </a:ln>
        </p:spPr>
        <p:txBody>
          <a:bodyPr lIns="91425" tIns="91425" rIns="91425" bIns="91425" anchor="t" anchorCtr="0">
            <a:noAutofit/>
          </a:bodyPr>
          <a:lstStyle/>
          <a:p>
            <a:pPr lvl="0" algn="just" rtl="0">
              <a:spcBef>
                <a:spcPts val="0"/>
              </a:spcBef>
              <a:buNone/>
            </a:pPr>
            <a:r>
              <a:rPr lang="en-US" sz="3000" dirty="0">
                <a:highlight>
                  <a:srgbClr val="FFFFFF"/>
                </a:highlight>
              </a:rPr>
              <a:t>In the aftermath of a disaster, agencies try to distribute resources to all areas </a:t>
            </a:r>
            <a:r>
              <a:rPr lang="en-US" sz="3000" dirty="0" smtClean="0">
                <a:highlight>
                  <a:srgbClr val="FFFFFF"/>
                </a:highlight>
              </a:rPr>
              <a:t>but</a:t>
            </a:r>
            <a:r>
              <a:rPr lang="en-US" sz="3000" dirty="0">
                <a:highlight>
                  <a:srgbClr val="FFFFFF"/>
                </a:highlight>
              </a:rPr>
              <a:t>, they </a:t>
            </a:r>
            <a:r>
              <a:rPr lang="en-US" sz="3000" dirty="0" smtClean="0">
                <a:highlight>
                  <a:srgbClr val="FFFFFF"/>
                </a:highlight>
              </a:rPr>
              <a:t>might not </a:t>
            </a:r>
            <a:r>
              <a:rPr lang="en-US" sz="3000" dirty="0">
                <a:highlight>
                  <a:srgbClr val="FFFFFF"/>
                </a:highlight>
              </a:rPr>
              <a:t>know the specific needs of those areas. It is not known immediately what the affected persons really need or how to deliver the resources because in some places the streets could be blocked.  Also, there are people all over the world with expertise that can volunteer to assess damages, but they cannot go physically to the location.</a:t>
            </a:r>
          </a:p>
        </p:txBody>
      </p:sp>
      <p:sp>
        <p:nvSpPr>
          <p:cNvPr id="111" name="Shape 111"/>
          <p:cNvSpPr txBox="1"/>
          <p:nvPr/>
        </p:nvSpPr>
        <p:spPr>
          <a:xfrm>
            <a:off x="13855725" y="12233362"/>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My Role</a:t>
            </a:r>
          </a:p>
        </p:txBody>
      </p:sp>
      <p:sp>
        <p:nvSpPr>
          <p:cNvPr id="112" name="Shape 112"/>
          <p:cNvSpPr txBox="1"/>
          <p:nvPr/>
        </p:nvSpPr>
        <p:spPr>
          <a:xfrm>
            <a:off x="12341550" y="13287500"/>
            <a:ext cx="9110699" cy="3831600"/>
          </a:xfrm>
          <a:prstGeom prst="rect">
            <a:avLst/>
          </a:prstGeom>
          <a:noFill/>
          <a:ln>
            <a:noFill/>
          </a:ln>
        </p:spPr>
        <p:txBody>
          <a:bodyPr lIns="91425" tIns="91425" rIns="91425" bIns="91425" anchor="t" anchorCtr="0">
            <a:noAutofit/>
          </a:bodyPr>
          <a:lstStyle/>
          <a:p>
            <a:pPr marL="457200" lvl="0" indent="-419100" algn="just" rtl="0">
              <a:spcBef>
                <a:spcPts val="0"/>
              </a:spcBef>
              <a:buSzPct val="100000"/>
              <a:buChar char="●"/>
            </a:pPr>
            <a:r>
              <a:rPr lang="en-US" sz="3000" dirty="0"/>
              <a:t>Created registration form for account creation.</a:t>
            </a:r>
          </a:p>
          <a:p>
            <a:pPr marL="457200" lvl="0" indent="-419100" algn="just" rtl="0">
              <a:spcBef>
                <a:spcPts val="0"/>
              </a:spcBef>
              <a:buSzPct val="100000"/>
              <a:buChar char="●"/>
            </a:pPr>
            <a:r>
              <a:rPr lang="en-US" sz="3000" dirty="0"/>
              <a:t>Created a report form to allow mapper users to upload images and provide needs and damages.</a:t>
            </a:r>
          </a:p>
          <a:p>
            <a:pPr marL="457200" lvl="0" indent="-419100" algn="just" rtl="0">
              <a:spcBef>
                <a:spcPts val="0"/>
              </a:spcBef>
              <a:buSzPct val="100000"/>
              <a:buChar char="●"/>
            </a:pPr>
            <a:r>
              <a:rPr lang="en-US" sz="3000" dirty="0"/>
              <a:t>Implemented a marker selection feature that allows the view of grouped statistics of reports</a:t>
            </a:r>
          </a:p>
          <a:p>
            <a:pPr marL="457200" lvl="0" indent="-419100" algn="just" rtl="0">
              <a:spcBef>
                <a:spcPts val="0"/>
              </a:spcBef>
              <a:buSzPct val="100000"/>
              <a:buChar char="●"/>
            </a:pPr>
            <a:r>
              <a:rPr lang="en-US" sz="3000" dirty="0"/>
              <a:t>Created a filter by date and content of reports</a:t>
            </a:r>
          </a:p>
          <a:p>
            <a:pPr marL="457200" lvl="0" indent="-419100" algn="just" rtl="0">
              <a:spcBef>
                <a:spcPts val="0"/>
              </a:spcBef>
              <a:buSzPct val="100000"/>
              <a:buChar char="●"/>
            </a:pPr>
            <a:r>
              <a:rPr lang="en-US" sz="3000" dirty="0"/>
              <a:t>Implemented a feature for admin user to review newly registered evaluators</a:t>
            </a:r>
          </a:p>
        </p:txBody>
      </p:sp>
      <p:pic>
        <p:nvPicPr>
          <p:cNvPr id="113" name="Shape 113" descr="System Decomposition.png"/>
          <p:cNvPicPr preferRelativeResize="0"/>
          <p:nvPr/>
        </p:nvPicPr>
        <p:blipFill>
          <a:blip r:embed="rId4">
            <a:alphaModFix/>
          </a:blip>
          <a:stretch>
            <a:fillRect/>
          </a:stretch>
        </p:blipFill>
        <p:spPr>
          <a:xfrm>
            <a:off x="2367326" y="18391500"/>
            <a:ext cx="8517599" cy="5688876"/>
          </a:xfrm>
          <a:prstGeom prst="rect">
            <a:avLst/>
          </a:prstGeom>
          <a:noFill/>
          <a:ln>
            <a:noFill/>
          </a:ln>
        </p:spPr>
      </p:pic>
      <p:pic>
        <p:nvPicPr>
          <p:cNvPr id="114" name="Shape 114" descr="Deployment Diagram.png"/>
          <p:cNvPicPr preferRelativeResize="0"/>
          <p:nvPr/>
        </p:nvPicPr>
        <p:blipFill>
          <a:blip r:embed="rId5">
            <a:alphaModFix/>
          </a:blip>
          <a:stretch>
            <a:fillRect/>
          </a:stretch>
        </p:blipFill>
        <p:spPr>
          <a:xfrm>
            <a:off x="3578125" y="24322662"/>
            <a:ext cx="6096000" cy="4848225"/>
          </a:xfrm>
          <a:prstGeom prst="rect">
            <a:avLst/>
          </a:prstGeom>
          <a:noFill/>
          <a:ln>
            <a:noFill/>
          </a:ln>
        </p:spPr>
      </p:pic>
      <p:pic>
        <p:nvPicPr>
          <p:cNvPr id="115" name="Shape 115" descr="Minimal Class Diagram.png"/>
          <p:cNvPicPr preferRelativeResize="0"/>
          <p:nvPr/>
        </p:nvPicPr>
        <p:blipFill>
          <a:blip r:embed="rId6">
            <a:alphaModFix/>
          </a:blip>
          <a:stretch>
            <a:fillRect/>
          </a:stretch>
        </p:blipFill>
        <p:spPr>
          <a:xfrm>
            <a:off x="12730175" y="18549950"/>
            <a:ext cx="8517599" cy="4848225"/>
          </a:xfrm>
          <a:prstGeom prst="rect">
            <a:avLst/>
          </a:prstGeom>
          <a:noFill/>
          <a:ln>
            <a:noFill/>
          </a:ln>
        </p:spPr>
      </p:pic>
      <p:pic>
        <p:nvPicPr>
          <p:cNvPr id="116" name="Shape 116" descr="Use Case Diagram.png"/>
          <p:cNvPicPr preferRelativeResize="0"/>
          <p:nvPr/>
        </p:nvPicPr>
        <p:blipFill>
          <a:blip r:embed="rId7">
            <a:alphaModFix/>
          </a:blip>
          <a:stretch>
            <a:fillRect/>
          </a:stretch>
        </p:blipFill>
        <p:spPr>
          <a:xfrm>
            <a:off x="13158775" y="23598198"/>
            <a:ext cx="6600825" cy="5400749"/>
          </a:xfrm>
          <a:prstGeom prst="rect">
            <a:avLst/>
          </a:prstGeom>
          <a:noFill/>
          <a:ln>
            <a:noFill/>
          </a:ln>
        </p:spPr>
      </p:pic>
      <p:sp>
        <p:nvSpPr>
          <p:cNvPr id="117" name="Shape 117"/>
          <p:cNvSpPr txBox="1"/>
          <p:nvPr/>
        </p:nvSpPr>
        <p:spPr>
          <a:xfrm>
            <a:off x="22033450" y="18553425"/>
            <a:ext cx="8517600" cy="10259400"/>
          </a:xfrm>
          <a:prstGeom prst="rect">
            <a:avLst/>
          </a:prstGeom>
          <a:noFill/>
          <a:ln>
            <a:noFill/>
          </a:ln>
        </p:spPr>
        <p:txBody>
          <a:bodyPr lIns="91425" tIns="91425" rIns="91425" bIns="91425" anchor="t" anchorCtr="0">
            <a:noAutofit/>
          </a:bodyPr>
          <a:lstStyle/>
          <a:p>
            <a:pPr marL="457200" lvl="0" indent="-419100" algn="just" rtl="0">
              <a:lnSpc>
                <a:spcPct val="150000"/>
              </a:lnSpc>
              <a:spcBef>
                <a:spcPts val="0"/>
              </a:spcBef>
              <a:buSzPct val="100000"/>
              <a:buChar char="●"/>
            </a:pPr>
            <a:r>
              <a:rPr lang="en-US" sz="3000"/>
              <a:t>HTML5/CSS3 and Bootstrap framework was used for designing the UI components.</a:t>
            </a:r>
          </a:p>
          <a:p>
            <a:pPr marL="457200" lvl="0" indent="-419100" algn="just" rtl="0">
              <a:lnSpc>
                <a:spcPct val="150000"/>
              </a:lnSpc>
              <a:spcBef>
                <a:spcPts val="0"/>
              </a:spcBef>
              <a:buSzPct val="100000"/>
              <a:buChar char="●"/>
            </a:pPr>
            <a:r>
              <a:rPr lang="en-US" sz="3000"/>
              <a:t>CakePHP framework was used to handle the backend logic .</a:t>
            </a:r>
          </a:p>
          <a:p>
            <a:pPr marL="457200" lvl="0" indent="-419100" algn="just" rtl="0">
              <a:lnSpc>
                <a:spcPct val="150000"/>
              </a:lnSpc>
              <a:spcBef>
                <a:spcPts val="0"/>
              </a:spcBef>
              <a:buSzPct val="100000"/>
              <a:buChar char="●"/>
            </a:pPr>
            <a:r>
              <a:rPr lang="en-US" sz="3000"/>
              <a:t>MySql was used for our database to hold our consistent data.</a:t>
            </a:r>
          </a:p>
          <a:p>
            <a:pPr marL="457200" lvl="0" indent="-419100" algn="just" rtl="0">
              <a:lnSpc>
                <a:spcPct val="150000"/>
              </a:lnSpc>
              <a:spcBef>
                <a:spcPts val="0"/>
              </a:spcBef>
              <a:buSzPct val="100000"/>
              <a:buChar char="●"/>
            </a:pPr>
            <a:r>
              <a:rPr lang="en-US" sz="3000"/>
              <a:t>Google Maps API was used to create functionality related to report creation.</a:t>
            </a:r>
            <a:br>
              <a:rPr lang="en-US" sz="3000"/>
            </a:br>
            <a:r>
              <a:rPr lang="en-US" sz="3000"/>
              <a:t/>
            </a:r>
            <a:br>
              <a:rPr lang="en-US" sz="3000"/>
            </a:br>
            <a:endParaRPr lang="en-US" sz="3000"/>
          </a:p>
        </p:txBody>
      </p:sp>
      <p:pic>
        <p:nvPicPr>
          <p:cNvPr id="118" name="Shape 118" descr="t1.PNG"/>
          <p:cNvPicPr preferRelativeResize="0"/>
          <p:nvPr/>
        </p:nvPicPr>
        <p:blipFill>
          <a:blip r:embed="rId8">
            <a:alphaModFix/>
          </a:blip>
          <a:stretch>
            <a:fillRect/>
          </a:stretch>
        </p:blipFill>
        <p:spPr>
          <a:xfrm>
            <a:off x="2600600" y="30526025"/>
            <a:ext cx="8517599" cy="3421075"/>
          </a:xfrm>
          <a:prstGeom prst="rect">
            <a:avLst/>
          </a:prstGeom>
          <a:noFill/>
          <a:ln>
            <a:noFill/>
          </a:ln>
        </p:spPr>
      </p:pic>
      <p:pic>
        <p:nvPicPr>
          <p:cNvPr id="119" name="Shape 119" descr="t2.PNG"/>
          <p:cNvPicPr preferRelativeResize="0"/>
          <p:nvPr/>
        </p:nvPicPr>
        <p:blipFill>
          <a:blip r:embed="rId9">
            <a:alphaModFix/>
          </a:blip>
          <a:stretch>
            <a:fillRect/>
          </a:stretch>
        </p:blipFill>
        <p:spPr>
          <a:xfrm>
            <a:off x="2600625" y="34270975"/>
            <a:ext cx="8517599" cy="3831599"/>
          </a:xfrm>
          <a:prstGeom prst="rect">
            <a:avLst/>
          </a:prstGeom>
          <a:noFill/>
          <a:ln>
            <a:noFill/>
          </a:ln>
        </p:spPr>
      </p:pic>
      <p:pic>
        <p:nvPicPr>
          <p:cNvPr id="120" name="Shape 120" descr="Capture.PNG"/>
          <p:cNvPicPr preferRelativeResize="0"/>
          <p:nvPr/>
        </p:nvPicPr>
        <p:blipFill rotWithShape="1">
          <a:blip r:embed="rId10">
            <a:alphaModFix/>
          </a:blip>
          <a:srcRect l="8161" t="7699" r="3413" b="4703"/>
          <a:stretch/>
        </p:blipFill>
        <p:spPr>
          <a:xfrm>
            <a:off x="11430800" y="35826975"/>
            <a:ext cx="5676899" cy="3421074"/>
          </a:xfrm>
          <a:prstGeom prst="rect">
            <a:avLst/>
          </a:prstGeom>
          <a:noFill/>
          <a:ln>
            <a:noFill/>
          </a:ln>
        </p:spPr>
      </p:pic>
      <p:pic>
        <p:nvPicPr>
          <p:cNvPr id="121" name="Shape 121" descr="Capture1.PNG"/>
          <p:cNvPicPr preferRelativeResize="0"/>
          <p:nvPr/>
        </p:nvPicPr>
        <p:blipFill rotWithShape="1">
          <a:blip r:embed="rId11">
            <a:alphaModFix/>
          </a:blip>
          <a:srcRect l="2970" t="1801" r="2125" b="1859"/>
          <a:stretch/>
        </p:blipFill>
        <p:spPr>
          <a:xfrm>
            <a:off x="11430787" y="30428000"/>
            <a:ext cx="5676900" cy="5137324"/>
          </a:xfrm>
          <a:prstGeom prst="rect">
            <a:avLst/>
          </a:prstGeom>
          <a:noFill/>
          <a:ln>
            <a:noFill/>
          </a:ln>
        </p:spPr>
      </p:pic>
      <p:pic>
        <p:nvPicPr>
          <p:cNvPr id="122" name="Shape 122" descr="Capture3.PNG"/>
          <p:cNvPicPr preferRelativeResize="0"/>
          <p:nvPr/>
        </p:nvPicPr>
        <p:blipFill>
          <a:blip r:embed="rId12">
            <a:alphaModFix/>
          </a:blip>
          <a:stretch>
            <a:fillRect/>
          </a:stretch>
        </p:blipFill>
        <p:spPr>
          <a:xfrm>
            <a:off x="17206662" y="30427994"/>
            <a:ext cx="4980000" cy="4104843"/>
          </a:xfrm>
          <a:prstGeom prst="rect">
            <a:avLst/>
          </a:prstGeom>
          <a:noFill/>
          <a:ln>
            <a:noFill/>
          </a:ln>
        </p:spPr>
      </p:pic>
      <p:pic>
        <p:nvPicPr>
          <p:cNvPr id="123" name="Shape 123" descr="Capture4.PNG"/>
          <p:cNvPicPr preferRelativeResize="0"/>
          <p:nvPr/>
        </p:nvPicPr>
        <p:blipFill>
          <a:blip r:embed="rId13">
            <a:alphaModFix/>
          </a:blip>
          <a:stretch>
            <a:fillRect/>
          </a:stretch>
        </p:blipFill>
        <p:spPr>
          <a:xfrm>
            <a:off x="17219125" y="33468275"/>
            <a:ext cx="4955065" cy="4016499"/>
          </a:xfrm>
          <a:prstGeom prst="rect">
            <a:avLst/>
          </a:prstGeom>
          <a:noFill/>
          <a:ln>
            <a:noFill/>
          </a:ln>
        </p:spPr>
      </p:pic>
      <p:sp>
        <p:nvSpPr>
          <p:cNvPr id="124" name="Shape 124"/>
          <p:cNvSpPr txBox="1"/>
          <p:nvPr/>
        </p:nvSpPr>
        <p:spPr>
          <a:xfrm>
            <a:off x="22566850" y="30378350"/>
            <a:ext cx="7984200" cy="7545000"/>
          </a:xfrm>
          <a:prstGeom prst="rect">
            <a:avLst/>
          </a:prstGeom>
          <a:noFill/>
          <a:ln>
            <a:noFill/>
          </a:ln>
        </p:spPr>
        <p:txBody>
          <a:bodyPr lIns="91425" tIns="91425" rIns="91425" bIns="91425" anchor="t" anchorCtr="0">
            <a:noAutofit/>
          </a:bodyPr>
          <a:lstStyle/>
          <a:p>
            <a:pPr lvl="0" algn="just" rtl="0">
              <a:lnSpc>
                <a:spcPct val="100000"/>
              </a:lnSpc>
              <a:spcBef>
                <a:spcPts val="0"/>
              </a:spcBef>
              <a:buNone/>
            </a:pPr>
            <a:r>
              <a:rPr lang="en-US" sz="3000" dirty="0"/>
              <a:t>This project </a:t>
            </a:r>
            <a:r>
              <a:rPr lang="en-US" sz="3000" dirty="0" smtClean="0"/>
              <a:t>is a new system </a:t>
            </a:r>
            <a:r>
              <a:rPr lang="en-US" sz="3000" dirty="0"/>
              <a:t>that will be in the works for years to come. This version provides a fast and reliable method of need and damage assessment. It has been very beneficial to apply software engineering methodology to such a unique system Developing this project began with a feasibility study which lead to requirements elicitation and documentation and finally system design. This was followed by an iterative cycle of object design, implementation, and verification which finally resulted in an unique system which allows users to use DRAMA</a:t>
            </a:r>
            <a:r>
              <a:rPr lang="en-US" sz="3000" dirty="0" smtClean="0"/>
              <a:t>.</a:t>
            </a:r>
            <a:endParaRPr lang="en-US" sz="3000" dirty="0"/>
          </a:p>
        </p:txBody>
      </p:sp>
      <p:pic>
        <p:nvPicPr>
          <p:cNvPr id="125" name="Shape 125"/>
          <p:cNvPicPr preferRelativeResize="0"/>
          <p:nvPr/>
        </p:nvPicPr>
        <p:blipFill>
          <a:blip r:embed="rId14">
            <a:alphaModFix/>
          </a:blip>
          <a:stretch>
            <a:fillRect/>
          </a:stretch>
        </p:blipFill>
        <p:spPr>
          <a:xfrm>
            <a:off x="1530350" y="957250"/>
            <a:ext cx="3602115" cy="2033625"/>
          </a:xfrm>
          <a:prstGeom prst="rect">
            <a:avLst/>
          </a:prstGeom>
          <a:noFill/>
          <a:ln>
            <a:noFill/>
          </a:ln>
        </p:spPr>
      </p:pic>
      <p:pic>
        <p:nvPicPr>
          <p:cNvPr id="126" name="Shape 126"/>
          <p:cNvPicPr preferRelativeResize="0"/>
          <p:nvPr/>
        </p:nvPicPr>
        <p:blipFill>
          <a:blip r:embed="rId15">
            <a:alphaModFix/>
          </a:blip>
          <a:stretch>
            <a:fillRect/>
          </a:stretch>
        </p:blipFill>
        <p:spPr>
          <a:xfrm>
            <a:off x="6810375" y="3415912"/>
            <a:ext cx="1333500" cy="1209675"/>
          </a:xfrm>
          <a:prstGeom prst="rect">
            <a:avLst/>
          </a:prstGeom>
          <a:noFill/>
          <a:ln>
            <a:noFill/>
          </a:ln>
        </p:spPr>
      </p:pic>
      <p:pic>
        <p:nvPicPr>
          <p:cNvPr id="127" name="Shape 127"/>
          <p:cNvPicPr preferRelativeResize="0"/>
          <p:nvPr/>
        </p:nvPicPr>
        <p:blipFill>
          <a:blip r:embed="rId16">
            <a:alphaModFix/>
          </a:blip>
          <a:stretch>
            <a:fillRect/>
          </a:stretch>
        </p:blipFill>
        <p:spPr>
          <a:xfrm>
            <a:off x="6172187" y="1431162"/>
            <a:ext cx="2609850" cy="1085850"/>
          </a:xfrm>
          <a:prstGeom prst="rect">
            <a:avLst/>
          </a:prstGeom>
          <a:noFill/>
          <a:ln>
            <a:noFill/>
          </a:ln>
        </p:spPr>
      </p:pic>
      <p:pic>
        <p:nvPicPr>
          <p:cNvPr id="128" name="Shape 128" descr="mySQL.png"/>
          <p:cNvPicPr preferRelativeResize="0"/>
          <p:nvPr/>
        </p:nvPicPr>
        <p:blipFill>
          <a:blip r:embed="rId17">
            <a:alphaModFix/>
          </a:blip>
          <a:stretch>
            <a:fillRect/>
          </a:stretch>
        </p:blipFill>
        <p:spPr>
          <a:xfrm>
            <a:off x="28454425" y="3122625"/>
            <a:ext cx="2548549" cy="1724025"/>
          </a:xfrm>
          <a:prstGeom prst="rect">
            <a:avLst/>
          </a:prstGeom>
          <a:noFill/>
          <a:ln>
            <a:noFill/>
          </a:ln>
        </p:spPr>
      </p:pic>
      <p:pic>
        <p:nvPicPr>
          <p:cNvPr id="129" name="Shape 129"/>
          <p:cNvPicPr preferRelativeResize="0"/>
          <p:nvPr/>
        </p:nvPicPr>
        <p:blipFill>
          <a:blip r:embed="rId18">
            <a:alphaModFix/>
          </a:blip>
          <a:stretch>
            <a:fillRect/>
          </a:stretch>
        </p:blipFill>
        <p:spPr>
          <a:xfrm>
            <a:off x="24321975" y="2820150"/>
            <a:ext cx="2286000" cy="2286000"/>
          </a:xfrm>
          <a:prstGeom prst="rect">
            <a:avLst/>
          </a:prstGeom>
          <a:noFill/>
          <a:ln>
            <a:noFill/>
          </a:ln>
        </p:spPr>
      </p:pic>
      <p:pic>
        <p:nvPicPr>
          <p:cNvPr id="130" name="Shape 130"/>
          <p:cNvPicPr preferRelativeResize="0"/>
          <p:nvPr/>
        </p:nvPicPr>
        <p:blipFill>
          <a:blip r:embed="rId19">
            <a:alphaModFix/>
          </a:blip>
          <a:stretch>
            <a:fillRect/>
          </a:stretch>
        </p:blipFill>
        <p:spPr>
          <a:xfrm>
            <a:off x="23502825" y="446075"/>
            <a:ext cx="3924300" cy="2305050"/>
          </a:xfrm>
          <a:prstGeom prst="rect">
            <a:avLst/>
          </a:prstGeom>
          <a:noFill/>
          <a:ln>
            <a:noFill/>
          </a:ln>
        </p:spPr>
      </p:pic>
      <p:pic>
        <p:nvPicPr>
          <p:cNvPr id="131" name="Shape 131"/>
          <p:cNvPicPr preferRelativeResize="0"/>
          <p:nvPr/>
        </p:nvPicPr>
        <p:blipFill>
          <a:blip r:embed="rId20">
            <a:alphaModFix/>
          </a:blip>
          <a:stretch>
            <a:fillRect/>
          </a:stretch>
        </p:blipFill>
        <p:spPr>
          <a:xfrm>
            <a:off x="28659825" y="765124"/>
            <a:ext cx="2025389" cy="2033625"/>
          </a:xfrm>
          <a:prstGeom prst="rect">
            <a:avLst/>
          </a:prstGeom>
          <a:noFill/>
          <a:ln>
            <a:noFill/>
          </a:ln>
        </p:spPr>
      </p:pic>
      <p:pic>
        <p:nvPicPr>
          <p:cNvPr id="132" name="Shape 132"/>
          <p:cNvPicPr preferRelativeResize="0"/>
          <p:nvPr/>
        </p:nvPicPr>
        <p:blipFill>
          <a:blip r:embed="rId21">
            <a:alphaModFix/>
          </a:blip>
          <a:stretch>
            <a:fillRect/>
          </a:stretch>
        </p:blipFill>
        <p:spPr>
          <a:xfrm>
            <a:off x="1219200" y="2517000"/>
            <a:ext cx="4038600" cy="3302000"/>
          </a:xfrm>
          <a:prstGeom prst="rect">
            <a:avLst/>
          </a:prstGeom>
          <a:noFill/>
          <a:ln>
            <a:noFill/>
          </a:ln>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571</Words>
  <Application>Microsoft Office PowerPoint</Application>
  <PresentationFormat>Custom</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Yony</cp:lastModifiedBy>
  <cp:revision>4</cp:revision>
  <dcterms:modified xsi:type="dcterms:W3CDTF">2016-08-02T01:56:45Z</dcterms:modified>
</cp:coreProperties>
</file>