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6" d="100"/>
          <a:sy n="16" d="100"/>
        </p:scale>
        <p:origin x="3512" y="280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764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819842" y="5603764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98">
            <a:extLst>
              <a:ext uri="{FF2B5EF4-FFF2-40B4-BE49-F238E27FC236}">
                <a16:creationId xmlns:a16="http://schemas.microsoft.com/office/drawing/2014/main" id="{20E61D0A-38D4-EB49-A5C8-F84005DDD5F2}"/>
              </a:ext>
            </a:extLst>
          </p:cNvPr>
          <p:cNvSpPr txBox="1"/>
          <p:nvPr/>
        </p:nvSpPr>
        <p:spPr>
          <a:xfrm>
            <a:off x="9482615" y="32622075"/>
            <a:ext cx="14152285" cy="79415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  <a:endParaRPr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8FAE335-6C74-F247-BADF-D6AC4304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526" y="694057"/>
            <a:ext cx="3118394" cy="3118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5B845-9AB7-194C-99B3-E3B8F3E35A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58" b="17244"/>
          <a:stretch/>
        </p:blipFill>
        <p:spPr>
          <a:xfrm>
            <a:off x="23887665" y="3526069"/>
            <a:ext cx="3050318" cy="1458597"/>
          </a:xfrm>
          <a:prstGeom prst="rect">
            <a:avLst/>
          </a:prstGeom>
        </p:spPr>
      </p:pic>
      <p:sp>
        <p:nvSpPr>
          <p:cNvPr id="89" name="Shape 89"/>
          <p:cNvSpPr txBox="1"/>
          <p:nvPr/>
        </p:nvSpPr>
        <p:spPr>
          <a:xfrm>
            <a:off x="8912426" y="2269702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2018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6748261" y="2710333"/>
            <a:ext cx="18256295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60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Snackability 1.0</a:t>
            </a:r>
            <a:endParaRPr sz="6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Frank E. Hernandez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  <a:endParaRPr dirty="0"/>
          </a:p>
          <a:p>
            <a:pPr lvl="0" algn="ctr">
              <a:buClr>
                <a:srgbClr val="3333CC"/>
              </a:buClr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Dr. Christina Palacios Associate Professor Dietetics &amp; Nutrition</a:t>
            </a:r>
            <a:endParaRPr sz="3500" dirty="0">
              <a:solidFill>
                <a:srgbClr val="3333CC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dirty="0">
                <a:solidFill>
                  <a:srgbClr val="3333CC"/>
                </a:solidFill>
              </a:rPr>
              <a:t>Professor</a:t>
            </a: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  <a:endParaRPr dirty="0"/>
          </a:p>
        </p:txBody>
      </p:sp>
      <p:sp>
        <p:nvSpPr>
          <p:cNvPr id="92" name="Shape 92"/>
          <p:cNvSpPr txBox="1"/>
          <p:nvPr/>
        </p:nvSpPr>
        <p:spPr>
          <a:xfrm>
            <a:off x="1484950" y="5943600"/>
            <a:ext cx="10022200" cy="52994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571500" lvl="0" indent="-571500">
              <a:buFont typeface="Arial" pitchFamily="34" charset="0"/>
              <a:buChar char="•"/>
            </a:pPr>
            <a:r>
              <a:rPr lang="en" sz="3600" dirty="0">
                <a:solidFill>
                  <a:srgbClr val="336699"/>
                </a:solidFill>
              </a:rPr>
              <a:t>83% </a:t>
            </a:r>
            <a:r>
              <a:rPr lang="en-US" sz="3600" dirty="0">
                <a:solidFill>
                  <a:srgbClr val="336699"/>
                </a:solidFill>
              </a:rPr>
              <a:t>of</a:t>
            </a:r>
            <a:r>
              <a:rPr lang="en" sz="3600" dirty="0">
                <a:solidFill>
                  <a:srgbClr val="336699"/>
                </a:solidFill>
              </a:rPr>
              <a:t> </a:t>
            </a:r>
            <a:r>
              <a:rPr lang="en-US" sz="3600" dirty="0">
                <a:solidFill>
                  <a:srgbClr val="336699"/>
                </a:solidFill>
              </a:rPr>
              <a:t>US </a:t>
            </a:r>
            <a:r>
              <a:rPr lang="en" sz="3600" dirty="0">
                <a:solidFill>
                  <a:srgbClr val="336699"/>
                </a:solidFill>
              </a:rPr>
              <a:t>adolescents </a:t>
            </a:r>
            <a:r>
              <a:rPr lang="en-US" sz="3600" dirty="0">
                <a:solidFill>
                  <a:srgbClr val="336699"/>
                </a:solidFill>
              </a:rPr>
              <a:t>and </a:t>
            </a:r>
            <a:r>
              <a:rPr lang="en" sz="3600" dirty="0">
                <a:solidFill>
                  <a:srgbClr val="336699"/>
                </a:solidFill>
              </a:rPr>
              <a:t>98.2%</a:t>
            </a:r>
            <a:r>
              <a:rPr lang="en-US" sz="3600" dirty="0">
                <a:solidFill>
                  <a:srgbClr val="336699"/>
                </a:solidFill>
              </a:rPr>
              <a:t>of US college students</a:t>
            </a:r>
            <a:r>
              <a:rPr lang="en" sz="3600" dirty="0">
                <a:solidFill>
                  <a:srgbClr val="336699"/>
                </a:solidFill>
              </a:rPr>
              <a:t> consume snacks </a:t>
            </a:r>
            <a:r>
              <a:rPr lang="en-US" sz="3600" dirty="0">
                <a:solidFill>
                  <a:srgbClr val="336699"/>
                </a:solidFill>
              </a:rPr>
              <a:t>daily the majority of which are deemed unhealthy.</a:t>
            </a:r>
          </a:p>
          <a:p>
            <a:pPr marL="571500" lvl="0" indent="-571500"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There are is no applications available that define healthy snacks in accordance to current snack guidelines published by the USDA.</a:t>
            </a:r>
          </a:p>
          <a:p>
            <a:pPr marL="571500" lvl="0" indent="-571500">
              <a:buFont typeface="Arial" pitchFamily="34" charset="0"/>
              <a:buChar char="•"/>
            </a:pPr>
            <a:endParaRPr lang="en-US" sz="3600" dirty="0">
              <a:solidFill>
                <a:srgbClr val="336699"/>
              </a:solidFill>
            </a:endParaRPr>
          </a:p>
          <a:p>
            <a:pPr marL="571500" lvl="0" indent="-571500">
              <a:buFont typeface="Arial" pitchFamily="34" charset="0"/>
              <a:buChar char="•"/>
            </a:pPr>
            <a:endParaRPr lang="en-US" sz="3600" dirty="0">
              <a:solidFill>
                <a:srgbClr val="336699"/>
              </a:solidFill>
            </a:endParaRPr>
          </a:p>
          <a:p>
            <a:pPr marL="571500" lvl="0" indent="-571500">
              <a:buFont typeface="Arial" pitchFamily="34" charset="0"/>
              <a:buChar char="•"/>
            </a:pPr>
            <a:endParaRPr lang="en-US" sz="3600" dirty="0">
              <a:solidFill>
                <a:srgbClr val="336699"/>
              </a:solidFill>
            </a:endParaRPr>
          </a:p>
          <a:p>
            <a:pPr marL="571500" lvl="0" indent="-571500">
              <a:buFont typeface="Arial" pitchFamily="34" charset="0"/>
              <a:buChar char="•"/>
            </a:pPr>
            <a:endParaRPr lang="en-US" sz="3600" dirty="0">
              <a:solidFill>
                <a:srgbClr val="336699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5621000" y="604929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 dirty="0"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77800" y="539842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412001" y="5943600"/>
            <a:ext cx="8753799" cy="52994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lvl="0" algn="ctr">
              <a:buClr>
                <a:srgbClr val="336699"/>
              </a:buClr>
            </a:pPr>
            <a:endParaRPr dirty="0"/>
          </a:p>
          <a:p>
            <a:pPr marL="571500" indent="-5715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Many applications rely on unchecked user entries to provide nutritional information about  snacks. </a:t>
            </a:r>
          </a:p>
          <a:p>
            <a:pPr marL="571500" indent="-5715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Few apps provide snack scores</a:t>
            </a:r>
          </a:p>
          <a:p>
            <a:pPr marL="571500" lvl="0" indent="-5715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There are no apps available to specifically identify if a snack is healthy or not based on the USDA guidelines.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484951" y="21441050"/>
            <a:ext cx="7348618" cy="105805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Support </a:t>
            </a:r>
            <a:r>
              <a:rPr lang="en-US" sz="3600" dirty="0">
                <a:solidFill>
                  <a:srgbClr val="336699"/>
                </a:solidFill>
              </a:rPr>
              <a:t>iOS and </a:t>
            </a: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Android devices.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User accounts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Local database containing all snacks in FIU campuses.</a:t>
            </a:r>
            <a:endParaRPr lang="en-US" sz="3600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Access to the USDA database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U</a:t>
            </a: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se USDA guidelines and scoring algorithm to p</a:t>
            </a:r>
            <a:r>
              <a:rPr lang="en-US" sz="3600" dirty="0">
                <a:solidFill>
                  <a:srgbClr val="336699"/>
                </a:solidFill>
              </a:rPr>
              <a:t>rovide a snack score.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Handle food measurements.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Provide elements of gamification and user feedback.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Collect user metrics.</a:t>
            </a: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Suggest snack to be added by the team</a:t>
            </a:r>
            <a:endParaRPr lang="en-US" sz="3600" b="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Admin portal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403771" y="21409466"/>
            <a:ext cx="14286414" cy="106121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24260387" y="21438251"/>
            <a:ext cx="7040561" cy="10583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12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12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React Native leveraged to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r>
              <a:rPr lang="en-US" sz="3600" dirty="0">
                <a:solidFill>
                  <a:srgbClr val="336699"/>
                </a:solidFill>
              </a:rPr>
              <a:t>     build native applications for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r>
              <a:rPr lang="en-US" sz="3600" dirty="0">
                <a:solidFill>
                  <a:srgbClr val="336699"/>
                </a:solidFill>
              </a:rPr>
              <a:t>     both Android &amp; iOS.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i="0" u="none" strike="noStrike" cap="none" dirty="0">
                <a:solidFill>
                  <a:srgbClr val="336699"/>
                </a:solidFill>
                <a:sym typeface="Arial"/>
              </a:rPr>
              <a:t>Redux </a:t>
            </a:r>
            <a:r>
              <a:rPr lang="en-US" sz="3600" dirty="0">
                <a:solidFill>
                  <a:srgbClr val="336699"/>
                </a:solidFill>
              </a:rPr>
              <a:t>u</a:t>
            </a:r>
            <a:r>
              <a:rPr lang="en-US" sz="3600" i="0" u="none" strike="noStrike" cap="none" dirty="0">
                <a:solidFill>
                  <a:srgbClr val="336699"/>
                </a:solidFill>
                <a:sym typeface="Arial"/>
              </a:rPr>
              <a:t>sed in with react for complex state operations. 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Firebase used to authenticate and for user accounts. </a:t>
            </a:r>
            <a:endParaRPr lang="en-US" sz="360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i="0" u="none" strike="noStrike" cap="none" dirty="0">
                <a:solidFill>
                  <a:srgbClr val="336699"/>
                </a:solidFill>
                <a:sym typeface="Arial"/>
              </a:rPr>
              <a:t>Web API built </a:t>
            </a:r>
            <a:r>
              <a:rPr lang="en-US" sz="3600" dirty="0">
                <a:solidFill>
                  <a:srgbClr val="336699"/>
                </a:solidFill>
              </a:rPr>
              <a:t>with Node, Express to interface with MySQL DB and USDA API.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Admin site to run CRUD operations on local database.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Phonetic algorithms used to better searches.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Google Cloud Platform was used for deployment.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endParaRPr sz="36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484950" y="32622075"/>
            <a:ext cx="7348619" cy="7898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8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Postman tests were created to test various API endpoints. 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Mocha+Chai, were used to create unit test for conversions and aggregations. 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Application was tested on recent versions of Android and iOS emulators and on physical phones.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Manual checks done to verify accurate snack score and nutrient values.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endParaRPr lang="en-US" sz="3600" dirty="0"/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endParaRPr lang="en-US" sz="3600" dirty="0">
              <a:solidFill>
                <a:srgbClr val="336699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4205089" y="32579377"/>
            <a:ext cx="7002939" cy="7898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The objective </a:t>
            </a:r>
            <a:r>
              <a:rPr lang="en-US" sz="3600" dirty="0">
                <a:solidFill>
                  <a:srgbClr val="336699"/>
                </a:solidFill>
              </a:rPr>
              <a:t>of this project was to design an app that uses USDA guidelines to provide a numeric score based on a snack’s nutritional information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This project is the first release of Snackability app.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The app is going to have an initial on-campus trial during conducted by the FIU Dietetics and Nutrition Department.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endParaRPr sz="3600" b="1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031924" y="5943600"/>
            <a:ext cx="9855303" cy="52994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A mobile application to allow users to search for snacks and easily know how healthy the snack they’re searching for is.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A web API backed by a large data source and a curated local database containing all snacks provided on FIU campuses. 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r>
              <a:rPr lang="en-US" sz="3600" dirty="0">
                <a:solidFill>
                  <a:srgbClr val="336699"/>
                </a:solidFill>
              </a:rPr>
              <a:t>A robust 1.0 application that has SOR and a DRY structure.</a:t>
            </a:r>
            <a:endParaRPr lang="en-US" sz="36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Dr. Cristina Palacios. I am thankful to the help that I received from my group member Bertha Perez.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A88B306-901A-204B-A80E-473C490F3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705" y="1160623"/>
            <a:ext cx="6965390" cy="13930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F14D88B-708E-DA4E-A938-2BDCAC45F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302" y="2209800"/>
            <a:ext cx="3756098" cy="12857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B9AD1C1-391D-E643-8C2A-03EC4E5BB1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48476" y="1888593"/>
            <a:ext cx="3618080" cy="10916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6637F36-F7FF-5446-8475-4A5BDD7684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48476" y="3245348"/>
            <a:ext cx="2830688" cy="207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27C28-07B1-7B4B-A364-BBA8AD3EDA1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563" r="23025"/>
          <a:stretch/>
        </p:blipFill>
        <p:spPr>
          <a:xfrm>
            <a:off x="4713942" y="3581400"/>
            <a:ext cx="1733735" cy="1536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667AD8-F451-E64A-A232-A2E67D7356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3376" y="3610885"/>
            <a:ext cx="1346122" cy="13461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9DB950-D9E5-DE4D-AC2E-16FDBB0EB8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6458" y="3657678"/>
            <a:ext cx="1299330" cy="12993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9A761F6-64C8-0B4E-B47E-C6C45A7C61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00" y="33744423"/>
            <a:ext cx="6922701" cy="64216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304B7A-40EF-564F-99CF-A1EC28E301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642" y="34297326"/>
            <a:ext cx="7325543" cy="5315876"/>
          </a:xfrm>
          <a:prstGeom prst="rect">
            <a:avLst/>
          </a:prstGeom>
        </p:spPr>
      </p:pic>
      <p:sp>
        <p:nvSpPr>
          <p:cNvPr id="57" name="Shape 102">
            <a:extLst>
              <a:ext uri="{FF2B5EF4-FFF2-40B4-BE49-F238E27FC236}">
                <a16:creationId xmlns:a16="http://schemas.microsoft.com/office/drawing/2014/main" id="{21CFB4D9-0F1A-2147-A168-F1EF84CC711C}"/>
              </a:ext>
            </a:extLst>
          </p:cNvPr>
          <p:cNvSpPr txBox="1"/>
          <p:nvPr/>
        </p:nvSpPr>
        <p:spPr>
          <a:xfrm>
            <a:off x="1484950" y="11678205"/>
            <a:ext cx="29680850" cy="9213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35" tIns="49315" rIns="98635" bIns="49315" anchor="t" anchorCtr="0">
            <a:noAutofit/>
          </a:bodyPr>
          <a:lstStyle/>
          <a:p>
            <a:pPr algn="ctr">
              <a:buClr>
                <a:srgbClr val="336699"/>
              </a:buClr>
            </a:pPr>
            <a:r>
              <a:rPr lang="en-US" sz="4300" b="1" dirty="0">
                <a:solidFill>
                  <a:srgbClr val="336699"/>
                </a:solidFill>
              </a:rPr>
              <a:t>Screenshots</a:t>
            </a: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 algn="ctr">
              <a:buClr>
                <a:srgbClr val="336699"/>
              </a:buClr>
            </a:pPr>
            <a:r>
              <a:rPr lang="en-US" sz="4300" b="1" dirty="0">
                <a:solidFill>
                  <a:srgbClr val="336699"/>
                </a:solidFill>
              </a:rPr>
              <a:t>\</a:t>
            </a:r>
          </a:p>
          <a:p>
            <a:pPr algn="ctr"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</a:pPr>
            <a:endParaRPr lang="en-US" sz="4300" b="1" dirty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</a:pPr>
            <a:r>
              <a:rPr lang="en-US" sz="3000" b="1" dirty="0">
                <a:solidFill>
                  <a:srgbClr val="336699"/>
                </a:solidFill>
              </a:rPr>
              <a:t>         Fig. 1 Log in                            Fig. 2 Advanced Search                     Fig. 3 Matching Snacks                        Fig. 4 Snack Detail                         Fig. 5 Settings Tab</a:t>
            </a:r>
          </a:p>
          <a:p>
            <a:pPr algn="ctr">
              <a:buClr>
                <a:srgbClr val="336699"/>
              </a:buClr>
            </a:pPr>
            <a:endParaRPr lang="en-US" sz="3600" b="1" dirty="0">
              <a:solidFill>
                <a:srgbClr val="336699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BA0ADEC-D79D-EF42-B700-27E4E86C0F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52" y="12796378"/>
            <a:ext cx="3913296" cy="7044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CFCC805-42D4-884E-9916-B485D64DEB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256" y="12796378"/>
            <a:ext cx="3913296" cy="7044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B622CD-6A07-9144-8590-FD7EBFBDB3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638" y="12796381"/>
            <a:ext cx="3913297" cy="7044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96B485-FFFD-9E41-B54D-4AF6B47FEB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94" y="12796378"/>
            <a:ext cx="3913296" cy="7044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9885A-003C-A345-A2EE-3D813A86654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37751" y="22133219"/>
            <a:ext cx="13506650" cy="96654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A9EF15D-0C70-1149-9CE9-3DF531B9E0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950" y="12758208"/>
            <a:ext cx="3934499" cy="7083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502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</dc:creator>
  <cp:lastModifiedBy>frank hernandez</cp:lastModifiedBy>
  <cp:revision>47</cp:revision>
  <dcterms:modified xsi:type="dcterms:W3CDTF">2018-04-27T18:55:16Z</dcterms:modified>
</cp:coreProperties>
</file>