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74143B-47E0-4A25-9472-C095D514FE74}">
  <a:tblStyle styleId="{5A74143B-47E0-4A25-9472-C095D514FE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Shape 22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Shape 22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Shape 25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9" name="Shape 2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Shape 26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Shape 27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3" name="Shape 27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Shape 27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0" name="Shape 28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5" name="Shape 15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87" name="Shape 28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99" name="Shape 29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06" name="Shape 30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13" name="Shape 31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20" name="Shape 32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28" name="Shape 32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35" name="Shape 33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42" name="Shape 34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50" name="Shape 35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57" name="Shape 35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2" name="Shape 16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64" name="Shape 36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71" name="Shape 37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78" name="Shape 37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85" name="Shape 38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93" name="Shape 39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400" name="Shape 40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407" name="Shape 40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414" name="Shape 41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421" name="Shape 42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428" name="Shape 42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Shape 4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6" name="Shape 4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Shape 44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3" name="Shape 44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193" name="Shape 1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8" name="Shape 20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23" name="Shape 23"/>
          <p:cNvPicPr preferRelativeResize="0"/>
          <p:nvPr/>
        </p:nvPicPr>
        <p:blipFill>
          <a:blip r:embed="rId3">
            <a:alphaModFix/>
          </a:blip>
          <a:stretch>
            <a:fillRect/>
          </a:stretch>
        </p:blipFill>
        <p:spPr>
          <a:xfrm>
            <a:off x="515741" y="5592550"/>
            <a:ext cx="1326474" cy="10781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id="143" name="Shape 143"/>
          <p:cNvPicPr preferRelativeResize="0"/>
          <p:nvPr/>
        </p:nvPicPr>
        <p:blipFill>
          <a:blip r:embed="rId3">
            <a:alphaModFix/>
          </a:blip>
          <a:stretch>
            <a:fillRect/>
          </a:stretch>
        </p:blipFill>
        <p:spPr>
          <a:xfrm>
            <a:off x="515741" y="5592550"/>
            <a:ext cx="1326474" cy="1078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3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2.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5" name="Shape 15"/>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pic>
        <p:nvPicPr>
          <p:cNvPr id="16" name="Shape 16"/>
          <p:cNvPicPr preferRelativeResize="0"/>
          <p:nvPr/>
        </p:nvPicPr>
        <p:blipFill>
          <a:blip r:embed="rId2">
            <a:alphaModFix/>
          </a:blip>
          <a:stretch>
            <a:fillRect/>
          </a:stretch>
        </p:blipFill>
        <p:spPr>
          <a:xfrm>
            <a:off x="515741" y="5592550"/>
            <a:ext cx="1326474" cy="1078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ndb.nal.usda.gov/ndb/doc/apilist/API-FOOD-REPORT.md" TargetMode="External"/><Relationship Id="rId4" Type="http://schemas.openxmlformats.org/officeDocument/2006/relationships/hyperlink" Target="https://ndb.nal.usda.gov/ndb/doc/apilist/API-FOOD-REPORT.md" TargetMode="External"/><Relationship Id="rId5" Type="http://schemas.openxmlformats.org/officeDocument/2006/relationships/hyperlink" Target="https://ndb.nal.usda.gov/ndb/doc/apilist/API-NUTRIENT-REPORT.md" TargetMode="External"/><Relationship Id="rId6" Type="http://schemas.openxmlformats.org/officeDocument/2006/relationships/hyperlink" Target="https://ndb.nal.usda.gov/ndb/doc/apilist/API-NUTRIENT-REPORT.md" TargetMode="External"/><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9.jpg"/><Relationship Id="rId5" Type="http://schemas.openxmlformats.org/officeDocument/2006/relationships/image" Target="../media/image24.jpg"/><Relationship Id="rId6" Type="http://schemas.openxmlformats.org/officeDocument/2006/relationships/image" Target="../media/image41.jpg"/><Relationship Id="rId7" Type="http://schemas.openxmlformats.org/officeDocument/2006/relationships/image" Target="../media/image3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40.png"/><Relationship Id="rId13" Type="http://schemas.openxmlformats.org/officeDocument/2006/relationships/image" Target="../media/image34.png"/><Relationship Id="rId12"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mailto:bpere124@fiu.edu" TargetMode="External"/><Relationship Id="rId4" Type="http://schemas.openxmlformats.org/officeDocument/2006/relationships/image" Target="../media/image28.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29.png"/><Relationship Id="rId7" Type="http://schemas.openxmlformats.org/officeDocument/2006/relationships/image" Target="../media/image39.png"/><Relationship Id="rId8"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a:t>Snackability 1.0</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a:t>
            </a:r>
            <a:r>
              <a:rPr lang="en-US" sz="2500"/>
              <a:t>Bertha M Perez</a:t>
            </a:r>
            <a:endParaRPr sz="2500"/>
          </a:p>
          <a:p>
            <a:pPr indent="0" lvl="0" marL="0" marR="0" rtl="0" algn="ctr">
              <a:spcBef>
                <a:spcPts val="0"/>
              </a:spcBef>
              <a:spcAft>
                <a:spcPts val="0"/>
              </a:spcAft>
              <a:buNone/>
            </a:pPr>
            <a:r>
              <a:rPr lang="en-US" sz="2500"/>
              <a:t>                           Frank Hernandez</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Dr</a:t>
            </a:r>
            <a:r>
              <a:rPr lang="en-US" sz="2500"/>
              <a:t>. Cristina Palacios</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0" y="2945587"/>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Spring 2018</a:t>
            </a:r>
            <a:endParaRPr sz="2600">
              <a:solidFill>
                <a:srgbClr val="001D4D"/>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Clr>
                <a:schemeClr val="dk1"/>
              </a:buClr>
              <a:buSzPts val="1100"/>
              <a:buFont typeface="Arial"/>
              <a:buNone/>
            </a:pPr>
            <a:r>
              <a:rPr b="1" lang="en-US">
                <a:solidFill>
                  <a:schemeClr val="dk1"/>
                </a:solidFill>
              </a:rPr>
              <a:t>User Registration</a:t>
            </a:r>
            <a:endParaRPr b="0" i="0" u="none" cap="none" strike="noStrike">
              <a:solidFill>
                <a:srgbClr val="001D4D"/>
              </a:solidFill>
              <a:latin typeface="Trebuchet MS"/>
              <a:ea typeface="Trebuchet MS"/>
              <a:cs typeface="Trebuchet MS"/>
              <a:sym typeface="Trebuchet MS"/>
            </a:endParaRPr>
          </a:p>
        </p:txBody>
      </p:sp>
      <p:sp>
        <p:nvSpPr>
          <p:cNvPr id="218" name="Shape 218"/>
          <p:cNvSpPr txBox="1"/>
          <p:nvPr>
            <p:ph idx="1" type="body"/>
          </p:nvPr>
        </p:nvSpPr>
        <p:spPr>
          <a:xfrm>
            <a:off x="391875" y="1219200"/>
            <a:ext cx="8486100" cy="4208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2000"/>
              </a:spcBef>
              <a:spcAft>
                <a:spcPts val="0"/>
              </a:spcAft>
              <a:buClr>
                <a:schemeClr val="dk1"/>
              </a:buClr>
              <a:buSzPts val="1100"/>
              <a:buFont typeface="Arial"/>
              <a:buNone/>
            </a:pPr>
            <a:r>
              <a:rPr lang="en-US" sz="2000" u="sng">
                <a:solidFill>
                  <a:srgbClr val="111111"/>
                </a:solidFill>
              </a:rPr>
              <a:t>Description:</a:t>
            </a:r>
            <a:r>
              <a:rPr lang="en-US" sz="2000">
                <a:solidFill>
                  <a:srgbClr val="111111"/>
                </a:solidFill>
              </a:rPr>
              <a:t> </a:t>
            </a:r>
            <a:r>
              <a:rPr lang="en-US" sz="2000">
                <a:solidFill>
                  <a:schemeClr val="dk1"/>
                </a:solidFill>
              </a:rPr>
              <a:t>As an Unregistered User I would like to sign up the app with my Gmail account or local account so that I don’t have to create a profile instead the application get that information for me</a:t>
            </a:r>
            <a:endParaRPr sz="2000">
              <a:solidFill>
                <a:schemeClr val="dk1"/>
              </a:solidFill>
            </a:endParaRPr>
          </a:p>
          <a:p>
            <a:pPr indent="0" lvl="0" marL="0" rtl="0">
              <a:lnSpc>
                <a:spcPct val="150000"/>
              </a:lnSpc>
              <a:spcBef>
                <a:spcPts val="0"/>
              </a:spcBef>
              <a:spcAft>
                <a:spcPts val="0"/>
              </a:spcAft>
              <a:buClr>
                <a:schemeClr val="dk1"/>
              </a:buClr>
              <a:buSzPts val="1100"/>
              <a:buFont typeface="Arial"/>
              <a:buNone/>
            </a:pPr>
            <a:r>
              <a:rPr lang="en-US" sz="2000" u="sng">
                <a:solidFill>
                  <a:srgbClr val="111111"/>
                </a:solidFill>
              </a:rPr>
              <a:t>Acceptance Criteria:</a:t>
            </a:r>
            <a:endParaRPr sz="2000" u="sng">
              <a:solidFill>
                <a:srgbClr val="111111"/>
              </a:solidFill>
            </a:endParaRPr>
          </a:p>
          <a:p>
            <a:pPr indent="-355600" lvl="0" marL="457200" rtl="0">
              <a:lnSpc>
                <a:spcPct val="150000"/>
              </a:lnSpc>
              <a:spcBef>
                <a:spcPts val="0"/>
              </a:spcBef>
              <a:spcAft>
                <a:spcPts val="0"/>
              </a:spcAft>
              <a:buClr>
                <a:schemeClr val="dk1"/>
              </a:buClr>
              <a:buSzPts val="2000"/>
              <a:buFont typeface="Trebuchet MS"/>
              <a:buChar char="●"/>
            </a:pPr>
            <a:r>
              <a:rPr lang="en-US" sz="2000">
                <a:solidFill>
                  <a:schemeClr val="dk1"/>
                </a:solidFill>
              </a:rPr>
              <a:t>Android screen with sign up using Gmail or local account buttons</a:t>
            </a:r>
            <a:endParaRPr sz="2000">
              <a:solidFill>
                <a:schemeClr val="dk1"/>
              </a:solidFill>
            </a:endParaRPr>
          </a:p>
          <a:p>
            <a:pPr indent="-355600" lvl="0" marL="457200" rtl="0">
              <a:lnSpc>
                <a:spcPct val="150000"/>
              </a:lnSpc>
              <a:spcBef>
                <a:spcPts val="0"/>
              </a:spcBef>
              <a:spcAft>
                <a:spcPts val="0"/>
              </a:spcAft>
              <a:buClr>
                <a:schemeClr val="dk1"/>
              </a:buClr>
              <a:buSzPts val="2000"/>
              <a:buFont typeface="Trebuchet MS"/>
              <a:buChar char="●"/>
            </a:pPr>
            <a:r>
              <a:rPr lang="en-US" sz="2000">
                <a:solidFill>
                  <a:schemeClr val="dk1"/>
                </a:solidFill>
              </a:rPr>
              <a:t>Account opens appropriate authentication provider and then goes back to the application</a:t>
            </a:r>
            <a:endParaRPr sz="2000">
              <a:solidFill>
                <a:schemeClr val="dk1"/>
              </a:solidFill>
            </a:endParaRPr>
          </a:p>
          <a:p>
            <a:pPr indent="0" lvl="0" marL="0" rtl="0">
              <a:lnSpc>
                <a:spcPct val="150000"/>
              </a:lnSpc>
              <a:spcBef>
                <a:spcPts val="0"/>
              </a:spcBef>
              <a:spcAft>
                <a:spcPts val="0"/>
              </a:spcAft>
              <a:buClr>
                <a:schemeClr val="dk1"/>
              </a:buClr>
              <a:buSzPts val="1100"/>
              <a:buFont typeface="Arial"/>
              <a:buNone/>
            </a:pPr>
            <a:r>
              <a:rPr lang="en-US" sz="2000" u="sng">
                <a:solidFill>
                  <a:schemeClr val="dk1"/>
                </a:solidFill>
              </a:rPr>
              <a:t>Entry Condition</a:t>
            </a:r>
            <a:r>
              <a:rPr lang="en-US" sz="2000">
                <a:solidFill>
                  <a:schemeClr val="dk1"/>
                </a:solidFill>
              </a:rPr>
              <a:t>:Unregistered user just downloaded the Snackability app</a:t>
            </a:r>
            <a:endParaRPr sz="2000">
              <a:solidFill>
                <a:schemeClr val="dk1"/>
              </a:solidFill>
            </a:endParaRPr>
          </a:p>
          <a:p>
            <a:pPr indent="0" lvl="0" marL="0" rtl="0">
              <a:lnSpc>
                <a:spcPct val="150000"/>
              </a:lnSpc>
              <a:spcBef>
                <a:spcPts val="0"/>
              </a:spcBef>
              <a:spcAft>
                <a:spcPts val="0"/>
              </a:spcAft>
              <a:buClr>
                <a:schemeClr val="dk1"/>
              </a:buClr>
              <a:buSzPts val="1100"/>
              <a:buFont typeface="Arial"/>
              <a:buNone/>
            </a:pPr>
            <a:r>
              <a:rPr lang="en-US" sz="2000" u="sng">
                <a:solidFill>
                  <a:schemeClr val="dk1"/>
                </a:solidFill>
              </a:rPr>
              <a:t>Exit Condition: </a:t>
            </a:r>
            <a:r>
              <a:rPr lang="en-US" sz="2000">
                <a:solidFill>
                  <a:schemeClr val="dk1"/>
                </a:solidFill>
              </a:rPr>
              <a:t>Unregistered user become a user</a:t>
            </a:r>
            <a:endParaRPr sz="2000">
              <a:solidFill>
                <a:schemeClr val="dk1"/>
              </a:solidFill>
            </a:endParaRPr>
          </a:p>
          <a:p>
            <a:pPr indent="0" lvl="0" marL="0" rtl="0">
              <a:spcBef>
                <a:spcPts val="2000"/>
              </a:spcBef>
              <a:spcAft>
                <a:spcPts val="0"/>
              </a:spcAft>
              <a:buClr>
                <a:schemeClr val="dk1"/>
              </a:buClr>
              <a:buSzPts val="1100"/>
              <a:buFont typeface="Arial"/>
              <a:buNone/>
            </a:pPr>
            <a:r>
              <a:t/>
            </a:r>
            <a:endParaRPr/>
          </a:p>
          <a:p>
            <a:pPr indent="0" lvl="0" marL="0" marR="0" rtl="0" algn="l">
              <a:spcBef>
                <a:spcPts val="2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Clr>
                <a:schemeClr val="dk1"/>
              </a:buClr>
              <a:buSzPts val="1100"/>
              <a:buFont typeface="Arial"/>
              <a:buNone/>
            </a:pPr>
            <a:r>
              <a:rPr b="1" lang="en-US">
                <a:solidFill>
                  <a:schemeClr val="dk1"/>
                </a:solidFill>
              </a:rPr>
              <a:t>User Registration</a:t>
            </a:r>
            <a:endParaRPr b="0" i="0" u="none" cap="none" strike="noStrike">
              <a:solidFill>
                <a:srgbClr val="001D4D"/>
              </a:solidFill>
              <a:latin typeface="Trebuchet MS"/>
              <a:ea typeface="Trebuchet MS"/>
              <a:cs typeface="Trebuchet MS"/>
              <a:sym typeface="Trebuchet MS"/>
            </a:endParaRPr>
          </a:p>
        </p:txBody>
      </p:sp>
      <p:pic>
        <p:nvPicPr>
          <p:cNvPr id="225" name="Shape 225"/>
          <p:cNvPicPr preferRelativeResize="0"/>
          <p:nvPr/>
        </p:nvPicPr>
        <p:blipFill rotWithShape="1">
          <a:blip r:embed="rId3">
            <a:alphaModFix/>
          </a:blip>
          <a:srcRect b="38381" l="0" r="24339" t="0"/>
          <a:stretch/>
        </p:blipFill>
        <p:spPr>
          <a:xfrm>
            <a:off x="890950" y="1394625"/>
            <a:ext cx="7786424" cy="4129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a:solidFill>
                  <a:schemeClr val="dk1"/>
                </a:solidFill>
              </a:rPr>
              <a:t>User login persistence</a:t>
            </a:r>
            <a:endParaRPr/>
          </a:p>
        </p:txBody>
      </p:sp>
      <p:sp>
        <p:nvSpPr>
          <p:cNvPr id="232" name="Shape 232"/>
          <p:cNvSpPr txBox="1"/>
          <p:nvPr>
            <p:ph idx="1" type="body"/>
          </p:nvPr>
        </p:nvSpPr>
        <p:spPr>
          <a:xfrm>
            <a:off x="391875" y="1371600"/>
            <a:ext cx="84255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2000"/>
              </a:spcBef>
              <a:spcAft>
                <a:spcPts val="0"/>
              </a:spcAft>
              <a:buClr>
                <a:schemeClr val="dk1"/>
              </a:buClr>
              <a:buSzPts val="1100"/>
              <a:buFont typeface="Arial"/>
              <a:buNone/>
            </a:pPr>
            <a:r>
              <a:rPr lang="en-US" u="sng">
                <a:solidFill>
                  <a:srgbClr val="111111"/>
                </a:solidFill>
              </a:rPr>
              <a:t>Description:</a:t>
            </a:r>
            <a:r>
              <a:rPr b="1" lang="en-US">
                <a:solidFill>
                  <a:srgbClr val="111111"/>
                </a:solidFill>
              </a:rPr>
              <a:t> </a:t>
            </a:r>
            <a:r>
              <a:rPr lang="en-US">
                <a:solidFill>
                  <a:schemeClr val="dk1"/>
                </a:solidFill>
              </a:rPr>
              <a:t>As a User, I would like to authenticate on the mobile app just once so the application should save my credentials (unless I logged out last time)</a:t>
            </a:r>
            <a:endParaRPr>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US" u="sng">
                <a:solidFill>
                  <a:srgbClr val="111111"/>
                </a:solidFill>
              </a:rPr>
              <a:t>Acceptance Criteria:</a:t>
            </a:r>
            <a:endParaRPr u="sng">
              <a:solidFill>
                <a:srgbClr val="111111"/>
              </a:solidFill>
            </a:endParaRPr>
          </a:p>
          <a:p>
            <a:pPr indent="0" lvl="0" marL="0" marR="0" rtl="0" algn="l">
              <a:lnSpc>
                <a:spcPct val="150000"/>
              </a:lnSpc>
              <a:spcBef>
                <a:spcPts val="0"/>
              </a:spcBef>
              <a:spcAft>
                <a:spcPts val="0"/>
              </a:spcAft>
              <a:buClr>
                <a:schemeClr val="dk1"/>
              </a:buClr>
              <a:buSzPts val="1100"/>
              <a:buFont typeface="Arial"/>
              <a:buNone/>
            </a:pPr>
            <a:r>
              <a:rPr lang="en-US">
                <a:solidFill>
                  <a:schemeClr val="dk1"/>
                </a:solidFill>
              </a:rPr>
              <a:t>Be able to open the app without having to sign in</a:t>
            </a:r>
            <a:endParaRPr>
              <a:solidFill>
                <a:schemeClr val="dk1"/>
              </a:solidFill>
            </a:endParaRPr>
          </a:p>
          <a:p>
            <a:pPr indent="0" lvl="0" marL="0" rtl="0">
              <a:lnSpc>
                <a:spcPct val="150000"/>
              </a:lnSpc>
              <a:spcBef>
                <a:spcPts val="0"/>
              </a:spcBef>
              <a:spcAft>
                <a:spcPts val="0"/>
              </a:spcAft>
              <a:buNone/>
            </a:pPr>
            <a:r>
              <a:rPr lang="en-US" u="sng">
                <a:solidFill>
                  <a:srgbClr val="000000"/>
                </a:solidFill>
              </a:rPr>
              <a:t>Entry Condition</a:t>
            </a:r>
            <a:r>
              <a:rPr lang="en-US">
                <a:solidFill>
                  <a:srgbClr val="000000"/>
                </a:solidFill>
              </a:rPr>
              <a:t>: User already signed in</a:t>
            </a:r>
            <a:endParaRPr>
              <a:solidFill>
                <a:srgbClr val="000000"/>
              </a:solidFill>
            </a:endParaRPr>
          </a:p>
          <a:p>
            <a:pPr indent="0" lvl="0" marL="0" rtl="0">
              <a:lnSpc>
                <a:spcPct val="150000"/>
              </a:lnSpc>
              <a:spcBef>
                <a:spcPts val="0"/>
              </a:spcBef>
              <a:spcAft>
                <a:spcPts val="0"/>
              </a:spcAft>
              <a:buNone/>
            </a:pPr>
            <a:r>
              <a:rPr lang="en-US" u="sng">
                <a:solidFill>
                  <a:srgbClr val="000000"/>
                </a:solidFill>
              </a:rPr>
              <a:t>Exit Condition: </a:t>
            </a:r>
            <a:r>
              <a:rPr lang="en-US">
                <a:solidFill>
                  <a:srgbClr val="000000"/>
                </a:solidFill>
              </a:rPr>
              <a:t>User log in automatically without input credentials</a:t>
            </a:r>
            <a:endParaRPr>
              <a:solidFill>
                <a:srgbClr val="000000"/>
              </a:solidFill>
            </a:endParaRPr>
          </a:p>
          <a:p>
            <a:pPr indent="0" lvl="0" marL="0" marR="0" rtl="0" algn="l">
              <a:lnSpc>
                <a:spcPct val="150000"/>
              </a:lnSpc>
              <a:spcBef>
                <a:spcPts val="2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a:solidFill>
                  <a:schemeClr val="dk1"/>
                </a:solidFill>
              </a:rPr>
              <a:t>User login persistence</a:t>
            </a:r>
            <a:endParaRPr/>
          </a:p>
        </p:txBody>
      </p:sp>
      <p:pic>
        <p:nvPicPr>
          <p:cNvPr id="239" name="Shape 239"/>
          <p:cNvPicPr preferRelativeResize="0"/>
          <p:nvPr/>
        </p:nvPicPr>
        <p:blipFill rotWithShape="1">
          <a:blip r:embed="rId3">
            <a:alphaModFix/>
          </a:blip>
          <a:srcRect b="56111" l="2190" r="18431" t="0"/>
          <a:stretch/>
        </p:blipFill>
        <p:spPr>
          <a:xfrm>
            <a:off x="1050775" y="1786350"/>
            <a:ext cx="6864600" cy="328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22025" y="152400"/>
            <a:ext cx="82896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sz="3500">
                <a:solidFill>
                  <a:schemeClr val="dk1"/>
                </a:solidFill>
              </a:rPr>
              <a:t>USDA Endpoint</a:t>
            </a:r>
            <a:endParaRPr sz="3500"/>
          </a:p>
        </p:txBody>
      </p:sp>
      <p:sp>
        <p:nvSpPr>
          <p:cNvPr id="246" name="Shape 246"/>
          <p:cNvSpPr txBox="1"/>
          <p:nvPr>
            <p:ph idx="1" type="body"/>
          </p:nvPr>
        </p:nvSpPr>
        <p:spPr>
          <a:xfrm>
            <a:off x="316525" y="1324800"/>
            <a:ext cx="8621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lang="en-US" sz="2000" u="sng">
                <a:solidFill>
                  <a:srgbClr val="111111"/>
                </a:solidFill>
              </a:rPr>
              <a:t>Description: </a:t>
            </a:r>
            <a:r>
              <a:rPr lang="en-US" sz="2000">
                <a:solidFill>
                  <a:schemeClr val="dk1"/>
                </a:solidFill>
              </a:rPr>
              <a:t>As an Administrator, I would like to see what kind of information I can get and send to the USDA API.</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US" sz="2000" u="sng">
                <a:solidFill>
                  <a:srgbClr val="111111"/>
                </a:solidFill>
              </a:rPr>
              <a:t>Acceptance Criteria:</a:t>
            </a:r>
            <a:endParaRPr sz="2000" u="sng">
              <a:solidFill>
                <a:srgbClr val="111111"/>
              </a:solidFill>
            </a:endParaRPr>
          </a:p>
          <a:p>
            <a:pPr indent="0" lvl="0" marL="0" marR="0" rtl="0" algn="l">
              <a:lnSpc>
                <a:spcPct val="150000"/>
              </a:lnSpc>
              <a:spcBef>
                <a:spcPts val="0"/>
              </a:spcBef>
              <a:spcAft>
                <a:spcPts val="0"/>
              </a:spcAft>
              <a:buClr>
                <a:schemeClr val="dk1"/>
              </a:buClr>
              <a:buSzPts val="1100"/>
              <a:buFont typeface="Arial"/>
              <a:buNone/>
            </a:pPr>
            <a:r>
              <a:rPr lang="en-US" sz="2000">
                <a:solidFill>
                  <a:schemeClr val="dk1"/>
                </a:solidFill>
              </a:rPr>
              <a:t>Postman script targeting multiple USDA endpoints</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US" sz="2000">
                <a:solidFill>
                  <a:schemeClr val="dk1"/>
                </a:solidFill>
              </a:rPr>
              <a:t>A visual display of the JSON.</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US" sz="2000" u="sng">
                <a:solidFill>
                  <a:srgbClr val="111111"/>
                </a:solidFill>
              </a:rPr>
              <a:t>Related Tasks:</a:t>
            </a:r>
            <a:endParaRPr sz="2000" u="sng">
              <a:solidFill>
                <a:srgbClr val="111111"/>
              </a:solidFill>
            </a:endParaRPr>
          </a:p>
          <a:p>
            <a:pPr indent="0" lvl="0" marL="0" marR="0" rtl="0" algn="l">
              <a:lnSpc>
                <a:spcPct val="150000"/>
              </a:lnSpc>
              <a:spcBef>
                <a:spcPts val="0"/>
              </a:spcBef>
              <a:spcAft>
                <a:spcPts val="0"/>
              </a:spcAft>
              <a:buClr>
                <a:schemeClr val="dk1"/>
              </a:buClr>
              <a:buSzPts val="1100"/>
              <a:buFont typeface="Arial"/>
              <a:buNone/>
            </a:pPr>
            <a:r>
              <a:rPr lang="en-US" sz="2000">
                <a:solidFill>
                  <a:schemeClr val="dk1"/>
                </a:solidFill>
              </a:rPr>
              <a:t>Get API for USDA database</a:t>
            </a:r>
            <a:endParaRPr sz="2000">
              <a:solidFill>
                <a:schemeClr val="dk1"/>
              </a:solidFill>
            </a:endParaRPr>
          </a:p>
          <a:p>
            <a:pPr indent="0" lvl="0" marL="0" marR="0" rtl="0" algn="l">
              <a:lnSpc>
                <a:spcPct val="150000"/>
              </a:lnSpc>
              <a:spcBef>
                <a:spcPts val="0"/>
              </a:spcBef>
              <a:spcAft>
                <a:spcPts val="0"/>
              </a:spcAft>
              <a:buNone/>
            </a:pPr>
            <a:r>
              <a:rPr lang="en-US" sz="1900">
                <a:solidFill>
                  <a:schemeClr val="dk1"/>
                </a:solidFill>
              </a:rPr>
              <a:t>The Product Owner Dr. Cristina Palacios request an API key for the project:</a:t>
            </a:r>
            <a:r>
              <a:rPr lang="en-US" sz="2000">
                <a:solidFill>
                  <a:schemeClr val="dk1"/>
                </a:solidFill>
              </a:rPr>
              <a:t> </a:t>
            </a:r>
            <a:r>
              <a:rPr b="1" i="1" lang="en-US" sz="2400">
                <a:solidFill>
                  <a:srgbClr val="C7254E"/>
                </a:solidFill>
                <a:latin typeface="Times New Roman"/>
                <a:ea typeface="Times New Roman"/>
                <a:cs typeface="Times New Roman"/>
                <a:sym typeface="Times New Roman"/>
              </a:rPr>
              <a:t>5iTjOxsZPmUo2U4p5SBQi1LL603l6x5b0jYsc4sO</a:t>
            </a:r>
            <a:endParaRPr b="1"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22025" y="152400"/>
            <a:ext cx="82896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sz="3500">
                <a:solidFill>
                  <a:schemeClr val="dk1"/>
                </a:solidFill>
              </a:rPr>
              <a:t>USDA Endpoint</a:t>
            </a:r>
            <a:endParaRPr sz="3500"/>
          </a:p>
        </p:txBody>
      </p:sp>
      <p:sp>
        <p:nvSpPr>
          <p:cNvPr id="253" name="Shape 253"/>
          <p:cNvSpPr txBox="1"/>
          <p:nvPr>
            <p:ph idx="1" type="body"/>
          </p:nvPr>
        </p:nvSpPr>
        <p:spPr>
          <a:xfrm>
            <a:off x="316525" y="1096200"/>
            <a:ext cx="8621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000000"/>
                </a:solidFill>
              </a:rPr>
              <a:t>The USDA API provides two kinds of reports:</a:t>
            </a:r>
            <a:r>
              <a:rPr lang="en-US" sz="1800">
                <a:solidFill>
                  <a:srgbClr val="000000"/>
                </a:solidFill>
                <a:uFill>
                  <a:noFill/>
                </a:uFill>
                <a:hlinkClick r:id="rId3"/>
              </a:rPr>
              <a:t> </a:t>
            </a:r>
            <a:r>
              <a:rPr b="1" lang="en-US" sz="1800" u="sng">
                <a:solidFill>
                  <a:srgbClr val="000000"/>
                </a:solidFill>
                <a:hlinkClick r:id="rId4"/>
              </a:rPr>
              <a:t>Food Reports</a:t>
            </a:r>
            <a:r>
              <a:rPr lang="en-US" sz="1800">
                <a:solidFill>
                  <a:srgbClr val="000000"/>
                </a:solidFill>
              </a:rPr>
              <a:t> which list nutrient values for a specified food and</a:t>
            </a:r>
            <a:r>
              <a:rPr lang="en-US" sz="1800">
                <a:solidFill>
                  <a:srgbClr val="000000"/>
                </a:solidFill>
                <a:uFill>
                  <a:noFill/>
                </a:uFill>
                <a:hlinkClick r:id="rId5"/>
              </a:rPr>
              <a:t> </a:t>
            </a:r>
            <a:r>
              <a:rPr b="1" lang="en-US" sz="1800" u="sng">
                <a:solidFill>
                  <a:srgbClr val="000000"/>
                </a:solidFill>
                <a:hlinkClick r:id="rId6"/>
              </a:rPr>
              <a:t>Nutrient Reports</a:t>
            </a:r>
            <a:r>
              <a:rPr lang="en-US" sz="1800">
                <a:solidFill>
                  <a:srgbClr val="000000"/>
                </a:solidFill>
              </a:rPr>
              <a:t> which contain lists of foods and their nutrient values for a specified set of nutrients.</a:t>
            </a:r>
            <a:endParaRPr sz="1800">
              <a:solidFill>
                <a:srgbClr val="000000"/>
              </a:solidFill>
            </a:endParaRPr>
          </a:p>
          <a:p>
            <a:pPr indent="0" lvl="0" marL="0" marR="0" rtl="0" algn="l">
              <a:lnSpc>
                <a:spcPct val="150000"/>
              </a:lnSpc>
              <a:spcBef>
                <a:spcPts val="0"/>
              </a:spcBef>
              <a:spcAft>
                <a:spcPts val="0"/>
              </a:spcAft>
              <a:buNone/>
            </a:pPr>
            <a:r>
              <a:rPr lang="en-US" sz="1600">
                <a:solidFill>
                  <a:srgbClr val="000000"/>
                </a:solidFill>
              </a:rPr>
              <a:t>We can find a lot of information; we are going to list what is relevant for our app</a:t>
            </a:r>
            <a:endParaRPr sz="1600">
              <a:solidFill>
                <a:srgbClr val="000000"/>
              </a:solidFill>
            </a:endParaRPr>
          </a:p>
          <a:p>
            <a:pPr indent="0" lvl="0" marL="0" marR="0" rtl="0" algn="l">
              <a:lnSpc>
                <a:spcPct val="150000"/>
              </a:lnSpc>
              <a:spcBef>
                <a:spcPts val="0"/>
              </a:spcBef>
              <a:spcAft>
                <a:spcPts val="0"/>
              </a:spcAft>
              <a:buNone/>
            </a:pPr>
            <a:r>
              <a:rPr lang="en-US" sz="1600">
                <a:solidFill>
                  <a:srgbClr val="000000"/>
                </a:solidFill>
              </a:rPr>
              <a:t>List of ingredients (We are going to use the main ingredient listed as the first ingredient)</a:t>
            </a:r>
            <a:endParaRPr b="1" sz="1600">
              <a:latin typeface="Times New Roman"/>
              <a:ea typeface="Times New Roman"/>
              <a:cs typeface="Times New Roman"/>
              <a:sym typeface="Times New Roman"/>
            </a:endParaRPr>
          </a:p>
        </p:txBody>
      </p:sp>
      <p:pic>
        <p:nvPicPr>
          <p:cNvPr id="254" name="Shape 254"/>
          <p:cNvPicPr preferRelativeResize="0"/>
          <p:nvPr/>
        </p:nvPicPr>
        <p:blipFill>
          <a:blip r:embed="rId7">
            <a:alphaModFix/>
          </a:blip>
          <a:stretch>
            <a:fillRect/>
          </a:stretch>
        </p:blipFill>
        <p:spPr>
          <a:xfrm>
            <a:off x="3247925" y="3097625"/>
            <a:ext cx="5692300" cy="2985211"/>
          </a:xfrm>
          <a:prstGeom prst="rect">
            <a:avLst/>
          </a:prstGeom>
          <a:noFill/>
          <a:ln>
            <a:noFill/>
          </a:ln>
        </p:spPr>
      </p:pic>
      <p:graphicFrame>
        <p:nvGraphicFramePr>
          <p:cNvPr id="255" name="Shape 255"/>
          <p:cNvGraphicFramePr/>
          <p:nvPr/>
        </p:nvGraphicFramePr>
        <p:xfrm>
          <a:off x="422025" y="3213800"/>
          <a:ext cx="3000000" cy="3000000"/>
        </p:xfrm>
        <a:graphic>
          <a:graphicData uri="http://schemas.openxmlformats.org/drawingml/2006/table">
            <a:tbl>
              <a:tblPr>
                <a:noFill/>
                <a:tableStyleId>{5A74143B-47E0-4A25-9472-C095D514FE74}</a:tableStyleId>
              </a:tblPr>
              <a:tblGrid>
                <a:gridCol w="2742600"/>
              </a:tblGrid>
              <a:tr h="401200">
                <a:tc>
                  <a:txBody>
                    <a:bodyPr>
                      <a:noAutofit/>
                    </a:bodyPr>
                    <a:lstStyle/>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Nutrients:</a:t>
                      </a:r>
                      <a:endParaRPr>
                        <a:solidFill>
                          <a:schemeClr val="dk1"/>
                        </a:solidFill>
                        <a:latin typeface="Trebuchet MS"/>
                        <a:ea typeface="Trebuchet MS"/>
                        <a:cs typeface="Trebuchet MS"/>
                        <a:sym typeface="Trebuchet MS"/>
                      </a:endParaRPr>
                    </a:p>
                  </a:txBody>
                  <a:tcPr marT="91425" marB="91425" marR="91425" marL="91425"/>
                </a:tc>
              </a:tr>
              <a:tr h="381000">
                <a:tc>
                  <a:txBody>
                    <a:bodyPr>
                      <a:noAutofit/>
                    </a:bodyPr>
                    <a:lstStyle/>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Energy (kcal)</a:t>
                      </a:r>
                      <a:endParaRPr>
                        <a:solidFill>
                          <a:schemeClr val="dk1"/>
                        </a:solidFill>
                        <a:latin typeface="Trebuchet MS"/>
                        <a:ea typeface="Trebuchet MS"/>
                        <a:cs typeface="Trebuchet MS"/>
                        <a:sym typeface="Trebuchet MS"/>
                      </a:endParaRPr>
                    </a:p>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Sodium, Na(mg)</a:t>
                      </a:r>
                      <a:endParaRPr>
                        <a:solidFill>
                          <a:schemeClr val="dk1"/>
                        </a:solidFill>
                        <a:latin typeface="Trebuchet MS"/>
                        <a:ea typeface="Trebuchet MS"/>
                        <a:cs typeface="Trebuchet MS"/>
                        <a:sym typeface="Trebuchet MS"/>
                      </a:endParaRPr>
                    </a:p>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Total Lipid(fat) (g)</a:t>
                      </a:r>
                      <a:endParaRPr>
                        <a:solidFill>
                          <a:schemeClr val="dk1"/>
                        </a:solidFill>
                        <a:latin typeface="Trebuchet MS"/>
                        <a:ea typeface="Trebuchet MS"/>
                        <a:cs typeface="Trebuchet MS"/>
                        <a:sym typeface="Trebuchet MS"/>
                      </a:endParaRPr>
                    </a:p>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Fatty acids, total saturated (g)</a:t>
                      </a:r>
                      <a:endParaRPr>
                        <a:solidFill>
                          <a:schemeClr val="dk1"/>
                        </a:solidFill>
                        <a:latin typeface="Trebuchet MS"/>
                        <a:ea typeface="Trebuchet MS"/>
                        <a:cs typeface="Trebuchet MS"/>
                        <a:sym typeface="Trebuchet MS"/>
                      </a:endParaRPr>
                    </a:p>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Fatty acids, total trans (g)</a:t>
                      </a:r>
                      <a:endParaRPr>
                        <a:solidFill>
                          <a:schemeClr val="dk1"/>
                        </a:solidFill>
                        <a:latin typeface="Trebuchet MS"/>
                        <a:ea typeface="Trebuchet MS"/>
                        <a:cs typeface="Trebuchet MS"/>
                        <a:sym typeface="Trebuchet MS"/>
                      </a:endParaRPr>
                    </a:p>
                    <a:p>
                      <a:pPr indent="0" lvl="0" marL="0" rtl="0">
                        <a:lnSpc>
                          <a:spcPct val="150000"/>
                        </a:lnSpc>
                        <a:spcBef>
                          <a:spcPts val="0"/>
                        </a:spcBef>
                        <a:spcAft>
                          <a:spcPts val="0"/>
                        </a:spcAft>
                        <a:buNone/>
                      </a:pPr>
                      <a:r>
                        <a:rPr lang="en-US">
                          <a:solidFill>
                            <a:schemeClr val="dk1"/>
                          </a:solidFill>
                          <a:latin typeface="Trebuchet MS"/>
                          <a:ea typeface="Trebuchet MS"/>
                          <a:cs typeface="Trebuchet MS"/>
                          <a:sym typeface="Trebuchet MS"/>
                        </a:rPr>
                        <a:t>Sugars</a:t>
                      </a:r>
                      <a:endParaRPr>
                        <a:solidFill>
                          <a:schemeClr val="dk1"/>
                        </a:solidFill>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22025" y="152400"/>
            <a:ext cx="82896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sz="3500">
                <a:solidFill>
                  <a:schemeClr val="dk1"/>
                </a:solidFill>
              </a:rPr>
              <a:t>Add new snacks to the Local Database</a:t>
            </a:r>
            <a:endParaRPr sz="3500"/>
          </a:p>
        </p:txBody>
      </p:sp>
      <p:sp>
        <p:nvSpPr>
          <p:cNvPr id="262" name="Shape 262"/>
          <p:cNvSpPr txBox="1"/>
          <p:nvPr>
            <p:ph idx="1" type="body"/>
          </p:nvPr>
        </p:nvSpPr>
        <p:spPr>
          <a:xfrm>
            <a:off x="346675" y="1295400"/>
            <a:ext cx="86217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2000"/>
              </a:spcBef>
              <a:spcAft>
                <a:spcPts val="0"/>
              </a:spcAft>
              <a:buClr>
                <a:schemeClr val="dk1"/>
              </a:buClr>
              <a:buSzPts val="1100"/>
              <a:buFont typeface="Arial"/>
              <a:buNone/>
            </a:pPr>
            <a:r>
              <a:rPr lang="en-US" sz="1800" u="sng">
                <a:solidFill>
                  <a:srgbClr val="000000"/>
                </a:solidFill>
              </a:rPr>
              <a:t>Description: </a:t>
            </a:r>
            <a:r>
              <a:rPr lang="en-US" sz="1800">
                <a:solidFill>
                  <a:srgbClr val="000000"/>
                </a:solidFill>
              </a:rPr>
              <a:t> As an Admin I would like to be able to add snacks on campus to the database so that the database would be updated with all the products on campus  </a:t>
            </a:r>
            <a:endParaRPr sz="1800">
              <a:solidFill>
                <a:srgbClr val="000000"/>
              </a:solidFill>
            </a:endParaRPr>
          </a:p>
          <a:p>
            <a:pPr indent="0" lvl="0" marL="0" marR="0" rtl="0" algn="l">
              <a:lnSpc>
                <a:spcPct val="150000"/>
              </a:lnSpc>
              <a:spcBef>
                <a:spcPts val="0"/>
              </a:spcBef>
              <a:spcAft>
                <a:spcPts val="0"/>
              </a:spcAft>
              <a:buClr>
                <a:schemeClr val="dk1"/>
              </a:buClr>
              <a:buSzPts val="1100"/>
              <a:buFont typeface="Arial"/>
              <a:buNone/>
            </a:pPr>
            <a:r>
              <a:rPr lang="en-US" sz="1800">
                <a:solidFill>
                  <a:srgbClr val="000000"/>
                </a:solidFill>
              </a:rPr>
              <a:t> </a:t>
            </a:r>
            <a:r>
              <a:rPr lang="en-US" sz="1800" u="sng">
                <a:solidFill>
                  <a:srgbClr val="000000"/>
                </a:solidFill>
              </a:rPr>
              <a:t>Acceptance Criteria:</a:t>
            </a:r>
            <a:endParaRPr sz="1800" u="sng">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US" sz="1800">
                <a:solidFill>
                  <a:srgbClr val="000000"/>
                </a:solidFill>
              </a:rPr>
              <a:t>Define Schema for the local database that will include nutrition values and score</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US" sz="1800">
                <a:solidFill>
                  <a:srgbClr val="000000"/>
                </a:solidFill>
              </a:rPr>
              <a:t>Define test scripts </a:t>
            </a:r>
            <a:endParaRPr sz="1800">
              <a:solidFill>
                <a:srgbClr val="000000"/>
              </a:solidFill>
            </a:endParaRPr>
          </a:p>
          <a:p>
            <a:pPr indent="0" lvl="0" marL="63500" rtl="0">
              <a:lnSpc>
                <a:spcPct val="150000"/>
              </a:lnSpc>
              <a:spcBef>
                <a:spcPts val="0"/>
              </a:spcBef>
              <a:spcAft>
                <a:spcPts val="0"/>
              </a:spcAft>
              <a:buNone/>
            </a:pPr>
            <a:r>
              <a:rPr lang="en-US" sz="1800" u="sng">
                <a:solidFill>
                  <a:srgbClr val="000000"/>
                </a:solidFill>
              </a:rPr>
              <a:t>Entry Condition</a:t>
            </a:r>
            <a:r>
              <a:rPr lang="en-US" sz="1800">
                <a:solidFill>
                  <a:srgbClr val="000000"/>
                </a:solidFill>
              </a:rPr>
              <a:t>: Admin received an email reporting about a new item found on a vending machine that does not exist either in the local database or the USDA database</a:t>
            </a:r>
            <a:endParaRPr sz="1800">
              <a:solidFill>
                <a:srgbClr val="000000"/>
              </a:solidFill>
            </a:endParaRPr>
          </a:p>
          <a:p>
            <a:pPr indent="0" lvl="0" marL="63500" rtl="0">
              <a:lnSpc>
                <a:spcPct val="150000"/>
              </a:lnSpc>
              <a:spcBef>
                <a:spcPts val="0"/>
              </a:spcBef>
              <a:spcAft>
                <a:spcPts val="0"/>
              </a:spcAft>
              <a:buNone/>
            </a:pPr>
            <a:r>
              <a:rPr lang="en-US" sz="1800" u="sng">
                <a:solidFill>
                  <a:srgbClr val="000000"/>
                </a:solidFill>
              </a:rPr>
              <a:t>Exit Condition: </a:t>
            </a:r>
            <a:r>
              <a:rPr lang="en-US" sz="1800">
                <a:solidFill>
                  <a:srgbClr val="000000"/>
                </a:solidFill>
              </a:rPr>
              <a:t>New snack is added to the database</a:t>
            </a:r>
            <a:endParaRPr sz="1800">
              <a:solidFill>
                <a:srgbClr val="000000"/>
              </a:solidFill>
            </a:endParaRPr>
          </a:p>
          <a:p>
            <a:pPr indent="0" lvl="0" marL="0" marR="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22025" y="152400"/>
            <a:ext cx="82896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sz="3500">
                <a:solidFill>
                  <a:schemeClr val="dk1"/>
                </a:solidFill>
              </a:rPr>
              <a:t>Add new snacks to the Local Database</a:t>
            </a:r>
            <a:endParaRPr sz="3500"/>
          </a:p>
        </p:txBody>
      </p:sp>
      <p:pic>
        <p:nvPicPr>
          <p:cNvPr id="269" name="Shape 269"/>
          <p:cNvPicPr preferRelativeResize="0"/>
          <p:nvPr/>
        </p:nvPicPr>
        <p:blipFill rotWithShape="1">
          <a:blip r:embed="rId3">
            <a:alphaModFix/>
          </a:blip>
          <a:srcRect b="30502" l="0" r="15746" t="0"/>
          <a:stretch/>
        </p:blipFill>
        <p:spPr>
          <a:xfrm>
            <a:off x="1508925" y="1379550"/>
            <a:ext cx="6247800" cy="4460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a:solidFill>
                  <a:schemeClr val="dk1"/>
                </a:solidFill>
              </a:rPr>
              <a:t>Temporary Server Testing Space</a:t>
            </a:r>
            <a:endParaRPr/>
          </a:p>
        </p:txBody>
      </p:sp>
      <p:sp>
        <p:nvSpPr>
          <p:cNvPr id="276" name="Shape 276"/>
          <p:cNvSpPr txBox="1"/>
          <p:nvPr>
            <p:ph idx="1" type="body"/>
          </p:nvPr>
        </p:nvSpPr>
        <p:spPr>
          <a:xfrm>
            <a:off x="437100" y="1600200"/>
            <a:ext cx="81543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lang="en-US" sz="2400" u="sng">
                <a:solidFill>
                  <a:srgbClr val="000000"/>
                </a:solidFill>
              </a:rPr>
              <a:t>Description: </a:t>
            </a:r>
            <a:r>
              <a:rPr lang="en-US" sz="2400">
                <a:solidFill>
                  <a:srgbClr val="000000"/>
                </a:solidFill>
              </a:rPr>
              <a:t>As an Administrator, I would like to be able to test the connection with the USDA Database a so I can retrieve information and test measurements conversion.</a:t>
            </a:r>
            <a:endParaRPr sz="2400">
              <a:solidFill>
                <a:srgbClr val="000000"/>
              </a:solidFill>
            </a:endParaRPr>
          </a:p>
          <a:p>
            <a:pPr indent="0" lvl="0" marL="0" marR="0" rtl="0" algn="l">
              <a:lnSpc>
                <a:spcPct val="150000"/>
              </a:lnSpc>
              <a:spcBef>
                <a:spcPts val="0"/>
              </a:spcBef>
              <a:spcAft>
                <a:spcPts val="0"/>
              </a:spcAft>
              <a:buClr>
                <a:schemeClr val="dk1"/>
              </a:buClr>
              <a:buSzPts val="1100"/>
              <a:buFont typeface="Arial"/>
              <a:buNone/>
            </a:pPr>
            <a:r>
              <a:rPr lang="en-US" sz="2400">
                <a:solidFill>
                  <a:srgbClr val="000000"/>
                </a:solidFill>
              </a:rPr>
              <a:t> </a:t>
            </a:r>
            <a:r>
              <a:rPr lang="en-US" sz="2400" u="sng">
                <a:solidFill>
                  <a:srgbClr val="000000"/>
                </a:solidFill>
              </a:rPr>
              <a:t>Acceptance Criteria:</a:t>
            </a:r>
            <a:endParaRPr sz="2400" u="sng">
              <a:solidFill>
                <a:srgbClr val="000000"/>
              </a:solidFill>
            </a:endParaRPr>
          </a:p>
          <a:p>
            <a:pPr indent="-381000" lvl="0" marL="457200" marR="0" rtl="0" algn="l">
              <a:lnSpc>
                <a:spcPct val="150000"/>
              </a:lnSpc>
              <a:spcBef>
                <a:spcPts val="0"/>
              </a:spcBef>
              <a:spcAft>
                <a:spcPts val="0"/>
              </a:spcAft>
              <a:buClr>
                <a:srgbClr val="000000"/>
              </a:buClr>
              <a:buSzPts val="2400"/>
              <a:buChar char="●"/>
            </a:pPr>
            <a:r>
              <a:rPr lang="en-US" sz="2400">
                <a:solidFill>
                  <a:srgbClr val="000000"/>
                </a:solidFill>
              </a:rPr>
              <a:t>Connect to USDA database</a:t>
            </a:r>
            <a:endParaRPr sz="2400">
              <a:solidFill>
                <a:srgbClr val="000000"/>
              </a:solidFill>
            </a:endParaRPr>
          </a:p>
          <a:p>
            <a:pPr indent="-381000" lvl="0" marL="457200" marR="0" rtl="0" algn="l">
              <a:lnSpc>
                <a:spcPct val="150000"/>
              </a:lnSpc>
              <a:spcBef>
                <a:spcPts val="0"/>
              </a:spcBef>
              <a:spcAft>
                <a:spcPts val="0"/>
              </a:spcAft>
              <a:buClr>
                <a:srgbClr val="000000"/>
              </a:buClr>
              <a:buSzPts val="2400"/>
              <a:buChar char="●"/>
            </a:pPr>
            <a:r>
              <a:rPr lang="en-US" sz="2400">
                <a:solidFill>
                  <a:srgbClr val="000000"/>
                </a:solidFill>
              </a:rPr>
              <a:t>Retrieve information from USDA</a:t>
            </a:r>
            <a:endParaRPr sz="2400">
              <a:solidFill>
                <a:srgbClr val="000000"/>
              </a:solidFill>
            </a:endParaRPr>
          </a:p>
          <a:p>
            <a:pPr indent="-381000" lvl="0" marL="457200" marR="0" rtl="0" algn="l">
              <a:lnSpc>
                <a:spcPct val="150000"/>
              </a:lnSpc>
              <a:spcBef>
                <a:spcPts val="0"/>
              </a:spcBef>
              <a:spcAft>
                <a:spcPts val="0"/>
              </a:spcAft>
              <a:buClr>
                <a:srgbClr val="000000"/>
              </a:buClr>
              <a:buSzPts val="2400"/>
              <a:buChar char="●"/>
            </a:pPr>
            <a:r>
              <a:rPr lang="en-US" sz="2400">
                <a:solidFill>
                  <a:srgbClr val="000000"/>
                </a:solidFill>
              </a:rPr>
              <a:t>Test differents measurements conversion</a:t>
            </a:r>
            <a:endParaRPr sz="2400">
              <a:solidFill>
                <a:srgbClr val="000000"/>
              </a:solidFill>
            </a:endParaRPr>
          </a:p>
          <a:p>
            <a:pPr indent="0" lvl="0" marL="0" marR="0" rtl="0" algn="l">
              <a:spcBef>
                <a:spcPts val="2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b="1" lang="en-US">
                <a:solidFill>
                  <a:schemeClr val="dk1"/>
                </a:solidFill>
              </a:rPr>
              <a:t>Temporary Server Testing Space</a:t>
            </a:r>
            <a:endParaRPr/>
          </a:p>
        </p:txBody>
      </p:sp>
      <p:pic>
        <p:nvPicPr>
          <p:cNvPr id="283" name="Shape 283"/>
          <p:cNvPicPr preferRelativeResize="0"/>
          <p:nvPr/>
        </p:nvPicPr>
        <p:blipFill>
          <a:blip r:embed="rId3">
            <a:alphaModFix/>
          </a:blip>
          <a:stretch>
            <a:fillRect/>
          </a:stretch>
        </p:blipFill>
        <p:spPr>
          <a:xfrm>
            <a:off x="1312975" y="1412225"/>
            <a:ext cx="6672200" cy="420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 Problem</a:t>
            </a:r>
            <a:endParaRPr b="0" i="0" sz="3800" u="none" cap="none" strike="noStrike">
              <a:solidFill>
                <a:srgbClr val="001D4D"/>
              </a:solidFill>
              <a:latin typeface="Trebuchet MS"/>
              <a:ea typeface="Trebuchet MS"/>
              <a:cs typeface="Trebuchet MS"/>
              <a:sym typeface="Trebuchet MS"/>
            </a:endParaRPr>
          </a:p>
        </p:txBody>
      </p:sp>
      <p:sp>
        <p:nvSpPr>
          <p:cNvPr id="158" name="Shape 158"/>
          <p:cNvSpPr txBox="1"/>
          <p:nvPr>
            <p:ph idx="1" type="body"/>
          </p:nvPr>
        </p:nvSpPr>
        <p:spPr>
          <a:xfrm>
            <a:off x="779463" y="1524000"/>
            <a:ext cx="7583487" cy="4208463"/>
          </a:xfrm>
          <a:prstGeom prst="rect">
            <a:avLst/>
          </a:prstGeom>
          <a:noFill/>
          <a:ln>
            <a:noFill/>
          </a:ln>
        </p:spPr>
        <p:txBody>
          <a:bodyPr anchorCtr="0" anchor="t" bIns="45700" lIns="91425" spcFirstLastPara="1" rIns="91425" wrap="square" tIns="45700">
            <a:noAutofit/>
          </a:bodyPr>
          <a:lstStyle/>
          <a:p>
            <a:pPr indent="-358775" lvl="0" marL="282575" rtl="0">
              <a:spcBef>
                <a:spcPts val="0"/>
              </a:spcBef>
              <a:spcAft>
                <a:spcPts val="0"/>
              </a:spcAft>
              <a:buClr>
                <a:srgbClr val="001D4D"/>
              </a:buClr>
              <a:buSzPts val="3000"/>
              <a:buFont typeface="Noto Sans Symbols"/>
              <a:buChar char="●"/>
            </a:pPr>
            <a:r>
              <a:rPr lang="en-US" sz="3000">
                <a:solidFill>
                  <a:srgbClr val="001D4D"/>
                </a:solidFill>
              </a:rPr>
              <a:t>Snacks consumed by adolescent and college students are extremely unhealthy.</a:t>
            </a:r>
            <a:endParaRPr sz="3000">
              <a:solidFill>
                <a:srgbClr val="001D4D"/>
              </a:solidFill>
            </a:endParaRPr>
          </a:p>
          <a:p>
            <a:pPr indent="-358775" lvl="0" marL="282575" rtl="0">
              <a:lnSpc>
                <a:spcPct val="115000"/>
              </a:lnSpc>
              <a:spcBef>
                <a:spcPts val="0"/>
              </a:spcBef>
              <a:spcAft>
                <a:spcPts val="0"/>
              </a:spcAft>
              <a:buClr>
                <a:srgbClr val="001D4D"/>
              </a:buClr>
              <a:buSzPts val="3000"/>
              <a:buFont typeface="Trebuchet MS"/>
              <a:buChar char="●"/>
            </a:pPr>
            <a:r>
              <a:rPr lang="en-US" sz="3000">
                <a:solidFill>
                  <a:srgbClr val="001D4D"/>
                </a:solidFill>
              </a:rPr>
              <a:t>USDA guidelines for healthy snacking not being applied. </a:t>
            </a:r>
            <a:endParaRPr sz="3000">
              <a:solidFill>
                <a:srgbClr val="001D4D"/>
              </a:solidFill>
            </a:endParaRPr>
          </a:p>
          <a:p>
            <a:pPr indent="-358775" lvl="0" marL="282575" rtl="0">
              <a:spcBef>
                <a:spcPts val="0"/>
              </a:spcBef>
              <a:spcAft>
                <a:spcPts val="0"/>
              </a:spcAft>
              <a:buClr>
                <a:srgbClr val="001D4D"/>
              </a:buClr>
              <a:buSzPts val="3000"/>
              <a:buFont typeface="Noto Sans Symbols"/>
              <a:buChar char="●"/>
            </a:pPr>
            <a:r>
              <a:rPr lang="en-US" sz="3000">
                <a:solidFill>
                  <a:srgbClr val="001D4D"/>
                </a:solidFill>
              </a:rPr>
              <a:t>There are no applications available that define healthy snacks in accordance with current snack guidelines published by the USDA.</a:t>
            </a:r>
            <a:endParaRPr sz="3000">
              <a:solidFill>
                <a:srgbClr val="001D4D"/>
              </a:solidFill>
            </a:endParaRPr>
          </a:p>
          <a:p>
            <a:pPr indent="0" lvl="0" marL="0" rtl="0">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Create a Basic Mock-Up</a:t>
            </a:r>
            <a:endParaRPr/>
          </a:p>
        </p:txBody>
      </p:sp>
      <p:sp>
        <p:nvSpPr>
          <p:cNvPr id="290" name="Shape 290"/>
          <p:cNvSpPr txBox="1"/>
          <p:nvPr>
            <p:ph idx="1" type="body"/>
          </p:nvPr>
        </p:nvSpPr>
        <p:spPr>
          <a:xfrm>
            <a:off x="391875" y="1295400"/>
            <a:ext cx="8274900" cy="1907400"/>
          </a:xfrm>
          <a:prstGeom prst="rect">
            <a:avLst/>
          </a:prstGeom>
        </p:spPr>
        <p:txBody>
          <a:bodyPr anchorCtr="0" anchor="t" bIns="91425" lIns="91425" spcFirstLastPara="1" rIns="91425" wrap="square" tIns="91425">
            <a:noAutofit/>
          </a:bodyPr>
          <a:lstStyle/>
          <a:p>
            <a:pPr indent="0" lvl="0" marL="139700">
              <a:lnSpc>
                <a:spcPct val="150000"/>
              </a:lnSpc>
              <a:spcBef>
                <a:spcPts val="2000"/>
              </a:spcBef>
              <a:spcAft>
                <a:spcPts val="0"/>
              </a:spcAft>
              <a:buClr>
                <a:schemeClr val="dk1"/>
              </a:buClr>
              <a:buSzPts val="1100"/>
              <a:buFont typeface="Arial"/>
              <a:buNone/>
            </a:pPr>
            <a:r>
              <a:rPr lang="en-US" sz="1800" u="sng">
                <a:solidFill>
                  <a:srgbClr val="000000"/>
                </a:solidFill>
              </a:rPr>
              <a:t>Description</a:t>
            </a:r>
            <a:r>
              <a:rPr b="1" lang="en-US" sz="1800">
                <a:solidFill>
                  <a:srgbClr val="000000"/>
                </a:solidFill>
              </a:rPr>
              <a:t>: </a:t>
            </a:r>
            <a:r>
              <a:rPr lang="en-US" sz="1800">
                <a:solidFill>
                  <a:srgbClr val="000000"/>
                </a:solidFill>
              </a:rPr>
              <a:t>As an Admin I want to create a basic app Mock-Up so  I can test the basic functionality of the app</a:t>
            </a:r>
            <a:endParaRPr sz="1800">
              <a:solidFill>
                <a:srgbClr val="000000"/>
              </a:solidFill>
            </a:endParaRPr>
          </a:p>
          <a:p>
            <a:pPr indent="-142875" lvl="0" marL="282575">
              <a:lnSpc>
                <a:spcPct val="150000"/>
              </a:lnSpc>
              <a:spcBef>
                <a:spcPts val="0"/>
              </a:spcBef>
              <a:spcAft>
                <a:spcPts val="0"/>
              </a:spcAft>
              <a:buClr>
                <a:schemeClr val="dk1"/>
              </a:buClr>
              <a:buSzPts val="1100"/>
              <a:buFont typeface="Arial"/>
              <a:buNone/>
            </a:pPr>
            <a:r>
              <a:rPr lang="en-US" sz="1800" u="sng">
                <a:solidFill>
                  <a:srgbClr val="000000"/>
                </a:solidFill>
              </a:rPr>
              <a:t>Acceptance Criteria:</a:t>
            </a:r>
            <a:endParaRPr sz="1800" u="sng">
              <a:solidFill>
                <a:srgbClr val="000000"/>
              </a:solidFill>
            </a:endParaRPr>
          </a:p>
          <a:p>
            <a:pPr indent="-342900" lvl="0" marL="457200">
              <a:lnSpc>
                <a:spcPct val="150000"/>
              </a:lnSpc>
              <a:spcBef>
                <a:spcPts val="0"/>
              </a:spcBef>
              <a:spcAft>
                <a:spcPts val="0"/>
              </a:spcAft>
              <a:buClr>
                <a:srgbClr val="000000"/>
              </a:buClr>
              <a:buSzPts val="1800"/>
              <a:buChar char="●"/>
            </a:pPr>
            <a:r>
              <a:rPr lang="en-US" sz="1800">
                <a:solidFill>
                  <a:srgbClr val="000000"/>
                </a:solidFill>
              </a:rPr>
              <a:t>Create a friendly user interface</a:t>
            </a:r>
            <a:endParaRPr sz="1800">
              <a:solidFill>
                <a:srgbClr val="000000"/>
              </a:solidFill>
            </a:endParaRPr>
          </a:p>
          <a:p>
            <a:pPr indent="-142875" lvl="0" marL="282575">
              <a:spcBef>
                <a:spcPts val="2000"/>
              </a:spcBef>
              <a:spcAft>
                <a:spcPts val="0"/>
              </a:spcAft>
              <a:buNone/>
            </a:pPr>
            <a:r>
              <a:t/>
            </a:r>
            <a:endParaRPr/>
          </a:p>
        </p:txBody>
      </p:sp>
      <p:pic>
        <p:nvPicPr>
          <p:cNvPr id="291" name="Shape 291"/>
          <p:cNvPicPr preferRelativeResize="0"/>
          <p:nvPr/>
        </p:nvPicPr>
        <p:blipFill>
          <a:blip r:embed="rId3">
            <a:alphaModFix/>
          </a:blip>
          <a:stretch>
            <a:fillRect/>
          </a:stretch>
        </p:blipFill>
        <p:spPr>
          <a:xfrm>
            <a:off x="301425" y="3301200"/>
            <a:ext cx="1350850" cy="2456825"/>
          </a:xfrm>
          <a:prstGeom prst="rect">
            <a:avLst/>
          </a:prstGeom>
          <a:noFill/>
          <a:ln>
            <a:noFill/>
          </a:ln>
        </p:spPr>
      </p:pic>
      <p:pic>
        <p:nvPicPr>
          <p:cNvPr id="292" name="Shape 292"/>
          <p:cNvPicPr preferRelativeResize="0"/>
          <p:nvPr/>
        </p:nvPicPr>
        <p:blipFill rotWithShape="1">
          <a:blip r:embed="rId4">
            <a:alphaModFix/>
          </a:blip>
          <a:srcRect b="1768" l="0" r="0" t="0"/>
          <a:stretch/>
        </p:blipFill>
        <p:spPr>
          <a:xfrm>
            <a:off x="2008925" y="3301200"/>
            <a:ext cx="1350850" cy="2344575"/>
          </a:xfrm>
          <a:prstGeom prst="rect">
            <a:avLst/>
          </a:prstGeom>
          <a:noFill/>
          <a:ln>
            <a:noFill/>
          </a:ln>
        </p:spPr>
      </p:pic>
      <p:pic>
        <p:nvPicPr>
          <p:cNvPr id="293" name="Shape 293"/>
          <p:cNvPicPr preferRelativeResize="0"/>
          <p:nvPr/>
        </p:nvPicPr>
        <p:blipFill>
          <a:blip r:embed="rId5">
            <a:alphaModFix/>
          </a:blip>
          <a:stretch>
            <a:fillRect/>
          </a:stretch>
        </p:blipFill>
        <p:spPr>
          <a:xfrm>
            <a:off x="3716424" y="3301200"/>
            <a:ext cx="1350850" cy="2493296"/>
          </a:xfrm>
          <a:prstGeom prst="rect">
            <a:avLst/>
          </a:prstGeom>
          <a:noFill/>
          <a:ln>
            <a:noFill/>
          </a:ln>
        </p:spPr>
      </p:pic>
      <p:pic>
        <p:nvPicPr>
          <p:cNvPr id="294" name="Shape 294"/>
          <p:cNvPicPr preferRelativeResize="0"/>
          <p:nvPr/>
        </p:nvPicPr>
        <p:blipFill>
          <a:blip r:embed="rId6">
            <a:alphaModFix/>
          </a:blip>
          <a:stretch>
            <a:fillRect/>
          </a:stretch>
        </p:blipFill>
        <p:spPr>
          <a:xfrm>
            <a:off x="5638738" y="3301200"/>
            <a:ext cx="1350850" cy="2442526"/>
          </a:xfrm>
          <a:prstGeom prst="rect">
            <a:avLst/>
          </a:prstGeom>
          <a:noFill/>
          <a:ln>
            <a:noFill/>
          </a:ln>
        </p:spPr>
      </p:pic>
      <p:pic>
        <p:nvPicPr>
          <p:cNvPr id="295" name="Shape 295"/>
          <p:cNvPicPr preferRelativeResize="0"/>
          <p:nvPr/>
        </p:nvPicPr>
        <p:blipFill>
          <a:blip r:embed="rId7">
            <a:alphaModFix/>
          </a:blip>
          <a:stretch>
            <a:fillRect/>
          </a:stretch>
        </p:blipFill>
        <p:spPr>
          <a:xfrm>
            <a:off x="7315925" y="3218550"/>
            <a:ext cx="1350850" cy="25098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Measurement Conversion</a:t>
            </a:r>
            <a:endParaRPr/>
          </a:p>
        </p:txBody>
      </p:sp>
      <p:sp>
        <p:nvSpPr>
          <p:cNvPr id="302" name="Shape 302"/>
          <p:cNvSpPr txBox="1"/>
          <p:nvPr>
            <p:ph idx="1" type="body"/>
          </p:nvPr>
        </p:nvSpPr>
        <p:spPr>
          <a:xfrm>
            <a:off x="331600" y="1324800"/>
            <a:ext cx="8440500" cy="4208400"/>
          </a:xfrm>
          <a:prstGeom prst="rect">
            <a:avLst/>
          </a:prstGeom>
        </p:spPr>
        <p:txBody>
          <a:bodyPr anchorCtr="0" anchor="t" bIns="91425" lIns="91425" spcFirstLastPara="1" rIns="91425" wrap="square" tIns="91425">
            <a:noAutofit/>
          </a:bodyPr>
          <a:lstStyle/>
          <a:p>
            <a:pPr indent="0" lvl="0" marL="139700" rtl="0">
              <a:lnSpc>
                <a:spcPct val="150000"/>
              </a:lnSpc>
              <a:spcBef>
                <a:spcPts val="0"/>
              </a:spcBef>
              <a:spcAft>
                <a:spcPts val="0"/>
              </a:spcAft>
              <a:buClr>
                <a:schemeClr val="dk1"/>
              </a:buClr>
              <a:buSzPts val="1100"/>
              <a:buFont typeface="Arial"/>
              <a:buNone/>
            </a:pPr>
            <a:r>
              <a:rPr lang="en-US" sz="2400" u="sng">
                <a:solidFill>
                  <a:schemeClr val="dk1"/>
                </a:solidFill>
              </a:rPr>
              <a:t>Description: </a:t>
            </a:r>
            <a:r>
              <a:rPr lang="en-US" sz="2400">
                <a:solidFill>
                  <a:schemeClr val="dk1"/>
                </a:solidFill>
              </a:rPr>
              <a:t>As a User, I would like to enter different food measurements so that the system should be able to deal with the conversion.</a:t>
            </a:r>
            <a:endParaRPr sz="2400">
              <a:solidFill>
                <a:schemeClr val="dk1"/>
              </a:solidFill>
            </a:endParaRPr>
          </a:p>
          <a:p>
            <a:pPr indent="-142875" lvl="0" marL="282575">
              <a:lnSpc>
                <a:spcPct val="150000"/>
              </a:lnSpc>
              <a:spcBef>
                <a:spcPts val="0"/>
              </a:spcBef>
              <a:spcAft>
                <a:spcPts val="0"/>
              </a:spcAft>
              <a:buClr>
                <a:schemeClr val="dk1"/>
              </a:buClr>
              <a:buSzPts val="1100"/>
              <a:buFont typeface="Arial"/>
              <a:buNone/>
            </a:pPr>
            <a:r>
              <a:rPr lang="en-US" sz="2400" u="sng">
                <a:solidFill>
                  <a:schemeClr val="dk1"/>
                </a:solidFill>
              </a:rPr>
              <a:t>Acceptance Criteria:</a:t>
            </a:r>
            <a:endParaRPr sz="2400" u="sng">
              <a:solidFill>
                <a:schemeClr val="dk1"/>
              </a:solidFill>
            </a:endParaRPr>
          </a:p>
          <a:p>
            <a:pPr indent="-381000" lvl="0" marL="457200">
              <a:lnSpc>
                <a:spcPct val="150000"/>
              </a:lnSpc>
              <a:spcBef>
                <a:spcPts val="0"/>
              </a:spcBef>
              <a:spcAft>
                <a:spcPts val="0"/>
              </a:spcAft>
              <a:buClr>
                <a:schemeClr val="dk1"/>
              </a:buClr>
              <a:buSzPts val="2400"/>
              <a:buChar char="●"/>
            </a:pPr>
            <a:r>
              <a:rPr lang="en-US" sz="2400">
                <a:solidFill>
                  <a:schemeClr val="dk1"/>
                </a:solidFill>
              </a:rPr>
              <a:t>User enters a snack with a measurement (cup, tbsp., gram, ounce)</a:t>
            </a:r>
            <a:endParaRPr sz="2400">
              <a:solidFill>
                <a:schemeClr val="dk1"/>
              </a:solidFill>
            </a:endParaRPr>
          </a:p>
          <a:p>
            <a:pPr indent="-142875" lvl="0" marL="282575">
              <a:lnSpc>
                <a:spcPct val="150000"/>
              </a:lnSpc>
              <a:spcBef>
                <a:spcPts val="2000"/>
              </a:spcBef>
              <a:spcAft>
                <a:spcPts val="0"/>
              </a:spcAft>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Measurement Conversion</a:t>
            </a:r>
            <a:endParaRPr/>
          </a:p>
        </p:txBody>
      </p:sp>
      <p:graphicFrame>
        <p:nvGraphicFramePr>
          <p:cNvPr id="309" name="Shape 309"/>
          <p:cNvGraphicFramePr/>
          <p:nvPr/>
        </p:nvGraphicFramePr>
        <p:xfrm>
          <a:off x="1008075" y="1175750"/>
          <a:ext cx="3000000" cy="3000000"/>
        </p:xfrm>
        <a:graphic>
          <a:graphicData uri="http://schemas.openxmlformats.org/drawingml/2006/table">
            <a:tbl>
              <a:tblPr>
                <a:noFill/>
                <a:tableStyleId>{5A74143B-47E0-4A25-9472-C095D514FE74}</a:tableStyleId>
              </a:tblPr>
              <a:tblGrid>
                <a:gridCol w="1447800"/>
                <a:gridCol w="1447800"/>
                <a:gridCol w="1447800"/>
                <a:gridCol w="1447800"/>
                <a:gridCol w="1447800"/>
              </a:tblGrid>
              <a:tr h="100000">
                <a:tc>
                  <a:txBody>
                    <a:bodyPr>
                      <a:noAutofit/>
                    </a:bodyPr>
                    <a:lstStyle/>
                    <a:p>
                      <a:pPr indent="0" lvl="0" marL="0" rtl="0" algn="ctr">
                        <a:spcBef>
                          <a:spcPts val="0"/>
                        </a:spcBef>
                        <a:spcAft>
                          <a:spcPts val="0"/>
                        </a:spcAft>
                        <a:buNone/>
                      </a:pPr>
                      <a:r>
                        <a:rPr b="1" lang="en-US" sz="1800">
                          <a:latin typeface="Trebuchet MS"/>
                          <a:ea typeface="Trebuchet MS"/>
                          <a:cs typeface="Trebuchet MS"/>
                          <a:sym typeface="Trebuchet MS"/>
                        </a:rPr>
                        <a:t>Cup</a:t>
                      </a:r>
                      <a:endParaRPr b="1"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Trebuchet MS"/>
                          <a:ea typeface="Trebuchet MS"/>
                          <a:cs typeface="Trebuchet MS"/>
                          <a:sym typeface="Trebuchet MS"/>
                        </a:rPr>
                        <a:t>Millimeters</a:t>
                      </a:r>
                      <a:endParaRPr b="1"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Trebuchet MS"/>
                          <a:ea typeface="Trebuchet MS"/>
                          <a:cs typeface="Trebuchet MS"/>
                          <a:sym typeface="Trebuchet MS"/>
                        </a:rPr>
                        <a:t>Tablespoon</a:t>
                      </a:r>
                      <a:endParaRPr b="1"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Trebuchet MS"/>
                          <a:ea typeface="Trebuchet MS"/>
                          <a:cs typeface="Trebuchet MS"/>
                          <a:sym typeface="Trebuchet MS"/>
                        </a:rPr>
                        <a:t>Ounces</a:t>
                      </a:r>
                      <a:endParaRPr b="1"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Trebuchet MS"/>
                          <a:ea typeface="Trebuchet MS"/>
                          <a:cs typeface="Trebuchet MS"/>
                          <a:sym typeface="Trebuchet MS"/>
                        </a:rPr>
                        <a:t>Grams</a:t>
                      </a:r>
                      <a:endParaRPr b="1"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1/16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15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½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15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⅛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30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3</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29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¼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59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4</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57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⅓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79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5.5</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2.5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72.5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⅜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90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6</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3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85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½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118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8</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4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113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⅔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158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11</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5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141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¾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177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12</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6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170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240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16</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8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227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2 cup</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480 ml</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32</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16 oz</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Trebuchet MS"/>
                          <a:ea typeface="Trebuchet MS"/>
                          <a:cs typeface="Trebuchet MS"/>
                          <a:sym typeface="Trebuchet MS"/>
                        </a:rPr>
                        <a:t>453 g</a:t>
                      </a:r>
                      <a:endParaRPr sz="18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Snack Score</a:t>
            </a:r>
            <a:endParaRPr/>
          </a:p>
        </p:txBody>
      </p:sp>
      <p:sp>
        <p:nvSpPr>
          <p:cNvPr id="316" name="Shape 316"/>
          <p:cNvSpPr txBox="1"/>
          <p:nvPr>
            <p:ph idx="1" type="body"/>
          </p:nvPr>
        </p:nvSpPr>
        <p:spPr>
          <a:xfrm>
            <a:off x="406950" y="1266925"/>
            <a:ext cx="84255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sz="1900" u="sng">
                <a:solidFill>
                  <a:srgbClr val="000000"/>
                </a:solidFill>
              </a:rPr>
              <a:t>Description:</a:t>
            </a:r>
            <a:r>
              <a:rPr lang="en-US" sz="1900">
                <a:solidFill>
                  <a:srgbClr val="000000"/>
                </a:solidFill>
              </a:rPr>
              <a:t> As a User, I would like to get a snack score so that I know how healthy this snack is as per the USDA guidelines</a:t>
            </a:r>
            <a:endParaRPr sz="1900">
              <a:solidFill>
                <a:srgbClr val="000000"/>
              </a:solidFill>
            </a:endParaRPr>
          </a:p>
          <a:p>
            <a:pPr indent="-142875" lvl="0" marL="282575">
              <a:lnSpc>
                <a:spcPct val="150000"/>
              </a:lnSpc>
              <a:spcBef>
                <a:spcPts val="0"/>
              </a:spcBef>
              <a:spcAft>
                <a:spcPts val="0"/>
              </a:spcAft>
              <a:buClr>
                <a:schemeClr val="dk1"/>
              </a:buClr>
              <a:buSzPts val="1100"/>
              <a:buFont typeface="Arial"/>
              <a:buNone/>
            </a:pPr>
            <a:r>
              <a:rPr lang="en-US" sz="1900" u="sng">
                <a:solidFill>
                  <a:srgbClr val="000000"/>
                </a:solidFill>
              </a:rPr>
              <a:t>Acceptance Criteria:</a:t>
            </a:r>
            <a:endParaRPr sz="1900" u="sng">
              <a:solidFill>
                <a:srgbClr val="000000"/>
              </a:solidFill>
            </a:endParaRPr>
          </a:p>
          <a:p>
            <a:pPr indent="-349250" lvl="0" marL="457200">
              <a:lnSpc>
                <a:spcPct val="150000"/>
              </a:lnSpc>
              <a:spcBef>
                <a:spcPts val="0"/>
              </a:spcBef>
              <a:spcAft>
                <a:spcPts val="0"/>
              </a:spcAft>
              <a:buClr>
                <a:srgbClr val="000000"/>
              </a:buClr>
              <a:buSzPts val="1900"/>
              <a:buChar char="●"/>
            </a:pPr>
            <a:r>
              <a:rPr lang="en-US" sz="1900">
                <a:solidFill>
                  <a:srgbClr val="000000"/>
                </a:solidFill>
              </a:rPr>
              <a:t>Enter a snack</a:t>
            </a:r>
            <a:endParaRPr sz="1900">
              <a:solidFill>
                <a:srgbClr val="000000"/>
              </a:solidFill>
            </a:endParaRPr>
          </a:p>
          <a:p>
            <a:pPr indent="-349250" lvl="0" marL="457200">
              <a:lnSpc>
                <a:spcPct val="150000"/>
              </a:lnSpc>
              <a:spcBef>
                <a:spcPts val="0"/>
              </a:spcBef>
              <a:spcAft>
                <a:spcPts val="0"/>
              </a:spcAft>
              <a:buClr>
                <a:srgbClr val="000000"/>
              </a:buClr>
              <a:buSzPts val="1900"/>
              <a:buChar char="●"/>
            </a:pPr>
            <a:r>
              <a:rPr lang="en-US" sz="1900">
                <a:solidFill>
                  <a:srgbClr val="000000"/>
                </a:solidFill>
              </a:rPr>
              <a:t>Enter serving size</a:t>
            </a:r>
            <a:endParaRPr sz="1900">
              <a:solidFill>
                <a:srgbClr val="000000"/>
              </a:solidFill>
            </a:endParaRPr>
          </a:p>
          <a:p>
            <a:pPr indent="-349250" lvl="0" marL="457200">
              <a:lnSpc>
                <a:spcPct val="150000"/>
              </a:lnSpc>
              <a:spcBef>
                <a:spcPts val="0"/>
              </a:spcBef>
              <a:spcAft>
                <a:spcPts val="0"/>
              </a:spcAft>
              <a:buClr>
                <a:srgbClr val="000000"/>
              </a:buClr>
              <a:buSzPts val="1900"/>
              <a:buChar char="●"/>
            </a:pPr>
            <a:r>
              <a:rPr lang="en-US" sz="1900">
                <a:solidFill>
                  <a:srgbClr val="000000"/>
                </a:solidFill>
              </a:rPr>
              <a:t>Select if the snack is processed or not</a:t>
            </a:r>
            <a:endParaRPr sz="1900">
              <a:solidFill>
                <a:srgbClr val="000000"/>
              </a:solidFill>
            </a:endParaRPr>
          </a:p>
          <a:p>
            <a:pPr indent="0" lvl="0" marL="139700">
              <a:lnSpc>
                <a:spcPct val="150000"/>
              </a:lnSpc>
              <a:spcBef>
                <a:spcPts val="0"/>
              </a:spcBef>
              <a:spcAft>
                <a:spcPts val="0"/>
              </a:spcAft>
              <a:buClr>
                <a:schemeClr val="dk1"/>
              </a:buClr>
              <a:buSzPts val="1100"/>
              <a:buFont typeface="Arial"/>
              <a:buNone/>
            </a:pPr>
            <a:r>
              <a:rPr b="1" lang="en-US" sz="1900">
                <a:solidFill>
                  <a:srgbClr val="000000"/>
                </a:solidFill>
              </a:rPr>
              <a:t>Note:</a:t>
            </a:r>
            <a:r>
              <a:rPr b="1" i="1" lang="en-US" sz="1900">
                <a:solidFill>
                  <a:srgbClr val="000000"/>
                </a:solidFill>
              </a:rPr>
              <a:t> </a:t>
            </a:r>
            <a:r>
              <a:rPr lang="en-US" sz="1900">
                <a:solidFill>
                  <a:srgbClr val="000000"/>
                </a:solidFill>
              </a:rPr>
              <a:t>As per meeting with the product owner, she has requested to ask the user if the snack is highly processed or not so we can obtain a more accurate score.</a:t>
            </a:r>
            <a:endParaRPr sz="1900">
              <a:solidFill>
                <a:srgbClr val="000000"/>
              </a:solidFill>
            </a:endParaRPr>
          </a:p>
          <a:p>
            <a:pPr indent="-142875" lvl="0" marL="282575">
              <a:spcBef>
                <a:spcPts val="2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Snack Score</a:t>
            </a:r>
            <a:endParaRPr/>
          </a:p>
        </p:txBody>
      </p:sp>
      <p:sp>
        <p:nvSpPr>
          <p:cNvPr id="323" name="Shape 323"/>
          <p:cNvSpPr txBox="1"/>
          <p:nvPr>
            <p:ph idx="1" type="body"/>
          </p:nvPr>
        </p:nvSpPr>
        <p:spPr>
          <a:xfrm>
            <a:off x="406950" y="1266925"/>
            <a:ext cx="8425500" cy="4208400"/>
          </a:xfrm>
          <a:prstGeom prst="rect">
            <a:avLst/>
          </a:prstGeom>
        </p:spPr>
        <p:txBody>
          <a:bodyPr anchorCtr="0" anchor="t" bIns="91425" lIns="91425" spcFirstLastPara="1" rIns="91425" wrap="square" tIns="91425">
            <a:noAutofit/>
          </a:bodyPr>
          <a:lstStyle/>
          <a:p>
            <a:pPr indent="-142875" lvl="0" marL="282575" rtl="0">
              <a:lnSpc>
                <a:spcPct val="150000"/>
              </a:lnSpc>
              <a:spcBef>
                <a:spcPts val="0"/>
              </a:spcBef>
              <a:spcAft>
                <a:spcPts val="0"/>
              </a:spcAft>
              <a:buNone/>
            </a:pPr>
            <a:r>
              <a:t/>
            </a:r>
            <a:endParaRPr sz="1900">
              <a:solidFill>
                <a:srgbClr val="000000"/>
              </a:solidFill>
            </a:endParaRPr>
          </a:p>
          <a:p>
            <a:pPr indent="-142875" lvl="0" marL="282575" rtl="0">
              <a:spcBef>
                <a:spcPts val="2000"/>
              </a:spcBef>
              <a:spcAft>
                <a:spcPts val="0"/>
              </a:spcAft>
              <a:buNone/>
            </a:pPr>
            <a:r>
              <a:t/>
            </a:r>
            <a:endParaRPr/>
          </a:p>
        </p:txBody>
      </p:sp>
      <p:graphicFrame>
        <p:nvGraphicFramePr>
          <p:cNvPr id="324" name="Shape 324"/>
          <p:cNvGraphicFramePr/>
          <p:nvPr/>
        </p:nvGraphicFramePr>
        <p:xfrm>
          <a:off x="779475" y="1054225"/>
          <a:ext cx="3000000" cy="3000000"/>
        </p:xfrm>
        <a:graphic>
          <a:graphicData uri="http://schemas.openxmlformats.org/drawingml/2006/table">
            <a:tbl>
              <a:tblPr>
                <a:noFill/>
                <a:tableStyleId>{5A74143B-47E0-4A25-9472-C095D514FE74}</a:tableStyleId>
              </a:tblPr>
              <a:tblGrid>
                <a:gridCol w="6302400"/>
                <a:gridCol w="936600"/>
              </a:tblGrid>
              <a:tr h="381000">
                <a:tc>
                  <a:txBody>
                    <a:bodyPr>
                      <a:noAutofit/>
                    </a:bodyPr>
                    <a:lstStyle/>
                    <a:p>
                      <a:pPr indent="0" lvl="0" marL="0" rtl="0" algn="ctr">
                        <a:lnSpc>
                          <a:spcPct val="100000"/>
                        </a:lnSpc>
                        <a:spcBef>
                          <a:spcPts val="0"/>
                        </a:spcBef>
                        <a:spcAft>
                          <a:spcPts val="0"/>
                        </a:spcAft>
                        <a:buNone/>
                      </a:pPr>
                      <a:r>
                        <a:rPr b="1" lang="en-US" sz="1000">
                          <a:latin typeface="Trebuchet MS"/>
                          <a:ea typeface="Trebuchet MS"/>
                          <a:cs typeface="Trebuchet MS"/>
                          <a:sym typeface="Trebuchet MS"/>
                        </a:rPr>
                        <a:t>Principle</a:t>
                      </a:r>
                      <a:endParaRPr b="1" sz="1000">
                        <a:latin typeface="Trebuchet MS"/>
                        <a:ea typeface="Trebuchet MS"/>
                        <a:cs typeface="Trebuchet MS"/>
                        <a:sym typeface="Trebuchet MS"/>
                      </a:endParaRPr>
                    </a:p>
                  </a:txBody>
                  <a:tcPr marT="9150" marB="9150" marR="9150" marL="915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b="1" lang="en-US" sz="1000">
                          <a:latin typeface="Times New Roman"/>
                          <a:ea typeface="Times New Roman"/>
                          <a:cs typeface="Times New Roman"/>
                          <a:sym typeface="Times New Roman"/>
                        </a:rPr>
                        <a:t>Score</a:t>
                      </a:r>
                      <a:endParaRPr b="1"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165100" lvl="0" marL="381000" rtl="0">
                        <a:lnSpc>
                          <a:spcPct val="100000"/>
                        </a:lnSpc>
                        <a:spcBef>
                          <a:spcPts val="0"/>
                        </a:spcBef>
                        <a:spcAft>
                          <a:spcPts val="0"/>
                        </a:spcAft>
                        <a:buNone/>
                      </a:pPr>
                      <a:r>
                        <a:rPr b="1" lang="en-US" sz="1000">
                          <a:latin typeface="Trebuchet MS"/>
                          <a:ea typeface="Trebuchet MS"/>
                          <a:cs typeface="Trebuchet MS"/>
                          <a:sym typeface="Trebuchet MS"/>
                        </a:rPr>
                        <a:t>1.   Contain  ≥50% whole grains by weight; 1</a:t>
                      </a:r>
                      <a:r>
                        <a:rPr b="1" baseline="30000" lang="en-US" sz="1000">
                          <a:latin typeface="Trebuchet MS"/>
                          <a:ea typeface="Trebuchet MS"/>
                          <a:cs typeface="Trebuchet MS"/>
                          <a:sym typeface="Trebuchet MS"/>
                        </a:rPr>
                        <a:t>st</a:t>
                      </a:r>
                      <a:r>
                        <a:rPr b="1" lang="en-US" sz="1000">
                          <a:latin typeface="Trebuchet MS"/>
                          <a:ea typeface="Trebuchet MS"/>
                          <a:cs typeface="Trebuchet MS"/>
                          <a:sym typeface="Trebuchet MS"/>
                        </a:rPr>
                        <a:t> ingredient is a fruit, a vegetable, a dairy product, or a protein food; or combination of fruit and/or vegetable</a:t>
                      </a:r>
                      <a:endParaRPr b="1" sz="1000">
                        <a:latin typeface="Trebuchet MS"/>
                        <a:ea typeface="Trebuchet MS"/>
                        <a:cs typeface="Trebuchet MS"/>
                        <a:sym typeface="Trebuchet MS"/>
                      </a:endParaRPr>
                    </a:p>
                  </a:txBody>
                  <a:tcPr marT="63500" marB="63500" marR="63500" marL="63500" anchor="b">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US"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165100" lvl="0" marL="381000" rtl="0">
                        <a:lnSpc>
                          <a:spcPct val="100000"/>
                        </a:lnSpc>
                        <a:spcBef>
                          <a:spcPts val="0"/>
                        </a:spcBef>
                        <a:spcAft>
                          <a:spcPts val="0"/>
                        </a:spcAft>
                        <a:buNone/>
                      </a:pPr>
                      <a:r>
                        <a:rPr b="1" lang="en-US" sz="1000">
                          <a:latin typeface="Trebuchet MS"/>
                          <a:ea typeface="Trebuchet MS"/>
                          <a:cs typeface="Trebuchet MS"/>
                          <a:sym typeface="Trebuchet MS"/>
                        </a:rPr>
                        <a:t>2.   Nutrient standard for:</a:t>
                      </a:r>
                      <a:endParaRPr b="1" sz="1000">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98450">
                <a:tc gridSpan="2">
                  <a:txBody>
                    <a:bodyPr>
                      <a:noAutofit/>
                    </a:bodyPr>
                    <a:lstStyle/>
                    <a:p>
                      <a:pPr indent="0" lvl="0" marL="330200" rtl="0" algn="ctr">
                        <a:lnSpc>
                          <a:spcPct val="100000"/>
                        </a:lnSpc>
                        <a:spcBef>
                          <a:spcPts val="0"/>
                        </a:spcBef>
                        <a:spcAft>
                          <a:spcPts val="0"/>
                        </a:spcAft>
                        <a:buNone/>
                      </a:pPr>
                      <a:r>
                        <a:rPr b="1" lang="en-US" sz="1000">
                          <a:latin typeface="Trebuchet MS"/>
                          <a:ea typeface="Trebuchet MS"/>
                          <a:cs typeface="Trebuchet MS"/>
                          <a:sym typeface="Trebuchet MS"/>
                        </a:rPr>
                        <a:t>Calories ≤ 200 calories</a:t>
                      </a:r>
                      <a:r>
                        <a:rPr lang="en-US" sz="1000">
                          <a:highlight>
                            <a:srgbClr val="D3D3D3"/>
                          </a:highlight>
                          <a:latin typeface="Trebuchet MS"/>
                          <a:ea typeface="Trebuchet MS"/>
                          <a:cs typeface="Trebuchet MS"/>
                          <a:sym typeface="Trebuchet MS"/>
                        </a:rPr>
                        <a:t> </a:t>
                      </a:r>
                      <a:endParaRPr sz="1000">
                        <a:highlight>
                          <a:srgbClr val="D3D3D3"/>
                        </a:highlight>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r>
              <a:tr h="381000">
                <a:tc>
                  <a:txBody>
                    <a:bodyPr>
                      <a:noAutofit/>
                    </a:bodyPr>
                    <a:lstStyle/>
                    <a:p>
                      <a:pPr indent="0" lvl="0" marL="330200" rtl="0" algn="ctr">
                        <a:lnSpc>
                          <a:spcPct val="100000"/>
                        </a:lnSpc>
                        <a:spcBef>
                          <a:spcPts val="0"/>
                        </a:spcBef>
                        <a:spcAft>
                          <a:spcPts val="0"/>
                        </a:spcAft>
                        <a:buNone/>
                      </a:pPr>
                      <a:r>
                        <a:rPr lang="en-US" sz="1000">
                          <a:latin typeface="Trebuchet MS"/>
                          <a:ea typeface="Trebuchet MS"/>
                          <a:cs typeface="Trebuchet MS"/>
                          <a:sym typeface="Trebuchet MS"/>
                        </a:rPr>
                        <a:t>1.0 – 50.0 Kcal</a:t>
                      </a:r>
                      <a:endParaRPr sz="1000">
                        <a:latin typeface="Trebuchet MS"/>
                        <a:ea typeface="Trebuchet MS"/>
                        <a:cs typeface="Trebuchet MS"/>
                        <a:sym typeface="Trebuchet MS"/>
                      </a:endParaRPr>
                    </a:p>
                    <a:p>
                      <a:pPr indent="0" lvl="0" marL="3302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50.1 – 100.0 Kcal</a:t>
                      </a:r>
                      <a:endParaRPr sz="1000">
                        <a:solidFill>
                          <a:schemeClr val="dk1"/>
                        </a:solidFill>
                        <a:latin typeface="Trebuchet MS"/>
                        <a:ea typeface="Trebuchet MS"/>
                        <a:cs typeface="Trebuchet MS"/>
                        <a:sym typeface="Trebuchet MS"/>
                      </a:endParaRPr>
                    </a:p>
                    <a:p>
                      <a:pPr indent="0" lvl="0" marL="3302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100.1 – 150.0 Kcal</a:t>
                      </a:r>
                      <a:endParaRPr sz="1000">
                        <a:solidFill>
                          <a:schemeClr val="dk1"/>
                        </a:solidFill>
                        <a:latin typeface="Trebuchet MS"/>
                        <a:ea typeface="Trebuchet MS"/>
                        <a:cs typeface="Trebuchet MS"/>
                        <a:sym typeface="Trebuchet MS"/>
                      </a:endParaRPr>
                    </a:p>
                    <a:p>
                      <a:pPr indent="0" lvl="0" marL="3302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150.1 – 200.0 Kcal</a:t>
                      </a:r>
                      <a:endParaRPr sz="1000">
                        <a:solidFill>
                          <a:schemeClr val="dk1"/>
                        </a:solidFill>
                        <a:latin typeface="Trebuchet MS"/>
                        <a:ea typeface="Trebuchet MS"/>
                        <a:cs typeface="Trebuchet MS"/>
                        <a:sym typeface="Trebuchet MS"/>
                      </a:endParaRPr>
                    </a:p>
                    <a:p>
                      <a:pPr indent="0" lvl="0" marL="3302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&gt; 200.0 Kcal</a:t>
                      </a:r>
                      <a:endParaRPr sz="1000">
                        <a:solidFill>
                          <a:schemeClr val="dk1"/>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tcPr>
                </a:tc>
                <a:tc>
                  <a:txBody>
                    <a:bodyPr>
                      <a:noAutofit/>
                    </a:bodyPr>
                    <a:lstStyle/>
                    <a:p>
                      <a:pPr indent="0" lvl="0" marL="0" rtl="0" algn="ctr">
                        <a:lnSpc>
                          <a:spcPct val="100000"/>
                        </a:lnSpc>
                        <a:spcBef>
                          <a:spcPts val="0"/>
                        </a:spcBef>
                        <a:spcAft>
                          <a:spcPts val="0"/>
                        </a:spcAft>
                        <a:buNone/>
                      </a:pPr>
                      <a:r>
                        <a:rPr lang="en-US" sz="1000">
                          <a:latin typeface="Trebuchet MS"/>
                          <a:ea typeface="Trebuchet MS"/>
                          <a:cs typeface="Trebuchet MS"/>
                          <a:sym typeface="Trebuchet MS"/>
                        </a:rPr>
                        <a:t>2</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1.5</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1</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0.5</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0</a:t>
                      </a:r>
                      <a:endParaRPr sz="1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gridSpan="2">
                  <a:txBody>
                    <a:bodyPr>
                      <a:noAutofit/>
                    </a:bodyPr>
                    <a:lstStyle/>
                    <a:p>
                      <a:pPr indent="0" lvl="0" marL="12700" rtl="0" algn="ctr">
                        <a:lnSpc>
                          <a:spcPct val="100000"/>
                        </a:lnSpc>
                        <a:spcBef>
                          <a:spcPts val="0"/>
                        </a:spcBef>
                        <a:spcAft>
                          <a:spcPts val="0"/>
                        </a:spcAft>
                        <a:buNone/>
                      </a:pPr>
                      <a:r>
                        <a:rPr b="1" lang="en-US" sz="1000">
                          <a:latin typeface="Trebuchet MS"/>
                          <a:ea typeface="Trebuchet MS"/>
                          <a:cs typeface="Trebuchet MS"/>
                          <a:sym typeface="Trebuchet MS"/>
                        </a:rPr>
                        <a:t>Total Fat ≤ 35% of calories</a:t>
                      </a:r>
                      <a:endParaRPr b="1" sz="1000">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hMerge="1"/>
              </a:tr>
              <a:tr h="381000">
                <a:tc>
                  <a:txBody>
                    <a:bodyPr>
                      <a:noAutofit/>
                    </a:bodyPr>
                    <a:lstStyle/>
                    <a:p>
                      <a:pPr indent="0" lvl="0" marL="1270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0 – 20.0%</a:t>
                      </a:r>
                      <a:endParaRPr sz="1000">
                        <a:solidFill>
                          <a:schemeClr val="dk1"/>
                        </a:solidFill>
                        <a:latin typeface="Trebuchet MS"/>
                        <a:ea typeface="Trebuchet MS"/>
                        <a:cs typeface="Trebuchet MS"/>
                        <a:sym typeface="Trebuchet MS"/>
                      </a:endParaRPr>
                    </a:p>
                    <a:p>
                      <a:pPr indent="0" lvl="0" marL="1270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20.1 – 35.0%</a:t>
                      </a:r>
                      <a:endParaRPr sz="1000">
                        <a:solidFill>
                          <a:schemeClr val="dk1"/>
                        </a:solidFill>
                        <a:latin typeface="Trebuchet MS"/>
                        <a:ea typeface="Trebuchet MS"/>
                        <a:cs typeface="Trebuchet MS"/>
                        <a:sym typeface="Trebuchet MS"/>
                      </a:endParaRPr>
                    </a:p>
                    <a:p>
                      <a:pPr indent="0" lvl="0" marL="1270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&gt;35.0%</a:t>
                      </a:r>
                      <a:endParaRPr b="1" sz="1000">
                        <a:highlight>
                          <a:srgbClr val="D3D3D3"/>
                        </a:highlight>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a:txBody>
                    <a:bodyPr>
                      <a:noAutofit/>
                    </a:bodyPr>
                    <a:lstStyle/>
                    <a:p>
                      <a:pPr indent="0" lvl="0" marL="0" rtl="0" algn="ctr">
                        <a:lnSpc>
                          <a:spcPct val="100000"/>
                        </a:lnSpc>
                        <a:spcBef>
                          <a:spcPts val="0"/>
                        </a:spcBef>
                        <a:spcAft>
                          <a:spcPts val="0"/>
                        </a:spcAft>
                        <a:buNone/>
                      </a:pPr>
                      <a:r>
                        <a:rPr lang="en-US" sz="1000">
                          <a:latin typeface="Trebuchet MS"/>
                          <a:ea typeface="Trebuchet MS"/>
                          <a:cs typeface="Trebuchet MS"/>
                          <a:sym typeface="Trebuchet MS"/>
                        </a:rPr>
                        <a:t>1</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0.5</a:t>
                      </a:r>
                      <a:endParaRPr sz="10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latin typeface="Trebuchet MS"/>
                          <a:ea typeface="Trebuchet MS"/>
                          <a:cs typeface="Trebuchet MS"/>
                          <a:sym typeface="Trebuchet MS"/>
                        </a:rPr>
                        <a:t>0</a:t>
                      </a:r>
                      <a:endParaRPr sz="1000">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gridSpan="2">
                  <a:txBody>
                    <a:bodyPr>
                      <a:noAutofit/>
                    </a:bodyPr>
                    <a:lstStyle/>
                    <a:p>
                      <a:pPr indent="0" lvl="0" marL="12700" rtl="0" algn="ctr">
                        <a:lnSpc>
                          <a:spcPct val="100000"/>
                        </a:lnSpc>
                        <a:spcBef>
                          <a:spcPts val="0"/>
                        </a:spcBef>
                        <a:spcAft>
                          <a:spcPts val="0"/>
                        </a:spcAft>
                        <a:buNone/>
                      </a:pPr>
                      <a:r>
                        <a:rPr b="1" lang="en-US" sz="1000">
                          <a:solidFill>
                            <a:schemeClr val="dk1"/>
                          </a:solidFill>
                          <a:latin typeface="Trebuchet MS"/>
                          <a:ea typeface="Trebuchet MS"/>
                          <a:cs typeface="Trebuchet MS"/>
                          <a:sym typeface="Trebuchet MS"/>
                        </a:rPr>
                        <a:t>Saturated Fat &lt;10% of calories</a:t>
                      </a:r>
                      <a:endParaRPr sz="1000">
                        <a:solidFill>
                          <a:schemeClr val="dk1"/>
                        </a:solidFill>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hMerge="1"/>
              </a:tr>
              <a:tr h="381000">
                <a:tc>
                  <a:txBody>
                    <a:bodyPr>
                      <a:noAutofit/>
                    </a:bodyPr>
                    <a:lstStyle/>
                    <a:p>
                      <a:pPr indent="0" lvl="0" marL="127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0 – 4.9%</a:t>
                      </a:r>
                      <a:endParaRPr sz="1000">
                        <a:solidFill>
                          <a:schemeClr val="dk1"/>
                        </a:solidFill>
                        <a:latin typeface="Trebuchet MS"/>
                        <a:ea typeface="Trebuchet MS"/>
                        <a:cs typeface="Trebuchet MS"/>
                        <a:sym typeface="Trebuchet MS"/>
                      </a:endParaRPr>
                    </a:p>
                    <a:p>
                      <a:pPr indent="0" lvl="0" marL="127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5.0 - 9.9%</a:t>
                      </a:r>
                      <a:endParaRPr sz="1000">
                        <a:solidFill>
                          <a:schemeClr val="dk1"/>
                        </a:solidFill>
                        <a:latin typeface="Trebuchet MS"/>
                        <a:ea typeface="Trebuchet MS"/>
                        <a:cs typeface="Trebuchet MS"/>
                        <a:sym typeface="Trebuchet MS"/>
                      </a:endParaRPr>
                    </a:p>
                    <a:p>
                      <a:pPr indent="0" lvl="0" marL="127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5.0 - 9.9%</a:t>
                      </a:r>
                      <a:endParaRPr sz="1000">
                        <a:solidFill>
                          <a:schemeClr val="dk1"/>
                        </a:solidFill>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a:txBody>
                    <a:bodyPr>
                      <a:noAutofit/>
                    </a:bodyPr>
                    <a:lstStyle/>
                    <a:p>
                      <a:pPr indent="0" lvl="0" marL="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1</a:t>
                      </a:r>
                      <a:endParaRPr sz="1000">
                        <a:solidFill>
                          <a:schemeClr val="dk1"/>
                        </a:solidFill>
                        <a:latin typeface="Trebuchet MS"/>
                        <a:ea typeface="Trebuchet MS"/>
                        <a:cs typeface="Trebuchet MS"/>
                        <a:sym typeface="Trebuchet MS"/>
                      </a:endParaRPr>
                    </a:p>
                    <a:p>
                      <a:pPr indent="0" lvl="0" marL="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0.5</a:t>
                      </a:r>
                      <a:endParaRPr sz="1000">
                        <a:solidFill>
                          <a:schemeClr val="dk1"/>
                        </a:solidFill>
                        <a:latin typeface="Trebuchet MS"/>
                        <a:ea typeface="Trebuchet MS"/>
                        <a:cs typeface="Trebuchet MS"/>
                        <a:sym typeface="Trebuchet MS"/>
                      </a:endParaRPr>
                    </a:p>
                    <a:p>
                      <a:pPr indent="0" lvl="0" marL="0" rtl="0" algn="ctr">
                        <a:lnSpc>
                          <a:spcPct val="100000"/>
                        </a:lnSpc>
                        <a:spcBef>
                          <a:spcPts val="0"/>
                        </a:spcBef>
                        <a:spcAft>
                          <a:spcPts val="0"/>
                        </a:spcAft>
                        <a:buClr>
                          <a:schemeClr val="dk1"/>
                        </a:buClr>
                        <a:buSzPts val="1100"/>
                        <a:buFont typeface="Arial"/>
                        <a:buNone/>
                      </a:pPr>
                      <a:r>
                        <a:rPr lang="en-US" sz="1000">
                          <a:solidFill>
                            <a:schemeClr val="dk1"/>
                          </a:solidFill>
                          <a:latin typeface="Trebuchet MS"/>
                          <a:ea typeface="Trebuchet MS"/>
                          <a:cs typeface="Trebuchet MS"/>
                          <a:sym typeface="Trebuchet MS"/>
                        </a:rPr>
                        <a:t>0</a:t>
                      </a:r>
                      <a:endParaRPr sz="1000">
                        <a:solidFill>
                          <a:schemeClr val="dk1"/>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000">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gridSpan="2">
                  <a:txBody>
                    <a:bodyPr>
                      <a:noAutofit/>
                    </a:bodyPr>
                    <a:lstStyle/>
                    <a:p>
                      <a:pPr indent="0" lvl="0" marL="12700" rtl="0" algn="ctr">
                        <a:lnSpc>
                          <a:spcPct val="100000"/>
                        </a:lnSpc>
                        <a:spcBef>
                          <a:spcPts val="0"/>
                        </a:spcBef>
                        <a:spcAft>
                          <a:spcPts val="0"/>
                        </a:spcAft>
                        <a:buNone/>
                      </a:pPr>
                      <a:r>
                        <a:rPr b="1" lang="en-US" sz="1000">
                          <a:solidFill>
                            <a:schemeClr val="dk1"/>
                          </a:solidFill>
                          <a:latin typeface="Trebuchet MS"/>
                          <a:ea typeface="Trebuchet MS"/>
                          <a:cs typeface="Trebuchet MS"/>
                          <a:sym typeface="Trebuchet MS"/>
                        </a:rPr>
                        <a:t>Trans Fat 0 g</a:t>
                      </a:r>
                      <a:endParaRPr sz="1000">
                        <a:solidFill>
                          <a:schemeClr val="dk1"/>
                        </a:solidFill>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hMerge="1"/>
              </a:tr>
              <a:tr h="381000">
                <a:tc>
                  <a:txBody>
                    <a:bodyPr>
                      <a:noAutofit/>
                    </a:bodyPr>
                    <a:lstStyle/>
                    <a:p>
                      <a:pPr indent="0" lvl="0" marL="127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Trans Fat 0 g</a:t>
                      </a:r>
                      <a:endParaRPr sz="1000">
                        <a:solidFill>
                          <a:schemeClr val="dk1"/>
                        </a:solidFill>
                        <a:latin typeface="Trebuchet MS"/>
                        <a:ea typeface="Trebuchet MS"/>
                        <a:cs typeface="Trebuchet MS"/>
                        <a:sym typeface="Trebuchet MS"/>
                      </a:endParaRPr>
                    </a:p>
                    <a:p>
                      <a:pPr indent="0" lvl="0" marL="1270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Trans Fat &gt; 0 g</a:t>
                      </a:r>
                      <a:endParaRPr sz="1000">
                        <a:solidFill>
                          <a:schemeClr val="dk1"/>
                        </a:solidFill>
                        <a:latin typeface="Trebuchet MS"/>
                        <a:ea typeface="Trebuchet MS"/>
                        <a:cs typeface="Trebuchet MS"/>
                        <a:sym typeface="Trebuchet MS"/>
                      </a:endParaRPr>
                    </a:p>
                  </a:txBody>
                  <a:tcPr marT="63500" marB="63500" marR="63500" marL="63500">
                    <a:lnL cap="flat" cmpd="sng" w="1257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tcPr>
                </a:tc>
                <a:tc>
                  <a:txBody>
                    <a:bodyPr>
                      <a:noAutofit/>
                    </a:bodyPr>
                    <a:lstStyle/>
                    <a:p>
                      <a:pPr indent="0" lvl="0" marL="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1</a:t>
                      </a:r>
                      <a:endParaRPr sz="1000">
                        <a:solidFill>
                          <a:schemeClr val="dk1"/>
                        </a:solidFill>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1000">
                          <a:solidFill>
                            <a:schemeClr val="dk1"/>
                          </a:solidFill>
                          <a:latin typeface="Trebuchet MS"/>
                          <a:ea typeface="Trebuchet MS"/>
                          <a:cs typeface="Trebuchet MS"/>
                          <a:sym typeface="Trebuchet MS"/>
                        </a:rPr>
                        <a:t>0</a:t>
                      </a:r>
                      <a:endParaRPr sz="1000">
                        <a:solidFill>
                          <a:schemeClr val="dk1"/>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Access the local database</a:t>
            </a:r>
            <a:endParaRPr/>
          </a:p>
        </p:txBody>
      </p:sp>
      <p:sp>
        <p:nvSpPr>
          <p:cNvPr id="331" name="Shape 331"/>
          <p:cNvSpPr txBox="1"/>
          <p:nvPr>
            <p:ph idx="1" type="body"/>
          </p:nvPr>
        </p:nvSpPr>
        <p:spPr>
          <a:xfrm>
            <a:off x="180875" y="1324800"/>
            <a:ext cx="88776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u="sng">
                <a:solidFill>
                  <a:srgbClr val="111111"/>
                </a:solidFill>
              </a:rPr>
              <a:t>Description:</a:t>
            </a:r>
            <a:r>
              <a:rPr lang="en-US">
                <a:solidFill>
                  <a:srgbClr val="111111"/>
                </a:solidFill>
              </a:rPr>
              <a:t> </a:t>
            </a:r>
            <a:r>
              <a:rPr lang="en-US">
                <a:solidFill>
                  <a:schemeClr val="dk1"/>
                </a:solidFill>
              </a:rPr>
              <a:t>As a User, I would like to be able to look for snacks located on the FIU vending machines so that I can get a score</a:t>
            </a:r>
            <a:endParaRPr>
              <a:solidFill>
                <a:schemeClr val="dk1"/>
              </a:solidFill>
            </a:endParaRPr>
          </a:p>
          <a:p>
            <a:pPr indent="0" lvl="0" marL="139700" rtl="0">
              <a:lnSpc>
                <a:spcPct val="150000"/>
              </a:lnSpc>
              <a:spcBef>
                <a:spcPts val="0"/>
              </a:spcBef>
              <a:spcAft>
                <a:spcPts val="0"/>
              </a:spcAft>
              <a:buNone/>
            </a:pPr>
            <a:r>
              <a:rPr lang="en-US" u="sng">
                <a:solidFill>
                  <a:srgbClr val="111111"/>
                </a:solidFill>
              </a:rPr>
              <a:t>Acceptance Criteria</a:t>
            </a:r>
            <a:r>
              <a:rPr b="1" i="1" lang="en-US" u="sng">
                <a:solidFill>
                  <a:srgbClr val="111111"/>
                </a:solidFill>
              </a:rPr>
              <a:t>:</a:t>
            </a:r>
            <a:endParaRPr b="1" i="1" u="sng">
              <a:solidFill>
                <a:srgbClr val="111111"/>
              </a:solidFill>
            </a:endParaRPr>
          </a:p>
          <a:p>
            <a:pPr indent="-368300" lvl="0" marL="457200" rtl="0">
              <a:lnSpc>
                <a:spcPct val="150000"/>
              </a:lnSpc>
              <a:spcBef>
                <a:spcPts val="0"/>
              </a:spcBef>
              <a:spcAft>
                <a:spcPts val="0"/>
              </a:spcAft>
              <a:buClr>
                <a:schemeClr val="dk1"/>
              </a:buClr>
              <a:buSzPts val="2200"/>
              <a:buChar char="●"/>
            </a:pPr>
            <a:r>
              <a:rPr lang="en-US">
                <a:solidFill>
                  <a:schemeClr val="dk1"/>
                </a:solidFill>
              </a:rPr>
              <a:t>Be a registered user</a:t>
            </a:r>
            <a:endParaRPr>
              <a:solidFill>
                <a:schemeClr val="dk1"/>
              </a:solidFill>
            </a:endParaRPr>
          </a:p>
          <a:p>
            <a:pPr indent="-368300" lvl="0" marL="457200" rtl="0">
              <a:lnSpc>
                <a:spcPct val="150000"/>
              </a:lnSpc>
              <a:spcBef>
                <a:spcPts val="0"/>
              </a:spcBef>
              <a:spcAft>
                <a:spcPts val="0"/>
              </a:spcAft>
              <a:buClr>
                <a:schemeClr val="dk1"/>
              </a:buClr>
              <a:buSzPts val="2200"/>
              <a:buChar char="●"/>
            </a:pPr>
            <a:r>
              <a:rPr lang="en-US">
                <a:solidFill>
                  <a:schemeClr val="dk1"/>
                </a:solidFill>
              </a:rPr>
              <a:t>Enter a Snack</a:t>
            </a:r>
            <a:endParaRPr>
              <a:solidFill>
                <a:schemeClr val="dk1"/>
              </a:solidFill>
            </a:endParaRPr>
          </a:p>
          <a:p>
            <a:pPr indent="0" lvl="0" marL="63500" rtl="0">
              <a:lnSpc>
                <a:spcPct val="150000"/>
              </a:lnSpc>
              <a:spcBef>
                <a:spcPts val="0"/>
              </a:spcBef>
              <a:spcAft>
                <a:spcPts val="0"/>
              </a:spcAft>
              <a:buClr>
                <a:srgbClr val="000000"/>
              </a:buClr>
              <a:buSzPts val="1100"/>
              <a:buFont typeface="Arial"/>
              <a:buNone/>
            </a:pPr>
            <a:r>
              <a:rPr lang="en-US" u="sng">
                <a:solidFill>
                  <a:srgbClr val="000000"/>
                </a:solidFill>
              </a:rPr>
              <a:t>Entry Condition</a:t>
            </a:r>
            <a:r>
              <a:rPr lang="en-US">
                <a:solidFill>
                  <a:srgbClr val="000000"/>
                </a:solidFill>
              </a:rPr>
              <a:t>: User must be log in; User want to search for a new snack</a:t>
            </a:r>
            <a:endParaRPr>
              <a:solidFill>
                <a:srgbClr val="000000"/>
              </a:solidFill>
            </a:endParaRPr>
          </a:p>
          <a:p>
            <a:pPr indent="0" lvl="0" marL="63500" rtl="0">
              <a:lnSpc>
                <a:spcPct val="150000"/>
              </a:lnSpc>
              <a:spcBef>
                <a:spcPts val="0"/>
              </a:spcBef>
              <a:spcAft>
                <a:spcPts val="0"/>
              </a:spcAft>
              <a:buClr>
                <a:srgbClr val="000000"/>
              </a:buClr>
              <a:buSzPts val="1100"/>
              <a:buFont typeface="Arial"/>
              <a:buNone/>
            </a:pPr>
            <a:r>
              <a:rPr lang="en-US" u="sng">
                <a:solidFill>
                  <a:srgbClr val="000000"/>
                </a:solidFill>
              </a:rPr>
              <a:t>Exit Condition: </a:t>
            </a:r>
            <a:r>
              <a:rPr lang="en-US">
                <a:solidFill>
                  <a:srgbClr val="000000"/>
                </a:solidFill>
              </a:rPr>
              <a:t>User get a score and feedback for the snack entered</a:t>
            </a:r>
            <a:endParaRPr>
              <a:solidFill>
                <a:srgbClr val="000000"/>
              </a:solidFill>
            </a:endParaRPr>
          </a:p>
          <a:p>
            <a:pPr indent="-142875" lvl="0" marL="282575">
              <a:spcBef>
                <a:spcPts val="2000"/>
              </a:spcBef>
              <a:spcAft>
                <a:spcPts val="0"/>
              </a:spcAft>
              <a:buClr>
                <a:schemeClr val="dk1"/>
              </a:buClr>
              <a:buSzPts val="1100"/>
              <a:buFont typeface="Arial"/>
              <a:buNone/>
            </a:pPr>
            <a:r>
              <a:t/>
            </a:r>
            <a:endParaRPr sz="2400">
              <a:solidFill>
                <a:schemeClr val="dk1"/>
              </a:solidFill>
            </a:endParaRPr>
          </a:p>
          <a:p>
            <a:pPr indent="-142875" lvl="0" marL="282575">
              <a:spcBef>
                <a:spcPts val="2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142875" lvl="0" marL="282575">
              <a:spcBef>
                <a:spcPts val="2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Access the local database</a:t>
            </a:r>
            <a:endParaRPr/>
          </a:p>
        </p:txBody>
      </p:sp>
      <p:pic>
        <p:nvPicPr>
          <p:cNvPr id="338" name="Shape 338"/>
          <p:cNvPicPr preferRelativeResize="0"/>
          <p:nvPr/>
        </p:nvPicPr>
        <p:blipFill rotWithShape="1">
          <a:blip r:embed="rId3">
            <a:alphaModFix/>
          </a:blip>
          <a:srcRect b="47791" l="0" r="16555" t="0"/>
          <a:stretch/>
        </p:blipFill>
        <p:spPr>
          <a:xfrm>
            <a:off x="918775" y="1296450"/>
            <a:ext cx="7304800" cy="39562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82325" y="152400"/>
            <a:ext cx="82596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sz="3500">
                <a:solidFill>
                  <a:schemeClr val="dk1"/>
                </a:solidFill>
              </a:rPr>
              <a:t>Implementation of the Local Database</a:t>
            </a:r>
            <a:endParaRPr sz="3500"/>
          </a:p>
        </p:txBody>
      </p:sp>
      <p:sp>
        <p:nvSpPr>
          <p:cNvPr id="345" name="Shape 345"/>
          <p:cNvSpPr txBox="1"/>
          <p:nvPr>
            <p:ph idx="1" type="body"/>
          </p:nvPr>
        </p:nvSpPr>
        <p:spPr>
          <a:xfrm>
            <a:off x="346675" y="1219200"/>
            <a:ext cx="8470800" cy="4208400"/>
          </a:xfrm>
          <a:prstGeom prst="rect">
            <a:avLst/>
          </a:prstGeom>
        </p:spPr>
        <p:txBody>
          <a:bodyPr anchorCtr="0" anchor="t" bIns="91425" lIns="91425" spcFirstLastPara="1" rIns="91425" wrap="square" tIns="91425">
            <a:noAutofit/>
          </a:bodyPr>
          <a:lstStyle/>
          <a:p>
            <a:pPr indent="-142875" lvl="0" marL="282575">
              <a:spcBef>
                <a:spcPts val="0"/>
              </a:spcBef>
              <a:spcAft>
                <a:spcPts val="0"/>
              </a:spcAft>
              <a:buClr>
                <a:schemeClr val="dk1"/>
              </a:buClr>
              <a:buSzPts val="1100"/>
              <a:buFont typeface="Arial"/>
              <a:buNone/>
            </a:pPr>
            <a:r>
              <a:rPr lang="en-US" sz="1800" u="sng">
                <a:solidFill>
                  <a:schemeClr val="dk1"/>
                </a:solidFill>
              </a:rPr>
              <a:t>Description: </a:t>
            </a:r>
            <a:r>
              <a:rPr lang="en-US" sz="1800">
                <a:solidFill>
                  <a:schemeClr val="dk1"/>
                </a:solidFill>
              </a:rPr>
              <a:t>As an Admin I would like to have a database of all the snacks available at FIU’s vending machines</a:t>
            </a:r>
            <a:endParaRPr sz="1800">
              <a:solidFill>
                <a:schemeClr val="dk1"/>
              </a:solidFill>
            </a:endParaRPr>
          </a:p>
          <a:p>
            <a:pPr indent="-142875" lvl="0" marL="282575">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indent="-142875" lvl="0" marL="282575">
              <a:spcBef>
                <a:spcPts val="0"/>
              </a:spcBef>
              <a:spcAft>
                <a:spcPts val="0"/>
              </a:spcAft>
              <a:buClr>
                <a:schemeClr val="dk1"/>
              </a:buClr>
              <a:buSzPts val="1100"/>
              <a:buFont typeface="Arial"/>
              <a:buNone/>
            </a:pPr>
            <a:r>
              <a:rPr lang="en-US" sz="1800">
                <a:solidFill>
                  <a:schemeClr val="dk1"/>
                </a:solidFill>
              </a:rPr>
              <a:t>The product Owner Dr. Christina Palacios along with her students contacted the entity at FIU in charge of the vending machines, they sent them the list of all the snacks available, and they consult the manufacturer web page and the USDA database to collect all the items needed in order to calculate the food score so we can fill the local database for our app.</a:t>
            </a:r>
            <a:endParaRPr sz="1800">
              <a:solidFill>
                <a:schemeClr val="dk1"/>
              </a:solidFill>
            </a:endParaRPr>
          </a:p>
          <a:p>
            <a:pPr indent="-142875" lvl="0" marL="282575">
              <a:spcBef>
                <a:spcPts val="0"/>
              </a:spcBef>
              <a:spcAft>
                <a:spcPts val="0"/>
              </a:spcAft>
              <a:buClr>
                <a:schemeClr val="dk1"/>
              </a:buClr>
              <a:buSzPts val="1100"/>
              <a:buFont typeface="Arial"/>
              <a:buNone/>
            </a:pPr>
            <a:r>
              <a:rPr b="1" lang="en-US" sz="1800">
                <a:solidFill>
                  <a:schemeClr val="dk1"/>
                </a:solidFill>
              </a:rPr>
              <a:t> </a:t>
            </a:r>
            <a:endParaRPr b="1" sz="1800">
              <a:solidFill>
                <a:schemeClr val="dk1"/>
              </a:solidFill>
            </a:endParaRPr>
          </a:p>
          <a:p>
            <a:pPr indent="-142875" lvl="0" marL="282575">
              <a:spcBef>
                <a:spcPts val="2000"/>
              </a:spcBef>
              <a:spcAft>
                <a:spcPts val="0"/>
              </a:spcAft>
              <a:buNone/>
            </a:pPr>
            <a:r>
              <a:t/>
            </a:r>
            <a:endParaRPr/>
          </a:p>
        </p:txBody>
      </p:sp>
      <p:pic>
        <p:nvPicPr>
          <p:cNvPr id="346" name="Shape 346"/>
          <p:cNvPicPr preferRelativeResize="0"/>
          <p:nvPr/>
        </p:nvPicPr>
        <p:blipFill rotWithShape="1">
          <a:blip r:embed="rId3">
            <a:alphaModFix/>
          </a:blip>
          <a:srcRect b="39737" l="67291" r="4707" t="13153"/>
          <a:stretch/>
        </p:blipFill>
        <p:spPr>
          <a:xfrm>
            <a:off x="3511900" y="3605225"/>
            <a:ext cx="2110151" cy="255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82325" y="152400"/>
            <a:ext cx="82596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Gamification</a:t>
            </a:r>
            <a:endParaRPr b="1">
              <a:solidFill>
                <a:schemeClr val="dk1"/>
              </a:solidFill>
            </a:endParaRPr>
          </a:p>
        </p:txBody>
      </p:sp>
      <p:sp>
        <p:nvSpPr>
          <p:cNvPr id="353" name="Shape 353"/>
          <p:cNvSpPr txBox="1"/>
          <p:nvPr>
            <p:ph idx="1" type="body"/>
          </p:nvPr>
        </p:nvSpPr>
        <p:spPr>
          <a:xfrm>
            <a:off x="346675" y="1295400"/>
            <a:ext cx="8576400" cy="4208400"/>
          </a:xfrm>
          <a:prstGeom prst="rect">
            <a:avLst/>
          </a:prstGeom>
        </p:spPr>
        <p:txBody>
          <a:bodyPr anchorCtr="0" anchor="t" bIns="91425" lIns="91425" spcFirstLastPara="1" rIns="91425" wrap="square" tIns="91425">
            <a:noAutofit/>
          </a:bodyPr>
          <a:lstStyle/>
          <a:p>
            <a:pPr indent="0" lvl="0" marL="139700" rtl="0">
              <a:lnSpc>
                <a:spcPct val="150000"/>
              </a:lnSpc>
              <a:spcBef>
                <a:spcPts val="0"/>
              </a:spcBef>
              <a:spcAft>
                <a:spcPts val="0"/>
              </a:spcAft>
              <a:buNone/>
            </a:pPr>
            <a:r>
              <a:rPr lang="en-US" sz="2400" u="sng">
                <a:solidFill>
                  <a:srgbClr val="111111"/>
                </a:solidFill>
              </a:rPr>
              <a:t>Description:</a:t>
            </a:r>
            <a:r>
              <a:rPr lang="en-US" sz="2400">
                <a:solidFill>
                  <a:schemeClr val="dk1"/>
                </a:solidFill>
              </a:rPr>
              <a:t>As a User, I would like to have a not only a score but general feedback on how healthy a snack is</a:t>
            </a:r>
            <a:endParaRPr sz="2400">
              <a:solidFill>
                <a:schemeClr val="dk1"/>
              </a:solidFill>
            </a:endParaRPr>
          </a:p>
          <a:p>
            <a:pPr indent="-142875" lvl="0" marL="282575" rtl="0">
              <a:lnSpc>
                <a:spcPct val="150000"/>
              </a:lnSpc>
              <a:spcBef>
                <a:spcPts val="0"/>
              </a:spcBef>
              <a:spcAft>
                <a:spcPts val="0"/>
              </a:spcAft>
              <a:buNone/>
            </a:pPr>
            <a:r>
              <a:rPr lang="en-US" sz="2400" u="sng">
                <a:solidFill>
                  <a:srgbClr val="111111"/>
                </a:solidFill>
              </a:rPr>
              <a:t>Acceptance Criteria:</a:t>
            </a:r>
            <a:endParaRPr sz="2400" u="sng">
              <a:solidFill>
                <a:srgbClr val="111111"/>
              </a:solidFill>
            </a:endParaRPr>
          </a:p>
          <a:p>
            <a:pPr indent="-381000" lvl="0" marL="457200" rtl="0">
              <a:lnSpc>
                <a:spcPct val="150000"/>
              </a:lnSpc>
              <a:spcBef>
                <a:spcPts val="0"/>
              </a:spcBef>
              <a:spcAft>
                <a:spcPts val="0"/>
              </a:spcAft>
              <a:buClr>
                <a:schemeClr val="dk1"/>
              </a:buClr>
              <a:buSzPts val="2400"/>
              <a:buChar char="●"/>
            </a:pPr>
            <a:r>
              <a:rPr lang="en-US" sz="2400">
                <a:solidFill>
                  <a:schemeClr val="dk1"/>
                </a:solidFill>
              </a:rPr>
              <a:t>User enters a snack</a:t>
            </a:r>
            <a:endParaRPr sz="2400">
              <a:solidFill>
                <a:schemeClr val="dk1"/>
              </a:solidFill>
            </a:endParaRPr>
          </a:p>
          <a:p>
            <a:pPr indent="-381000" lvl="0" marL="457200" rtl="0">
              <a:lnSpc>
                <a:spcPct val="150000"/>
              </a:lnSpc>
              <a:spcBef>
                <a:spcPts val="0"/>
              </a:spcBef>
              <a:spcAft>
                <a:spcPts val="0"/>
              </a:spcAft>
              <a:buClr>
                <a:schemeClr val="dk1"/>
              </a:buClr>
              <a:buSzPts val="2400"/>
              <a:buChar char="●"/>
            </a:pPr>
            <a:r>
              <a:rPr lang="en-US" sz="2400">
                <a:solidFill>
                  <a:schemeClr val="dk1"/>
                </a:solidFill>
              </a:rPr>
              <a:t>The system calculates the score based on the measurement</a:t>
            </a:r>
            <a:endParaRPr sz="2400">
              <a:solidFill>
                <a:schemeClr val="dk1"/>
              </a:solidFill>
            </a:endParaRPr>
          </a:p>
          <a:p>
            <a:pPr indent="-142875" lvl="0" marL="282575" rtl="0">
              <a:lnSpc>
                <a:spcPct val="150000"/>
              </a:lnSpc>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82325" y="152400"/>
            <a:ext cx="82596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Gamification</a:t>
            </a:r>
            <a:endParaRPr b="1">
              <a:solidFill>
                <a:schemeClr val="dk1"/>
              </a:solidFill>
            </a:endParaRPr>
          </a:p>
        </p:txBody>
      </p:sp>
      <p:graphicFrame>
        <p:nvGraphicFramePr>
          <p:cNvPr id="360" name="Shape 360"/>
          <p:cNvGraphicFramePr/>
          <p:nvPr/>
        </p:nvGraphicFramePr>
        <p:xfrm>
          <a:off x="269150" y="1263650"/>
          <a:ext cx="3000000" cy="3000000"/>
        </p:xfrm>
        <a:graphic>
          <a:graphicData uri="http://schemas.openxmlformats.org/drawingml/2006/table">
            <a:tbl>
              <a:tblPr>
                <a:noFill/>
                <a:tableStyleId>{5A74143B-47E0-4A25-9472-C095D514FE74}</a:tableStyleId>
              </a:tblPr>
              <a:tblGrid>
                <a:gridCol w="3423625"/>
                <a:gridCol w="5262325"/>
              </a:tblGrid>
              <a:tr h="100000">
                <a:tc>
                  <a:txBody>
                    <a:bodyPr>
                      <a:noAutofit/>
                    </a:bodyPr>
                    <a:lstStyle/>
                    <a:p>
                      <a:pPr indent="0" lvl="0" marL="0" rtl="0" algn="ctr">
                        <a:spcBef>
                          <a:spcPts val="0"/>
                        </a:spcBef>
                        <a:spcAft>
                          <a:spcPts val="0"/>
                        </a:spcAft>
                        <a:buNone/>
                      </a:pPr>
                      <a:r>
                        <a:rPr b="1" lang="en-US" sz="2000">
                          <a:latin typeface="Trebuchet MS"/>
                          <a:ea typeface="Trebuchet MS"/>
                          <a:cs typeface="Trebuchet MS"/>
                          <a:sym typeface="Trebuchet MS"/>
                        </a:rPr>
                        <a:t>Score</a:t>
                      </a:r>
                      <a:endParaRPr b="1" sz="2000">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2000">
                          <a:latin typeface="Trebuchet MS"/>
                          <a:ea typeface="Trebuchet MS"/>
                          <a:cs typeface="Trebuchet MS"/>
                          <a:sym typeface="Trebuchet MS"/>
                        </a:rPr>
                        <a:t>Message</a:t>
                      </a:r>
                      <a:endParaRPr b="1"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-2</a:t>
                      </a:r>
                      <a:r>
                        <a:rPr lang="en-US" sz="2000">
                          <a:solidFill>
                            <a:srgbClr val="002060"/>
                          </a:solidFill>
                          <a:latin typeface="Trebuchet MS"/>
                          <a:ea typeface="Trebuchet MS"/>
                          <a:cs typeface="Trebuchet MS"/>
                          <a:sym typeface="Trebuchet MS"/>
                        </a:rPr>
                        <a:t> 😭 Loudly Crying Face</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WARNING!! This snack is extremely low in nutrients! Do not consume!</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-1 </a:t>
                      </a:r>
                      <a:r>
                        <a:rPr lang="en-US" sz="2000">
                          <a:solidFill>
                            <a:srgbClr val="002060"/>
                          </a:solidFill>
                          <a:latin typeface="Trebuchet MS"/>
                          <a:ea typeface="Trebuchet MS"/>
                          <a:cs typeface="Trebuchet MS"/>
                          <a:sym typeface="Trebuchet MS"/>
                        </a:rPr>
                        <a:t>😨 Fearful Face</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This snack is not healthy at all. Ditch this snack!</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1-5 </a:t>
                      </a:r>
                      <a:r>
                        <a:rPr lang="en-US" sz="2000">
                          <a:solidFill>
                            <a:srgbClr val="002060"/>
                          </a:solidFill>
                          <a:latin typeface="Trebuchet MS"/>
                          <a:ea typeface="Trebuchet MS"/>
                          <a:cs typeface="Trebuchet MS"/>
                          <a:sym typeface="Trebuchet MS"/>
                        </a:rPr>
                        <a:t>😩 Weary Face</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This snack is not healthy, need to choose a healthier option.</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6-7 </a:t>
                      </a:r>
                      <a:r>
                        <a:rPr lang="en-US" sz="2000">
                          <a:solidFill>
                            <a:srgbClr val="002060"/>
                          </a:solidFill>
                          <a:latin typeface="Trebuchet MS"/>
                          <a:ea typeface="Trebuchet MS"/>
                          <a:cs typeface="Trebuchet MS"/>
                          <a:sym typeface="Trebuchet MS"/>
                        </a:rPr>
                        <a:t>😏 Smirking Face</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This snack is somewhat healthy, but could be better.</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8-9 🙂 </a:t>
                      </a:r>
                      <a:r>
                        <a:rPr lang="en-US" sz="2000">
                          <a:solidFill>
                            <a:srgbClr val="002060"/>
                          </a:solidFill>
                          <a:latin typeface="Trebuchet MS"/>
                          <a:ea typeface="Trebuchet MS"/>
                          <a:cs typeface="Trebuchet MS"/>
                          <a:sym typeface="Trebuchet MS"/>
                        </a:rPr>
                        <a:t>Slightly smiling face</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Good job! This snack is healthy!</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b="1" lang="en-US" sz="2000">
                          <a:solidFill>
                            <a:srgbClr val="002060"/>
                          </a:solidFill>
                          <a:latin typeface="Trebuchet MS"/>
                          <a:ea typeface="Trebuchet MS"/>
                          <a:cs typeface="Trebuchet MS"/>
                          <a:sym typeface="Trebuchet MS"/>
                        </a:rPr>
                        <a:t>10 </a:t>
                      </a:r>
                      <a:r>
                        <a:rPr lang="en-US" sz="2000">
                          <a:solidFill>
                            <a:srgbClr val="002060"/>
                          </a:solidFill>
                          <a:latin typeface="Trebuchet MS"/>
                          <a:ea typeface="Trebuchet MS"/>
                          <a:cs typeface="Trebuchet MS"/>
                          <a:sym typeface="Trebuchet MS"/>
                        </a:rPr>
                        <a:t>😄 Grinning Face With Smiling Eyes</a:t>
                      </a:r>
                      <a:endParaRPr sz="2000">
                        <a:solidFill>
                          <a:srgbClr val="002060"/>
                        </a:solidFill>
                        <a:latin typeface="Trebuchet MS"/>
                        <a:ea typeface="Trebuchet MS"/>
                        <a:cs typeface="Trebuchet MS"/>
                        <a:sym typeface="Trebuchet MS"/>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2000">
                          <a:latin typeface="Trebuchet MS"/>
                          <a:ea typeface="Trebuchet MS"/>
                          <a:cs typeface="Trebuchet MS"/>
                          <a:sym typeface="Trebuchet MS"/>
                        </a:rPr>
                        <a:t>PERFECT score! This snack is very healthy!</a:t>
                      </a:r>
                      <a:endParaRPr sz="2000">
                        <a:latin typeface="Trebuchet MS"/>
                        <a:ea typeface="Trebuchet MS"/>
                        <a:cs typeface="Trebuchet MS"/>
                        <a:sym typeface="Trebuchet MS"/>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 Solution</a:t>
            </a:r>
            <a:endParaRPr b="0" i="0" sz="3800" u="none" cap="none" strike="noStrike">
              <a:solidFill>
                <a:srgbClr val="001D4D"/>
              </a:solidFill>
              <a:latin typeface="Trebuchet MS"/>
              <a:ea typeface="Trebuchet MS"/>
              <a:cs typeface="Trebuchet MS"/>
              <a:sym typeface="Trebuchet MS"/>
            </a:endParaRPr>
          </a:p>
        </p:txBody>
      </p:sp>
      <p:sp>
        <p:nvSpPr>
          <p:cNvPr id="165" name="Shape 165"/>
          <p:cNvSpPr txBox="1"/>
          <p:nvPr>
            <p:ph idx="1" type="body"/>
          </p:nvPr>
        </p:nvSpPr>
        <p:spPr>
          <a:xfrm>
            <a:off x="779463" y="1524000"/>
            <a:ext cx="7583400" cy="4208400"/>
          </a:xfrm>
          <a:prstGeom prst="rect">
            <a:avLst/>
          </a:prstGeom>
          <a:noFill/>
          <a:ln>
            <a:noFill/>
          </a:ln>
        </p:spPr>
        <p:txBody>
          <a:bodyPr anchorCtr="0" anchor="t" bIns="45700" lIns="91425" spcFirstLastPara="1" rIns="91425" wrap="square" tIns="45700">
            <a:noAutofit/>
          </a:bodyPr>
          <a:lstStyle/>
          <a:p>
            <a:pPr indent="-346075" lvl="0" marL="282575" marR="0" rtl="0" algn="l">
              <a:lnSpc>
                <a:spcPct val="100000"/>
              </a:lnSpc>
              <a:spcBef>
                <a:spcPts val="2000"/>
              </a:spcBef>
              <a:spcAft>
                <a:spcPts val="0"/>
              </a:spcAft>
              <a:buClr>
                <a:srgbClr val="001D4D"/>
              </a:buClr>
              <a:buSzPts val="2800"/>
              <a:buFont typeface="Trebuchet MS"/>
              <a:buChar char="●"/>
            </a:pPr>
            <a:r>
              <a:rPr lang="en-US" sz="2800">
                <a:solidFill>
                  <a:schemeClr val="dk1"/>
                </a:solidFill>
              </a:rPr>
              <a:t>A mobile application to allow users to search for snacks and easily know how healthy the snack they’re searching for is.</a:t>
            </a:r>
            <a:endParaRPr sz="2800">
              <a:solidFill>
                <a:schemeClr val="dk1"/>
              </a:solidFill>
            </a:endParaRPr>
          </a:p>
          <a:p>
            <a:pPr indent="-346075" lvl="0" marL="282575" marR="0" rtl="0" algn="l">
              <a:lnSpc>
                <a:spcPct val="100000"/>
              </a:lnSpc>
              <a:spcBef>
                <a:spcPts val="2000"/>
              </a:spcBef>
              <a:spcAft>
                <a:spcPts val="0"/>
              </a:spcAft>
              <a:buClr>
                <a:srgbClr val="001D4D"/>
              </a:buClr>
              <a:buSzPts val="2800"/>
              <a:buFont typeface="Trebuchet MS"/>
              <a:buChar char="●"/>
            </a:pPr>
            <a:r>
              <a:rPr lang="en-US" sz="2800">
                <a:solidFill>
                  <a:schemeClr val="dk1"/>
                </a:solidFill>
              </a:rPr>
              <a:t>A web API backed by a significant data source and a curated local database containing all snacks provided on FIU campuses. </a:t>
            </a:r>
            <a:endParaRPr sz="2800">
              <a:solidFill>
                <a:schemeClr val="dk1"/>
              </a:solidFill>
            </a:endParaRPr>
          </a:p>
          <a:p>
            <a:pPr indent="-346075" lvl="0" marL="282575" marR="0" rtl="0" algn="l">
              <a:lnSpc>
                <a:spcPct val="100000"/>
              </a:lnSpc>
              <a:spcBef>
                <a:spcPts val="2000"/>
              </a:spcBef>
              <a:spcAft>
                <a:spcPts val="0"/>
              </a:spcAft>
              <a:buClr>
                <a:srgbClr val="001D4D"/>
              </a:buClr>
              <a:buSzPts val="2800"/>
              <a:buFont typeface="Noto Sans Symbols"/>
              <a:buChar char="●"/>
            </a:pPr>
            <a:r>
              <a:rPr lang="en-US" sz="2800">
                <a:solidFill>
                  <a:schemeClr val="dk1"/>
                </a:solidFill>
              </a:rPr>
              <a:t>A robust 1.0 application that has SOR and a DRY structure</a:t>
            </a:r>
            <a:r>
              <a:rPr lang="en-US" sz="2800"/>
              <a:t> </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FeedBack email</a:t>
            </a:r>
            <a:endParaRPr/>
          </a:p>
        </p:txBody>
      </p:sp>
      <p:sp>
        <p:nvSpPr>
          <p:cNvPr id="367" name="Shape 367"/>
          <p:cNvSpPr txBox="1"/>
          <p:nvPr>
            <p:ph idx="1" type="body"/>
          </p:nvPr>
        </p:nvSpPr>
        <p:spPr>
          <a:xfrm>
            <a:off x="180875" y="1238475"/>
            <a:ext cx="87873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sz="2300" u="sng">
                <a:solidFill>
                  <a:srgbClr val="111111"/>
                </a:solidFill>
              </a:rPr>
              <a:t>Description:</a:t>
            </a:r>
            <a:r>
              <a:rPr b="1" i="1" lang="en-US" sz="2300" u="sng">
                <a:solidFill>
                  <a:srgbClr val="111111"/>
                </a:solidFill>
              </a:rPr>
              <a:t> </a:t>
            </a:r>
            <a:r>
              <a:rPr lang="en-US" sz="2300">
                <a:solidFill>
                  <a:schemeClr val="dk1"/>
                </a:solidFill>
              </a:rPr>
              <a:t>As a User, I would like to be able to send feedback to the admin, so the administrator know how I feel about the app</a:t>
            </a:r>
            <a:endParaRPr sz="2300">
              <a:solidFill>
                <a:schemeClr val="dk1"/>
              </a:solidFill>
            </a:endParaRPr>
          </a:p>
          <a:p>
            <a:pPr indent="-142875" lvl="0" marL="282575" rtl="0">
              <a:lnSpc>
                <a:spcPct val="150000"/>
              </a:lnSpc>
              <a:spcBef>
                <a:spcPts val="0"/>
              </a:spcBef>
              <a:spcAft>
                <a:spcPts val="0"/>
              </a:spcAft>
              <a:buNone/>
            </a:pPr>
            <a:r>
              <a:rPr lang="en-US" sz="2300" u="sng">
                <a:solidFill>
                  <a:srgbClr val="111111"/>
                </a:solidFill>
              </a:rPr>
              <a:t>Acceptance Criteria:</a:t>
            </a:r>
            <a:endParaRPr sz="2300" u="sng">
              <a:solidFill>
                <a:srgbClr val="111111"/>
              </a:solidFill>
            </a:endParaRPr>
          </a:p>
          <a:p>
            <a:pPr indent="-374650" lvl="0" marL="457200" rtl="0">
              <a:lnSpc>
                <a:spcPct val="150000"/>
              </a:lnSpc>
              <a:spcBef>
                <a:spcPts val="0"/>
              </a:spcBef>
              <a:spcAft>
                <a:spcPts val="0"/>
              </a:spcAft>
              <a:buClr>
                <a:schemeClr val="dk1"/>
              </a:buClr>
              <a:buSzPts val="2300"/>
              <a:buChar char="●"/>
            </a:pPr>
            <a:r>
              <a:rPr lang="en-US" sz="2300">
                <a:solidFill>
                  <a:schemeClr val="dk1"/>
                </a:solidFill>
              </a:rPr>
              <a:t>User wants to send feedback to the administrator.</a:t>
            </a:r>
            <a:endParaRPr sz="2300">
              <a:solidFill>
                <a:schemeClr val="dk1"/>
              </a:solidFill>
            </a:endParaRPr>
          </a:p>
          <a:p>
            <a:pPr indent="0" lvl="0" marL="63500" rtl="0">
              <a:lnSpc>
                <a:spcPct val="150000"/>
              </a:lnSpc>
              <a:spcBef>
                <a:spcPts val="0"/>
              </a:spcBef>
              <a:spcAft>
                <a:spcPts val="0"/>
              </a:spcAft>
              <a:buClr>
                <a:srgbClr val="000000"/>
              </a:buClr>
              <a:buSzPts val="1100"/>
              <a:buFont typeface="Arial"/>
              <a:buNone/>
            </a:pPr>
            <a:r>
              <a:rPr lang="en-US" sz="2300" u="sng">
                <a:solidFill>
                  <a:srgbClr val="000000"/>
                </a:solidFill>
              </a:rPr>
              <a:t>Entry Condition</a:t>
            </a:r>
            <a:r>
              <a:rPr lang="en-US" sz="2300">
                <a:solidFill>
                  <a:srgbClr val="000000"/>
                </a:solidFill>
              </a:rPr>
              <a:t>:User must be log in</a:t>
            </a:r>
            <a:endParaRPr sz="2300">
              <a:solidFill>
                <a:srgbClr val="000000"/>
              </a:solidFill>
            </a:endParaRPr>
          </a:p>
          <a:p>
            <a:pPr indent="0" lvl="0" marL="63500" rtl="0">
              <a:lnSpc>
                <a:spcPct val="150000"/>
              </a:lnSpc>
              <a:spcBef>
                <a:spcPts val="0"/>
              </a:spcBef>
              <a:spcAft>
                <a:spcPts val="0"/>
              </a:spcAft>
              <a:buClr>
                <a:srgbClr val="000000"/>
              </a:buClr>
              <a:buSzPts val="1100"/>
              <a:buFont typeface="Arial"/>
              <a:buNone/>
            </a:pPr>
            <a:r>
              <a:rPr lang="en-US" sz="2300" u="sng">
                <a:solidFill>
                  <a:srgbClr val="000000"/>
                </a:solidFill>
              </a:rPr>
              <a:t>Exit Condition: </a:t>
            </a:r>
            <a:r>
              <a:rPr lang="en-US" sz="2300">
                <a:solidFill>
                  <a:srgbClr val="000000"/>
                </a:solidFill>
              </a:rPr>
              <a:t>User sends feedback to the administrator</a:t>
            </a:r>
            <a:endParaRPr sz="2300">
              <a:solidFill>
                <a:srgbClr val="000000"/>
              </a:solidFill>
            </a:endParaRPr>
          </a:p>
          <a:p>
            <a:pPr indent="-142875" lvl="0" marL="282575">
              <a:spcBef>
                <a:spcPts val="2000"/>
              </a:spcBef>
              <a:spcAft>
                <a:spcPts val="0"/>
              </a:spcAft>
              <a:buClr>
                <a:schemeClr val="dk1"/>
              </a:buClr>
              <a:buSzPts val="1100"/>
              <a:buFont typeface="Arial"/>
              <a:buNone/>
            </a:pPr>
            <a:r>
              <a:t/>
            </a:r>
            <a:endParaRPr sz="2400">
              <a:solidFill>
                <a:schemeClr val="dk1"/>
              </a:solidFill>
            </a:endParaRPr>
          </a:p>
          <a:p>
            <a:pPr indent="-142875" lvl="0" marL="282575">
              <a:spcBef>
                <a:spcPts val="200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FeedBack email</a:t>
            </a:r>
            <a:endParaRPr/>
          </a:p>
        </p:txBody>
      </p:sp>
      <p:pic>
        <p:nvPicPr>
          <p:cNvPr id="374" name="Shape 374"/>
          <p:cNvPicPr preferRelativeResize="0"/>
          <p:nvPr/>
        </p:nvPicPr>
        <p:blipFill rotWithShape="1">
          <a:blip r:embed="rId3">
            <a:alphaModFix/>
          </a:blip>
          <a:srcRect b="56226" l="0" r="37308" t="0"/>
          <a:stretch/>
        </p:blipFill>
        <p:spPr>
          <a:xfrm>
            <a:off x="697100" y="1432100"/>
            <a:ext cx="6371925" cy="38511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Receive FeedBack</a:t>
            </a:r>
            <a:endParaRPr/>
          </a:p>
        </p:txBody>
      </p:sp>
      <p:sp>
        <p:nvSpPr>
          <p:cNvPr id="381" name="Shape 381"/>
          <p:cNvSpPr txBox="1"/>
          <p:nvPr>
            <p:ph idx="1" type="body"/>
          </p:nvPr>
        </p:nvSpPr>
        <p:spPr>
          <a:xfrm>
            <a:off x="437100" y="1371600"/>
            <a:ext cx="83502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sz="2400" u="sng">
                <a:solidFill>
                  <a:srgbClr val="111111"/>
                </a:solidFill>
              </a:rPr>
              <a:t>Description: </a:t>
            </a:r>
            <a:r>
              <a:rPr lang="en-US" sz="2400">
                <a:solidFill>
                  <a:srgbClr val="111111"/>
                </a:solidFill>
              </a:rPr>
              <a:t>As an Admin I would like to receive emails with feedbacks from users so I can take suggestions from them</a:t>
            </a:r>
            <a:endParaRPr sz="2400">
              <a:solidFill>
                <a:srgbClr val="111111"/>
              </a:solidFill>
            </a:endParaRPr>
          </a:p>
          <a:p>
            <a:pPr indent="-142875" lvl="0" marL="282575" rtl="0">
              <a:lnSpc>
                <a:spcPct val="150000"/>
              </a:lnSpc>
              <a:spcBef>
                <a:spcPts val="0"/>
              </a:spcBef>
              <a:spcAft>
                <a:spcPts val="0"/>
              </a:spcAft>
              <a:buNone/>
            </a:pPr>
            <a:r>
              <a:rPr lang="en-US" sz="2400" u="sng">
                <a:solidFill>
                  <a:srgbClr val="111111"/>
                </a:solidFill>
              </a:rPr>
              <a:t>Acceptance Criteria:</a:t>
            </a:r>
            <a:endParaRPr sz="2400" u="sng">
              <a:solidFill>
                <a:srgbClr val="111111"/>
              </a:solidFill>
            </a:endParaRPr>
          </a:p>
          <a:p>
            <a:pPr indent="-381000" lvl="0" marL="457200" rtl="0">
              <a:lnSpc>
                <a:spcPct val="150000"/>
              </a:lnSpc>
              <a:spcBef>
                <a:spcPts val="0"/>
              </a:spcBef>
              <a:spcAft>
                <a:spcPts val="0"/>
              </a:spcAft>
              <a:buClr>
                <a:srgbClr val="111111"/>
              </a:buClr>
              <a:buSzPts val="2400"/>
              <a:buChar char="●"/>
            </a:pPr>
            <a:r>
              <a:rPr lang="en-US" sz="2400">
                <a:solidFill>
                  <a:srgbClr val="111111"/>
                </a:solidFill>
              </a:rPr>
              <a:t>User sent an email reporting a new snack</a:t>
            </a:r>
            <a:endParaRPr sz="2400">
              <a:solidFill>
                <a:srgbClr val="111111"/>
              </a:solidFill>
            </a:endParaRPr>
          </a:p>
          <a:p>
            <a:pPr indent="0" lvl="0" marL="63500" rtl="0">
              <a:lnSpc>
                <a:spcPct val="150000"/>
              </a:lnSpc>
              <a:spcBef>
                <a:spcPts val="0"/>
              </a:spcBef>
              <a:spcAft>
                <a:spcPts val="0"/>
              </a:spcAft>
              <a:buClr>
                <a:srgbClr val="000000"/>
              </a:buClr>
              <a:buSzPts val="1100"/>
              <a:buFont typeface="Arial"/>
              <a:buNone/>
            </a:pPr>
            <a:r>
              <a:rPr lang="en-US" sz="2400" u="sng">
                <a:solidFill>
                  <a:srgbClr val="000000"/>
                </a:solidFill>
              </a:rPr>
              <a:t>Entry Condition</a:t>
            </a:r>
            <a:r>
              <a:rPr lang="en-US" sz="2400">
                <a:solidFill>
                  <a:srgbClr val="000000"/>
                </a:solidFill>
              </a:rPr>
              <a:t>:Admin must be log in</a:t>
            </a:r>
            <a:endParaRPr sz="2400">
              <a:solidFill>
                <a:srgbClr val="000000"/>
              </a:solidFill>
            </a:endParaRPr>
          </a:p>
          <a:p>
            <a:pPr indent="0" lvl="0" marL="63500" rtl="0">
              <a:lnSpc>
                <a:spcPct val="150000"/>
              </a:lnSpc>
              <a:spcBef>
                <a:spcPts val="0"/>
              </a:spcBef>
              <a:spcAft>
                <a:spcPts val="0"/>
              </a:spcAft>
              <a:buClr>
                <a:srgbClr val="000000"/>
              </a:buClr>
              <a:buSzPts val="1100"/>
              <a:buFont typeface="Arial"/>
              <a:buNone/>
            </a:pPr>
            <a:r>
              <a:rPr lang="en-US" sz="2400" u="sng">
                <a:solidFill>
                  <a:srgbClr val="000000"/>
                </a:solidFill>
              </a:rPr>
              <a:t>Exit Condition: </a:t>
            </a:r>
            <a:r>
              <a:rPr lang="en-US" sz="2400">
                <a:solidFill>
                  <a:srgbClr val="000000"/>
                </a:solidFill>
              </a:rPr>
              <a:t>Admin read emails</a:t>
            </a:r>
            <a:endParaRPr sz="2400">
              <a:solidFill>
                <a:srgbClr val="000000"/>
              </a:solidFill>
            </a:endParaRPr>
          </a:p>
          <a:p>
            <a:pPr indent="-142875" lvl="0" marL="282575">
              <a:lnSpc>
                <a:spcPct val="150000"/>
              </a:lnSpc>
              <a:spcBef>
                <a:spcPts val="2000"/>
              </a:spcBef>
              <a:spcAft>
                <a:spcPts val="0"/>
              </a:spcAft>
              <a:buClr>
                <a:schemeClr val="dk1"/>
              </a:buClr>
              <a:buSzPts val="1100"/>
              <a:buFont typeface="Arial"/>
              <a:buNone/>
            </a:pPr>
            <a:r>
              <a:t/>
            </a:r>
            <a:endParaRPr sz="2400">
              <a:solidFill>
                <a:srgbClr val="111111"/>
              </a:solidFill>
            </a:endParaRPr>
          </a:p>
          <a:p>
            <a:pPr indent="-142875" lvl="0" marL="282575">
              <a:spcBef>
                <a:spcPts val="2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General Information</a:t>
            </a:r>
            <a:endParaRPr/>
          </a:p>
        </p:txBody>
      </p:sp>
      <p:sp>
        <p:nvSpPr>
          <p:cNvPr id="388" name="Shape 388"/>
          <p:cNvSpPr txBox="1"/>
          <p:nvPr>
            <p:ph idx="1" type="body"/>
          </p:nvPr>
        </p:nvSpPr>
        <p:spPr>
          <a:xfrm>
            <a:off x="391875" y="1343975"/>
            <a:ext cx="8516100" cy="42084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Clr>
                <a:schemeClr val="dk1"/>
              </a:buClr>
              <a:buSzPts val="1100"/>
              <a:buFont typeface="Arial"/>
              <a:buNone/>
            </a:pPr>
            <a:r>
              <a:rPr lang="en-US" sz="2000" u="sng">
                <a:solidFill>
                  <a:srgbClr val="111111"/>
                </a:solidFill>
              </a:rPr>
              <a:t>Description: </a:t>
            </a:r>
            <a:r>
              <a:rPr lang="en-US" sz="2000">
                <a:solidFill>
                  <a:srgbClr val="111111"/>
                </a:solidFill>
              </a:rPr>
              <a:t>As a User, I would like to know more about the Snackability application.</a:t>
            </a:r>
            <a:endParaRPr sz="2000">
              <a:solidFill>
                <a:srgbClr val="111111"/>
              </a:solidFill>
            </a:endParaRPr>
          </a:p>
          <a:p>
            <a:pPr indent="0" lvl="0" marL="0" rtl="0">
              <a:lnSpc>
                <a:spcPct val="150000"/>
              </a:lnSpc>
              <a:spcBef>
                <a:spcPts val="0"/>
              </a:spcBef>
              <a:spcAft>
                <a:spcPts val="0"/>
              </a:spcAft>
              <a:buNone/>
            </a:pPr>
            <a:r>
              <a:rPr lang="en-US" sz="2000" u="sng">
                <a:solidFill>
                  <a:srgbClr val="000000"/>
                </a:solidFill>
              </a:rPr>
              <a:t>Entry Condition</a:t>
            </a:r>
            <a:r>
              <a:rPr lang="en-US" sz="2000">
                <a:solidFill>
                  <a:srgbClr val="000000"/>
                </a:solidFill>
              </a:rPr>
              <a:t>: User must be log in</a:t>
            </a:r>
            <a:endParaRPr sz="2000">
              <a:solidFill>
                <a:srgbClr val="000000"/>
              </a:solidFill>
            </a:endParaRPr>
          </a:p>
          <a:p>
            <a:pPr indent="0" lvl="0" marL="0" rtl="0">
              <a:lnSpc>
                <a:spcPct val="150000"/>
              </a:lnSpc>
              <a:spcBef>
                <a:spcPts val="0"/>
              </a:spcBef>
              <a:spcAft>
                <a:spcPts val="0"/>
              </a:spcAft>
              <a:buClr>
                <a:srgbClr val="000000"/>
              </a:buClr>
              <a:buSzPts val="1100"/>
              <a:buFont typeface="Arial"/>
              <a:buNone/>
            </a:pPr>
            <a:r>
              <a:rPr lang="en-US" sz="2000" u="sng">
                <a:solidFill>
                  <a:srgbClr val="000000"/>
                </a:solidFill>
              </a:rPr>
              <a:t>Exit Condition: </a:t>
            </a:r>
            <a:r>
              <a:rPr lang="en-US" sz="2000">
                <a:solidFill>
                  <a:srgbClr val="000000"/>
                </a:solidFill>
              </a:rPr>
              <a:t>User see general information about Snackability app</a:t>
            </a:r>
            <a:endParaRPr sz="2000">
              <a:solidFill>
                <a:srgbClr val="000000"/>
              </a:solidFill>
            </a:endParaRPr>
          </a:p>
          <a:p>
            <a:pPr indent="-142875" lvl="0" marL="282575">
              <a:spcBef>
                <a:spcPts val="2000"/>
              </a:spcBef>
              <a:spcAft>
                <a:spcPts val="0"/>
              </a:spcAft>
              <a:buClr>
                <a:schemeClr val="dk1"/>
              </a:buClr>
              <a:buSzPts val="1100"/>
              <a:buFont typeface="Arial"/>
              <a:buNone/>
            </a:pPr>
            <a:r>
              <a:t/>
            </a:r>
            <a:endParaRPr sz="2400">
              <a:solidFill>
                <a:schemeClr val="dk1"/>
              </a:solidFill>
            </a:endParaRPr>
          </a:p>
          <a:p>
            <a:pPr indent="-142875" lvl="0" marL="282575">
              <a:spcBef>
                <a:spcPts val="2000"/>
              </a:spcBef>
              <a:spcAft>
                <a:spcPts val="0"/>
              </a:spcAft>
              <a:buNone/>
            </a:pPr>
            <a:r>
              <a:t/>
            </a:r>
            <a:endParaRPr/>
          </a:p>
        </p:txBody>
      </p:sp>
      <p:pic>
        <p:nvPicPr>
          <p:cNvPr id="389" name="Shape 389"/>
          <p:cNvPicPr preferRelativeResize="0"/>
          <p:nvPr/>
        </p:nvPicPr>
        <p:blipFill rotWithShape="1">
          <a:blip r:embed="rId3">
            <a:alphaModFix/>
          </a:blip>
          <a:srcRect b="65727" l="0" r="40712" t="0"/>
          <a:stretch/>
        </p:blipFill>
        <p:spPr>
          <a:xfrm>
            <a:off x="2038525" y="3165450"/>
            <a:ext cx="5376250" cy="2690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Receive email about new Snack</a:t>
            </a:r>
            <a:endParaRPr/>
          </a:p>
        </p:txBody>
      </p:sp>
      <p:sp>
        <p:nvSpPr>
          <p:cNvPr id="396" name="Shape 396"/>
          <p:cNvSpPr txBox="1"/>
          <p:nvPr>
            <p:ph idx="1" type="body"/>
          </p:nvPr>
        </p:nvSpPr>
        <p:spPr>
          <a:xfrm>
            <a:off x="271300" y="1324800"/>
            <a:ext cx="8591400" cy="4208400"/>
          </a:xfrm>
          <a:prstGeom prst="rect">
            <a:avLst/>
          </a:prstGeom>
        </p:spPr>
        <p:txBody>
          <a:bodyPr anchorCtr="0" anchor="t" bIns="91425" lIns="91425" spcFirstLastPara="1" rIns="91425" wrap="square" tIns="91425">
            <a:noAutofit/>
          </a:bodyPr>
          <a:lstStyle/>
          <a:p>
            <a:pPr indent="0" lvl="0" marL="139700" rtl="0">
              <a:lnSpc>
                <a:spcPct val="150000"/>
              </a:lnSpc>
              <a:spcBef>
                <a:spcPts val="2000"/>
              </a:spcBef>
              <a:spcAft>
                <a:spcPts val="0"/>
              </a:spcAft>
              <a:buClr>
                <a:schemeClr val="dk1"/>
              </a:buClr>
              <a:buSzPts val="1100"/>
              <a:buFont typeface="Arial"/>
              <a:buNone/>
            </a:pPr>
            <a:r>
              <a:rPr lang="en-US" u="sng">
                <a:solidFill>
                  <a:srgbClr val="111111"/>
                </a:solidFill>
              </a:rPr>
              <a:t>Description: </a:t>
            </a:r>
            <a:r>
              <a:rPr lang="en-US">
                <a:solidFill>
                  <a:srgbClr val="111111"/>
                </a:solidFill>
              </a:rPr>
              <a:t>As an Admin I would like to receive forms from users about new snacks that were not found on the local database or the USDA database, so the Snackability app keeps updated.</a:t>
            </a:r>
            <a:endParaRPr>
              <a:solidFill>
                <a:srgbClr val="111111"/>
              </a:solidFill>
            </a:endParaRPr>
          </a:p>
          <a:p>
            <a:pPr indent="-142875" lvl="0" marL="282575">
              <a:lnSpc>
                <a:spcPct val="150000"/>
              </a:lnSpc>
              <a:spcBef>
                <a:spcPts val="0"/>
              </a:spcBef>
              <a:spcAft>
                <a:spcPts val="0"/>
              </a:spcAft>
              <a:buClr>
                <a:schemeClr val="dk1"/>
              </a:buClr>
              <a:buSzPts val="1100"/>
              <a:buFont typeface="Arial"/>
              <a:buNone/>
            </a:pPr>
            <a:r>
              <a:rPr lang="en-US" u="sng">
                <a:solidFill>
                  <a:srgbClr val="111111"/>
                </a:solidFill>
              </a:rPr>
              <a:t>Acceptance Criteria:</a:t>
            </a:r>
            <a:endParaRPr u="sng">
              <a:solidFill>
                <a:srgbClr val="111111"/>
              </a:solidFill>
            </a:endParaRPr>
          </a:p>
          <a:p>
            <a:pPr indent="-368300" lvl="0" marL="457200">
              <a:lnSpc>
                <a:spcPct val="150000"/>
              </a:lnSpc>
              <a:spcBef>
                <a:spcPts val="0"/>
              </a:spcBef>
              <a:spcAft>
                <a:spcPts val="0"/>
              </a:spcAft>
              <a:buClr>
                <a:srgbClr val="111111"/>
              </a:buClr>
              <a:buSzPts val="2200"/>
              <a:buChar char="●"/>
            </a:pPr>
            <a:r>
              <a:rPr lang="en-US">
                <a:solidFill>
                  <a:srgbClr val="111111"/>
                </a:solidFill>
              </a:rPr>
              <a:t>User sent an email reporting a new snack</a:t>
            </a:r>
            <a:endParaRPr>
              <a:solidFill>
                <a:srgbClr val="111111"/>
              </a:solidFill>
            </a:endParaRPr>
          </a:p>
          <a:p>
            <a:pPr indent="0" lvl="0" marL="63500" rtl="0">
              <a:lnSpc>
                <a:spcPct val="150000"/>
              </a:lnSpc>
              <a:spcBef>
                <a:spcPts val="0"/>
              </a:spcBef>
              <a:spcAft>
                <a:spcPts val="0"/>
              </a:spcAft>
              <a:buNone/>
            </a:pPr>
            <a:r>
              <a:rPr lang="en-US" u="sng">
                <a:solidFill>
                  <a:srgbClr val="000000"/>
                </a:solidFill>
              </a:rPr>
              <a:t>Entry Condition</a:t>
            </a:r>
            <a:r>
              <a:rPr lang="en-US">
                <a:solidFill>
                  <a:srgbClr val="000000"/>
                </a:solidFill>
              </a:rPr>
              <a:t>: Admin must be log in</a:t>
            </a:r>
            <a:endParaRPr>
              <a:solidFill>
                <a:srgbClr val="000000"/>
              </a:solidFill>
            </a:endParaRPr>
          </a:p>
          <a:p>
            <a:pPr indent="0" lvl="0" marL="63500" rtl="0">
              <a:lnSpc>
                <a:spcPct val="150000"/>
              </a:lnSpc>
              <a:spcBef>
                <a:spcPts val="0"/>
              </a:spcBef>
              <a:spcAft>
                <a:spcPts val="0"/>
              </a:spcAft>
              <a:buNone/>
            </a:pPr>
            <a:r>
              <a:rPr lang="en-US" u="sng">
                <a:solidFill>
                  <a:srgbClr val="000000"/>
                </a:solidFill>
              </a:rPr>
              <a:t>Exit Condition: </a:t>
            </a:r>
            <a:r>
              <a:rPr lang="en-US">
                <a:solidFill>
                  <a:srgbClr val="000000"/>
                </a:solidFill>
              </a:rPr>
              <a:t>Admin read emails</a:t>
            </a:r>
            <a:endParaRPr>
              <a:solidFill>
                <a:srgbClr val="000000"/>
              </a:solidFill>
            </a:endParaRPr>
          </a:p>
          <a:p>
            <a:pPr indent="-142875" lvl="0" marL="282575">
              <a:spcBef>
                <a:spcPts val="2000"/>
              </a:spcBef>
              <a:spcAft>
                <a:spcPts val="0"/>
              </a:spcAft>
              <a:buNone/>
            </a:pPr>
            <a:r>
              <a:t/>
            </a:r>
            <a:endParaRPr>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New Snack Form</a:t>
            </a:r>
            <a:endParaRPr/>
          </a:p>
        </p:txBody>
      </p:sp>
      <p:sp>
        <p:nvSpPr>
          <p:cNvPr id="403" name="Shape 403"/>
          <p:cNvSpPr txBox="1"/>
          <p:nvPr>
            <p:ph idx="1" type="body"/>
          </p:nvPr>
        </p:nvSpPr>
        <p:spPr>
          <a:xfrm>
            <a:off x="174900" y="1398500"/>
            <a:ext cx="87675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u="sng">
                <a:solidFill>
                  <a:srgbClr val="111111"/>
                </a:solidFill>
              </a:rPr>
              <a:t>Description: </a:t>
            </a:r>
            <a:r>
              <a:rPr lang="en-US">
                <a:solidFill>
                  <a:schemeClr val="dk1"/>
                </a:solidFill>
              </a:rPr>
              <a:t>As a User, I would like to be able to fill a form to suggest new snacks to the admin, so the Snackability app keep updated</a:t>
            </a:r>
            <a:endParaRPr>
              <a:solidFill>
                <a:schemeClr val="dk1"/>
              </a:solidFill>
            </a:endParaRPr>
          </a:p>
          <a:p>
            <a:pPr indent="0" lvl="0" marL="139700" rtl="0">
              <a:lnSpc>
                <a:spcPct val="150000"/>
              </a:lnSpc>
              <a:spcBef>
                <a:spcPts val="0"/>
              </a:spcBef>
              <a:spcAft>
                <a:spcPts val="0"/>
              </a:spcAft>
              <a:buClr>
                <a:schemeClr val="dk1"/>
              </a:buClr>
              <a:buSzPts val="1100"/>
              <a:buFont typeface="Arial"/>
              <a:buNone/>
            </a:pPr>
            <a:r>
              <a:rPr lang="en-US" u="sng">
                <a:solidFill>
                  <a:srgbClr val="111111"/>
                </a:solidFill>
              </a:rPr>
              <a:t>Acceptance Criteria:</a:t>
            </a:r>
            <a:endParaRPr u="sng">
              <a:solidFill>
                <a:srgbClr val="111111"/>
              </a:solidFill>
            </a:endParaRPr>
          </a:p>
          <a:p>
            <a:pPr indent="-368300" lvl="0" marL="457200" rtl="0">
              <a:lnSpc>
                <a:spcPct val="150000"/>
              </a:lnSpc>
              <a:spcBef>
                <a:spcPts val="0"/>
              </a:spcBef>
              <a:spcAft>
                <a:spcPts val="0"/>
              </a:spcAft>
              <a:buClr>
                <a:schemeClr val="dk1"/>
              </a:buClr>
              <a:buSzPts val="2200"/>
              <a:buChar char="●"/>
            </a:pPr>
            <a:r>
              <a:rPr lang="en-US">
                <a:solidFill>
                  <a:schemeClr val="dk1"/>
                </a:solidFill>
              </a:rPr>
              <a:t>User wants to recommend a new snack to the administrator.</a:t>
            </a:r>
            <a:endParaRPr>
              <a:solidFill>
                <a:schemeClr val="dk1"/>
              </a:solidFill>
            </a:endParaRPr>
          </a:p>
          <a:p>
            <a:pPr indent="0" lvl="0" marL="63500" rtl="0">
              <a:lnSpc>
                <a:spcPct val="150000"/>
              </a:lnSpc>
              <a:spcBef>
                <a:spcPts val="0"/>
              </a:spcBef>
              <a:spcAft>
                <a:spcPts val="0"/>
              </a:spcAft>
              <a:buClr>
                <a:srgbClr val="000000"/>
              </a:buClr>
              <a:buSzPts val="1100"/>
              <a:buFont typeface="Arial"/>
              <a:buNone/>
            </a:pPr>
            <a:r>
              <a:rPr lang="en-US" u="sng">
                <a:solidFill>
                  <a:srgbClr val="000000"/>
                </a:solidFill>
              </a:rPr>
              <a:t>Entry Condition</a:t>
            </a:r>
            <a:r>
              <a:rPr lang="en-US">
                <a:solidFill>
                  <a:srgbClr val="000000"/>
                </a:solidFill>
              </a:rPr>
              <a:t>: User must be log in</a:t>
            </a:r>
            <a:endParaRPr>
              <a:solidFill>
                <a:srgbClr val="000000"/>
              </a:solidFill>
            </a:endParaRPr>
          </a:p>
          <a:p>
            <a:pPr indent="0" lvl="0" marL="63500" rtl="0">
              <a:lnSpc>
                <a:spcPct val="150000"/>
              </a:lnSpc>
              <a:spcBef>
                <a:spcPts val="0"/>
              </a:spcBef>
              <a:spcAft>
                <a:spcPts val="0"/>
              </a:spcAft>
              <a:buClr>
                <a:srgbClr val="000000"/>
              </a:buClr>
              <a:buSzPts val="1100"/>
              <a:buFont typeface="Arial"/>
              <a:buNone/>
            </a:pPr>
            <a:r>
              <a:rPr lang="en-US" u="sng">
                <a:solidFill>
                  <a:srgbClr val="000000"/>
                </a:solidFill>
              </a:rPr>
              <a:t>Exit Condition: </a:t>
            </a:r>
            <a:r>
              <a:rPr lang="en-US">
                <a:solidFill>
                  <a:srgbClr val="000000"/>
                </a:solidFill>
              </a:rPr>
              <a:t>User suggest a new snack to the administrator</a:t>
            </a:r>
            <a:endParaRPr>
              <a:solidFill>
                <a:srgbClr val="000000"/>
              </a:solidFill>
            </a:endParaRPr>
          </a:p>
          <a:p>
            <a:pPr indent="-142875" lvl="0" marL="282575">
              <a:spcBef>
                <a:spcPts val="2000"/>
              </a:spcBef>
              <a:spcAft>
                <a:spcPts val="0"/>
              </a:spcAft>
              <a:buClr>
                <a:schemeClr val="dk1"/>
              </a:buClr>
              <a:buSzPts val="1100"/>
              <a:buFont typeface="Arial"/>
              <a:buNone/>
            </a:pPr>
            <a:r>
              <a:t/>
            </a:r>
            <a:endParaRPr sz="2400">
              <a:solidFill>
                <a:schemeClr val="dk1"/>
              </a:solidFill>
            </a:endParaRPr>
          </a:p>
          <a:p>
            <a:pPr indent="-142875" lvl="0" marL="282575">
              <a:spcBef>
                <a:spcPts val="2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New Snack Form</a:t>
            </a:r>
            <a:endParaRPr/>
          </a:p>
        </p:txBody>
      </p:sp>
      <p:pic>
        <p:nvPicPr>
          <p:cNvPr id="410" name="Shape 410"/>
          <p:cNvPicPr preferRelativeResize="0"/>
          <p:nvPr/>
        </p:nvPicPr>
        <p:blipFill rotWithShape="1">
          <a:blip r:embed="rId3">
            <a:alphaModFix/>
          </a:blip>
          <a:srcRect b="55080" l="0" r="39751" t="0"/>
          <a:stretch/>
        </p:blipFill>
        <p:spPr>
          <a:xfrm>
            <a:off x="1243850" y="1493975"/>
            <a:ext cx="5996625" cy="3870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Consult History</a:t>
            </a:r>
            <a:endParaRPr/>
          </a:p>
        </p:txBody>
      </p:sp>
      <p:sp>
        <p:nvSpPr>
          <p:cNvPr id="417" name="Shape 417"/>
          <p:cNvSpPr txBox="1"/>
          <p:nvPr>
            <p:ph idx="1" type="body"/>
          </p:nvPr>
        </p:nvSpPr>
        <p:spPr>
          <a:xfrm>
            <a:off x="470750" y="1219200"/>
            <a:ext cx="83640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sz="2400" u="sng">
                <a:solidFill>
                  <a:srgbClr val="111111"/>
                </a:solidFill>
              </a:rPr>
              <a:t>Description: </a:t>
            </a:r>
            <a:r>
              <a:rPr lang="en-US" sz="2400">
                <a:solidFill>
                  <a:srgbClr val="111111"/>
                </a:solidFill>
              </a:rPr>
              <a:t>As a User, I would like to know the snack I consulted before so I can keep learning on healthy snacking</a:t>
            </a:r>
            <a:endParaRPr sz="2400">
              <a:solidFill>
                <a:srgbClr val="111111"/>
              </a:solidFill>
            </a:endParaRPr>
          </a:p>
          <a:p>
            <a:pPr indent="-142875" lvl="0" marL="282575" rtl="0">
              <a:lnSpc>
                <a:spcPct val="150000"/>
              </a:lnSpc>
              <a:spcBef>
                <a:spcPts val="0"/>
              </a:spcBef>
              <a:spcAft>
                <a:spcPts val="0"/>
              </a:spcAft>
              <a:buNone/>
            </a:pPr>
            <a:r>
              <a:rPr lang="en-US" sz="2400" u="sng">
                <a:solidFill>
                  <a:srgbClr val="111111"/>
                </a:solidFill>
              </a:rPr>
              <a:t>Acceptance Criteria: </a:t>
            </a:r>
            <a:endParaRPr sz="2400" u="sng">
              <a:solidFill>
                <a:srgbClr val="111111"/>
              </a:solidFill>
            </a:endParaRPr>
          </a:p>
          <a:p>
            <a:pPr indent="-381000" lvl="0" marL="457200" rtl="0">
              <a:lnSpc>
                <a:spcPct val="150000"/>
              </a:lnSpc>
              <a:spcBef>
                <a:spcPts val="0"/>
              </a:spcBef>
              <a:spcAft>
                <a:spcPts val="0"/>
              </a:spcAft>
              <a:buClr>
                <a:srgbClr val="111111"/>
              </a:buClr>
              <a:buSzPts val="2400"/>
              <a:buChar char="●"/>
            </a:pPr>
            <a:r>
              <a:rPr lang="en-US" sz="2400">
                <a:solidFill>
                  <a:srgbClr val="111111"/>
                </a:solidFill>
              </a:rPr>
              <a:t>Have searched snacks before</a:t>
            </a:r>
            <a:endParaRPr sz="2400">
              <a:solidFill>
                <a:srgbClr val="111111"/>
              </a:solidFill>
            </a:endParaRPr>
          </a:p>
          <a:p>
            <a:pPr indent="0" lvl="0" marL="63500" rtl="0">
              <a:lnSpc>
                <a:spcPct val="150000"/>
              </a:lnSpc>
              <a:spcBef>
                <a:spcPts val="0"/>
              </a:spcBef>
              <a:spcAft>
                <a:spcPts val="0"/>
              </a:spcAft>
              <a:buNone/>
            </a:pPr>
            <a:r>
              <a:rPr lang="en-US" sz="2400" u="sng">
                <a:solidFill>
                  <a:srgbClr val="000000"/>
                </a:solidFill>
              </a:rPr>
              <a:t>Entry Condition</a:t>
            </a:r>
            <a:r>
              <a:rPr lang="en-US" sz="2400">
                <a:solidFill>
                  <a:srgbClr val="000000"/>
                </a:solidFill>
              </a:rPr>
              <a:t>: User must be log in</a:t>
            </a:r>
            <a:endParaRPr sz="2400">
              <a:solidFill>
                <a:srgbClr val="000000"/>
              </a:solidFill>
            </a:endParaRPr>
          </a:p>
          <a:p>
            <a:pPr indent="0" lvl="0" marL="63500" rtl="0">
              <a:lnSpc>
                <a:spcPct val="150000"/>
              </a:lnSpc>
              <a:spcBef>
                <a:spcPts val="0"/>
              </a:spcBef>
              <a:spcAft>
                <a:spcPts val="0"/>
              </a:spcAft>
              <a:buNone/>
            </a:pPr>
            <a:r>
              <a:rPr lang="en-US" sz="2400" u="sng">
                <a:solidFill>
                  <a:srgbClr val="000000"/>
                </a:solidFill>
              </a:rPr>
              <a:t>Exit Condition: </a:t>
            </a:r>
            <a:r>
              <a:rPr lang="en-US" sz="2400">
                <a:solidFill>
                  <a:srgbClr val="000000"/>
                </a:solidFill>
              </a:rPr>
              <a:t>User previous searched snacks</a:t>
            </a:r>
            <a:endParaRPr sz="2400">
              <a:solidFill>
                <a:srgbClr val="000000"/>
              </a:solidFill>
            </a:endParaRPr>
          </a:p>
          <a:p>
            <a:pPr indent="-142875" lvl="0" marL="282575">
              <a:spcBef>
                <a:spcPts val="2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Consult History</a:t>
            </a:r>
            <a:endParaRPr/>
          </a:p>
        </p:txBody>
      </p:sp>
      <p:pic>
        <p:nvPicPr>
          <p:cNvPr id="424" name="Shape 424"/>
          <p:cNvPicPr preferRelativeResize="0"/>
          <p:nvPr/>
        </p:nvPicPr>
        <p:blipFill rotWithShape="1">
          <a:blip r:embed="rId3">
            <a:alphaModFix/>
          </a:blip>
          <a:srcRect b="58856" l="0" r="33871" t="0"/>
          <a:stretch/>
        </p:blipFill>
        <p:spPr>
          <a:xfrm>
            <a:off x="1028700" y="1383925"/>
            <a:ext cx="7086600" cy="3816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779463" y="152400"/>
            <a:ext cx="7583400" cy="1044600"/>
          </a:xfrm>
          <a:prstGeom prst="rect">
            <a:avLst/>
          </a:prstGeom>
        </p:spPr>
        <p:txBody>
          <a:bodyPr anchorCtr="0" anchor="b" bIns="91425" lIns="91425" spcFirstLastPara="1" rIns="91425" wrap="square" tIns="91425">
            <a:noAutofit/>
          </a:bodyPr>
          <a:lstStyle/>
          <a:p>
            <a:pPr indent="0" lvl="0" marL="0" rtl="0">
              <a:spcBef>
                <a:spcPts val="2000"/>
              </a:spcBef>
              <a:spcAft>
                <a:spcPts val="0"/>
              </a:spcAft>
              <a:buNone/>
            </a:pPr>
            <a:r>
              <a:rPr b="1" lang="en-US">
                <a:solidFill>
                  <a:schemeClr val="dk1"/>
                </a:solidFill>
              </a:rPr>
              <a:t>Log out</a:t>
            </a:r>
            <a:endParaRPr/>
          </a:p>
        </p:txBody>
      </p:sp>
      <p:sp>
        <p:nvSpPr>
          <p:cNvPr id="431" name="Shape 431"/>
          <p:cNvSpPr txBox="1"/>
          <p:nvPr>
            <p:ph idx="1" type="body"/>
          </p:nvPr>
        </p:nvSpPr>
        <p:spPr>
          <a:xfrm>
            <a:off x="322800" y="1197000"/>
            <a:ext cx="8498400" cy="4208400"/>
          </a:xfrm>
          <a:prstGeom prst="rect">
            <a:avLst/>
          </a:prstGeom>
        </p:spPr>
        <p:txBody>
          <a:bodyPr anchorCtr="0" anchor="t" bIns="91425" lIns="91425" spcFirstLastPara="1" rIns="91425" wrap="square" tIns="91425">
            <a:noAutofit/>
          </a:bodyPr>
          <a:lstStyle/>
          <a:p>
            <a:pPr indent="0" lvl="0" marL="139700">
              <a:lnSpc>
                <a:spcPct val="150000"/>
              </a:lnSpc>
              <a:spcBef>
                <a:spcPts val="0"/>
              </a:spcBef>
              <a:spcAft>
                <a:spcPts val="0"/>
              </a:spcAft>
              <a:buClr>
                <a:schemeClr val="dk1"/>
              </a:buClr>
              <a:buSzPts val="1100"/>
              <a:buFont typeface="Arial"/>
              <a:buNone/>
            </a:pPr>
            <a:r>
              <a:rPr lang="en-US" u="sng">
                <a:solidFill>
                  <a:srgbClr val="111111"/>
                </a:solidFill>
              </a:rPr>
              <a:t>Description: </a:t>
            </a:r>
            <a:r>
              <a:rPr lang="en-US">
                <a:solidFill>
                  <a:srgbClr val="111111"/>
                </a:solidFill>
              </a:rPr>
              <a:t>As a User, I would like to be able to log out</a:t>
            </a:r>
            <a:endParaRPr>
              <a:solidFill>
                <a:srgbClr val="111111"/>
              </a:solidFill>
            </a:endParaRPr>
          </a:p>
          <a:p>
            <a:pPr indent="0" lvl="0" marL="139700" rtl="0">
              <a:lnSpc>
                <a:spcPct val="150000"/>
              </a:lnSpc>
              <a:spcBef>
                <a:spcPts val="0"/>
              </a:spcBef>
              <a:spcAft>
                <a:spcPts val="0"/>
              </a:spcAft>
              <a:buNone/>
            </a:pPr>
            <a:r>
              <a:rPr lang="en-US" u="sng">
                <a:solidFill>
                  <a:srgbClr val="111111"/>
                </a:solidFill>
              </a:rPr>
              <a:t>Acceptance Criteria: </a:t>
            </a:r>
            <a:endParaRPr u="sng">
              <a:solidFill>
                <a:srgbClr val="111111"/>
              </a:solidFill>
            </a:endParaRPr>
          </a:p>
          <a:p>
            <a:pPr indent="-368300" lvl="0" marL="457200" rtl="0">
              <a:lnSpc>
                <a:spcPct val="150000"/>
              </a:lnSpc>
              <a:spcBef>
                <a:spcPts val="0"/>
              </a:spcBef>
              <a:spcAft>
                <a:spcPts val="0"/>
              </a:spcAft>
              <a:buClr>
                <a:srgbClr val="111111"/>
              </a:buClr>
              <a:buSzPts val="2200"/>
              <a:buChar char="●"/>
            </a:pPr>
            <a:r>
              <a:rPr lang="en-US">
                <a:solidFill>
                  <a:srgbClr val="111111"/>
                </a:solidFill>
              </a:rPr>
              <a:t>Have searched snacks before</a:t>
            </a:r>
            <a:endParaRPr>
              <a:solidFill>
                <a:srgbClr val="111111"/>
              </a:solidFill>
            </a:endParaRPr>
          </a:p>
          <a:p>
            <a:pPr indent="0" lvl="0" marL="63500" rtl="0">
              <a:lnSpc>
                <a:spcPct val="150000"/>
              </a:lnSpc>
              <a:spcBef>
                <a:spcPts val="0"/>
              </a:spcBef>
              <a:spcAft>
                <a:spcPts val="0"/>
              </a:spcAft>
              <a:buNone/>
            </a:pPr>
            <a:r>
              <a:rPr lang="en-US" u="sng">
                <a:solidFill>
                  <a:srgbClr val="000000"/>
                </a:solidFill>
              </a:rPr>
              <a:t>Entry Condition</a:t>
            </a:r>
            <a:r>
              <a:rPr lang="en-US">
                <a:solidFill>
                  <a:srgbClr val="000000"/>
                </a:solidFill>
              </a:rPr>
              <a:t>: User must be log in</a:t>
            </a:r>
            <a:endParaRPr>
              <a:solidFill>
                <a:srgbClr val="000000"/>
              </a:solidFill>
            </a:endParaRPr>
          </a:p>
          <a:p>
            <a:pPr indent="0" lvl="0" marL="63500" rtl="0">
              <a:lnSpc>
                <a:spcPct val="150000"/>
              </a:lnSpc>
              <a:spcBef>
                <a:spcPts val="0"/>
              </a:spcBef>
              <a:spcAft>
                <a:spcPts val="0"/>
              </a:spcAft>
              <a:buNone/>
            </a:pPr>
            <a:r>
              <a:rPr lang="en-US" u="sng">
                <a:solidFill>
                  <a:srgbClr val="000000"/>
                </a:solidFill>
              </a:rPr>
              <a:t>Exit Condition: User </a:t>
            </a:r>
            <a:r>
              <a:rPr lang="en-US">
                <a:solidFill>
                  <a:srgbClr val="000000"/>
                </a:solidFill>
              </a:rPr>
              <a:t>Log out</a:t>
            </a:r>
            <a:endParaRPr>
              <a:solidFill>
                <a:srgbClr val="000000"/>
              </a:solidFill>
            </a:endParaRPr>
          </a:p>
          <a:p>
            <a:pPr indent="-142875" lvl="0" marL="282575">
              <a:spcBef>
                <a:spcPts val="2000"/>
              </a:spcBef>
              <a:spcAft>
                <a:spcPts val="0"/>
              </a:spcAft>
              <a:buNone/>
            </a:pPr>
            <a:r>
              <a:t/>
            </a:r>
            <a:endParaRPr/>
          </a:p>
        </p:txBody>
      </p:sp>
      <p:pic>
        <p:nvPicPr>
          <p:cNvPr id="432" name="Shape 432"/>
          <p:cNvPicPr preferRelativeResize="0"/>
          <p:nvPr/>
        </p:nvPicPr>
        <p:blipFill rotWithShape="1">
          <a:blip r:embed="rId3">
            <a:alphaModFix/>
          </a:blip>
          <a:srcRect b="56907" l="0" r="37853" t="0"/>
          <a:stretch/>
        </p:blipFill>
        <p:spPr>
          <a:xfrm>
            <a:off x="4242525" y="3313650"/>
            <a:ext cx="4404000" cy="26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72" name="Shape 172"/>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a:p>
        </p:txBody>
      </p:sp>
      <p:pic>
        <p:nvPicPr>
          <p:cNvPr id="173" name="Shape 173"/>
          <p:cNvPicPr preferRelativeResize="0"/>
          <p:nvPr/>
        </p:nvPicPr>
        <p:blipFill rotWithShape="1">
          <a:blip r:embed="rId3">
            <a:alphaModFix/>
          </a:blip>
          <a:srcRect b="34993" l="5339" r="4162" t="0"/>
          <a:stretch/>
        </p:blipFill>
        <p:spPr>
          <a:xfrm>
            <a:off x="1627200" y="1828800"/>
            <a:ext cx="6266326" cy="41362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439" name="Shape 439"/>
          <p:cNvSpPr txBox="1"/>
          <p:nvPr>
            <p:ph idx="1" type="body"/>
          </p:nvPr>
        </p:nvSpPr>
        <p:spPr>
          <a:xfrm>
            <a:off x="349725" y="1573300"/>
            <a:ext cx="8471700" cy="4208400"/>
          </a:xfrm>
          <a:prstGeom prst="rect">
            <a:avLst/>
          </a:prstGeom>
          <a:noFill/>
          <a:ln>
            <a:noFill/>
          </a:ln>
        </p:spPr>
        <p:txBody>
          <a:bodyPr anchorCtr="0" anchor="t" bIns="45700" lIns="91425" spcFirstLastPara="1" rIns="91425" wrap="square" tIns="45700">
            <a:noAutofit/>
          </a:bodyPr>
          <a:lstStyle/>
          <a:p>
            <a:pPr indent="-295275" lvl="0" marL="282575" rtl="0">
              <a:lnSpc>
                <a:spcPct val="150000"/>
              </a:lnSpc>
              <a:spcBef>
                <a:spcPts val="0"/>
              </a:spcBef>
              <a:spcAft>
                <a:spcPts val="0"/>
              </a:spcAft>
              <a:buClr>
                <a:srgbClr val="001D4D"/>
              </a:buClr>
              <a:buSzPts val="2400"/>
              <a:buFont typeface="Trebuchet MS"/>
              <a:buChar char="●"/>
            </a:pPr>
            <a:r>
              <a:rPr lang="en-US" sz="2400">
                <a:solidFill>
                  <a:srgbClr val="000000"/>
                </a:solidFill>
              </a:rPr>
              <a:t>Postman tests were created to test various API endpoints.</a:t>
            </a:r>
            <a:endParaRPr sz="2400">
              <a:solidFill>
                <a:srgbClr val="000000"/>
              </a:solidFill>
            </a:endParaRPr>
          </a:p>
          <a:p>
            <a:pPr indent="-295275" lvl="0" marL="282575" rtl="0">
              <a:lnSpc>
                <a:spcPct val="150000"/>
              </a:lnSpc>
              <a:spcBef>
                <a:spcPts val="0"/>
              </a:spcBef>
              <a:spcAft>
                <a:spcPts val="0"/>
              </a:spcAft>
              <a:buClr>
                <a:srgbClr val="000000"/>
              </a:buClr>
              <a:buSzPts val="2400"/>
              <a:buFont typeface="Trebuchet MS"/>
              <a:buChar char="●"/>
            </a:pPr>
            <a:r>
              <a:rPr lang="en-US" sz="2400">
                <a:solidFill>
                  <a:srgbClr val="000000"/>
                </a:solidFill>
              </a:rPr>
              <a:t>Mocha+Chai, were used to create unit test for conversions and aggregations.</a:t>
            </a:r>
            <a:endParaRPr sz="2400">
              <a:solidFill>
                <a:srgbClr val="000000"/>
              </a:solidFill>
            </a:endParaRPr>
          </a:p>
          <a:p>
            <a:pPr indent="-295275" lvl="0" marL="282575" rtl="0">
              <a:lnSpc>
                <a:spcPct val="150000"/>
              </a:lnSpc>
              <a:spcBef>
                <a:spcPts val="0"/>
              </a:spcBef>
              <a:spcAft>
                <a:spcPts val="0"/>
              </a:spcAft>
              <a:buClr>
                <a:srgbClr val="000000"/>
              </a:buClr>
              <a:buSzPts val="2400"/>
              <a:buFont typeface="Trebuchet MS"/>
              <a:buChar char="●"/>
            </a:pPr>
            <a:r>
              <a:rPr lang="en-US" sz="2400">
                <a:solidFill>
                  <a:srgbClr val="000000"/>
                </a:solidFill>
              </a:rPr>
              <a:t>Application was tested on recent versions of Android and iOS emulators and on physical phones.</a:t>
            </a:r>
            <a:endParaRPr sz="2400">
              <a:solidFill>
                <a:srgbClr val="000000"/>
              </a:solidFill>
            </a:endParaRPr>
          </a:p>
          <a:p>
            <a:pPr indent="-295275" lvl="0" marL="282575" rtl="0">
              <a:lnSpc>
                <a:spcPct val="150000"/>
              </a:lnSpc>
              <a:spcBef>
                <a:spcPts val="0"/>
              </a:spcBef>
              <a:spcAft>
                <a:spcPts val="0"/>
              </a:spcAft>
              <a:buClr>
                <a:srgbClr val="000000"/>
              </a:buClr>
              <a:buSzPts val="2400"/>
              <a:buFont typeface="Trebuchet MS"/>
              <a:buChar char="●"/>
            </a:pPr>
            <a:r>
              <a:rPr lang="en-US" sz="2400">
                <a:solidFill>
                  <a:srgbClr val="000000"/>
                </a:solidFill>
              </a:rPr>
              <a:t>Manual checks done to verify accurate snack score and nutrient values.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779463" y="762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446" name="Shape 446"/>
          <p:cNvSpPr txBox="1"/>
          <p:nvPr>
            <p:ph idx="1" type="body"/>
          </p:nvPr>
        </p:nvSpPr>
        <p:spPr>
          <a:xfrm>
            <a:off x="779475" y="1120776"/>
            <a:ext cx="7583400" cy="4611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1800">
                <a:solidFill>
                  <a:srgbClr val="000000"/>
                </a:solidFill>
              </a:rPr>
              <a:t>The objective of this project was to design an app that uses USDA guidelines to provide a numeric score based on a snack’s nutritional information. This project is the first release of Snackability app. The app is going to have an initial on-campus trial during conducted by the FIU Dietetics and Nutrition Department.</a:t>
            </a:r>
            <a:endParaRPr sz="1800">
              <a:solidFill>
                <a:srgbClr val="000000"/>
              </a:solidFill>
            </a:endParaRPr>
          </a:p>
          <a:p>
            <a:pPr indent="-257175" lvl="0" marL="282575" marR="0" rtl="0" algn="l">
              <a:spcBef>
                <a:spcPts val="2000"/>
              </a:spcBef>
              <a:spcAft>
                <a:spcPts val="0"/>
              </a:spcAft>
              <a:buClr>
                <a:srgbClr val="000000"/>
              </a:buClr>
              <a:buSzPts val="1800"/>
              <a:buFont typeface="Trebuchet MS"/>
              <a:buChar char="●"/>
            </a:pPr>
            <a:r>
              <a:rPr lang="en-US" sz="1800">
                <a:solidFill>
                  <a:srgbClr val="000000"/>
                </a:solidFill>
              </a:rPr>
              <a:t>Bertha M Perez (</a:t>
            </a:r>
            <a:r>
              <a:rPr lang="en-US" sz="1800" u="sng">
                <a:solidFill>
                  <a:srgbClr val="000000"/>
                </a:solidFill>
                <a:hlinkClick r:id="rId3"/>
              </a:rPr>
              <a:t>bpere124@fiu.edu</a:t>
            </a:r>
            <a:r>
              <a:rPr lang="en-US" sz="1800">
                <a:solidFill>
                  <a:srgbClr val="000000"/>
                </a:solidFill>
              </a:rPr>
              <a:t>)</a:t>
            </a:r>
            <a:endParaRPr sz="1800">
              <a:solidFill>
                <a:srgbClr val="000000"/>
              </a:solidFill>
            </a:endParaRPr>
          </a:p>
          <a:p>
            <a:pPr indent="-257175" lvl="0" marL="282575" marR="0" rtl="0" algn="l">
              <a:spcBef>
                <a:spcPts val="2000"/>
              </a:spcBef>
              <a:spcAft>
                <a:spcPts val="0"/>
              </a:spcAft>
              <a:buClr>
                <a:srgbClr val="000000"/>
              </a:buClr>
              <a:buSzPts val="1800"/>
              <a:buFont typeface="Noto Sans Symbols"/>
              <a:buChar char="●"/>
            </a:pPr>
            <a:r>
              <a:rPr lang="en-US" sz="1800">
                <a:solidFill>
                  <a:srgbClr val="000000"/>
                </a:solidFill>
              </a:rPr>
              <a:t>Frank Hernandez (fhern077@fiu.edu)</a:t>
            </a:r>
            <a:endParaRPr sz="1800">
              <a:solidFill>
                <a:srgbClr val="000000"/>
              </a:solidFill>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447" name="Shape 447"/>
          <p:cNvPicPr preferRelativeResize="0"/>
          <p:nvPr/>
        </p:nvPicPr>
        <p:blipFill>
          <a:blip r:embed="rId4">
            <a:alphaModFix/>
          </a:blip>
          <a:stretch>
            <a:fillRect/>
          </a:stretch>
        </p:blipFill>
        <p:spPr>
          <a:xfrm>
            <a:off x="7118675" y="2562200"/>
            <a:ext cx="1462073" cy="903324"/>
          </a:xfrm>
          <a:prstGeom prst="rect">
            <a:avLst/>
          </a:prstGeom>
          <a:noFill/>
          <a:ln>
            <a:noFill/>
          </a:ln>
        </p:spPr>
      </p:pic>
      <p:pic>
        <p:nvPicPr>
          <p:cNvPr id="448" name="Shape 448"/>
          <p:cNvPicPr preferRelativeResize="0"/>
          <p:nvPr/>
        </p:nvPicPr>
        <p:blipFill>
          <a:blip r:embed="rId5">
            <a:alphaModFix/>
          </a:blip>
          <a:stretch>
            <a:fillRect/>
          </a:stretch>
        </p:blipFill>
        <p:spPr>
          <a:xfrm>
            <a:off x="2483075" y="5495925"/>
            <a:ext cx="1722150" cy="383300"/>
          </a:xfrm>
          <a:prstGeom prst="rect">
            <a:avLst/>
          </a:prstGeom>
          <a:noFill/>
          <a:ln>
            <a:noFill/>
          </a:ln>
        </p:spPr>
      </p:pic>
      <p:pic>
        <p:nvPicPr>
          <p:cNvPr id="449" name="Shape 449"/>
          <p:cNvPicPr preferRelativeResize="0"/>
          <p:nvPr/>
        </p:nvPicPr>
        <p:blipFill>
          <a:blip r:embed="rId6">
            <a:alphaModFix/>
          </a:blip>
          <a:stretch>
            <a:fillRect/>
          </a:stretch>
        </p:blipFill>
        <p:spPr>
          <a:xfrm>
            <a:off x="5333850" y="2741125"/>
            <a:ext cx="1241350" cy="643193"/>
          </a:xfrm>
          <a:prstGeom prst="rect">
            <a:avLst/>
          </a:prstGeom>
          <a:noFill/>
          <a:ln>
            <a:noFill/>
          </a:ln>
        </p:spPr>
      </p:pic>
      <p:pic>
        <p:nvPicPr>
          <p:cNvPr id="450" name="Shape 450"/>
          <p:cNvPicPr preferRelativeResize="0"/>
          <p:nvPr/>
        </p:nvPicPr>
        <p:blipFill>
          <a:blip r:embed="rId7">
            <a:alphaModFix/>
          </a:blip>
          <a:stretch>
            <a:fillRect/>
          </a:stretch>
        </p:blipFill>
        <p:spPr>
          <a:xfrm>
            <a:off x="3951325" y="4037327"/>
            <a:ext cx="1241360" cy="759725"/>
          </a:xfrm>
          <a:prstGeom prst="rect">
            <a:avLst/>
          </a:prstGeom>
          <a:noFill/>
          <a:ln>
            <a:noFill/>
          </a:ln>
        </p:spPr>
      </p:pic>
      <p:pic>
        <p:nvPicPr>
          <p:cNvPr id="451" name="Shape 451"/>
          <p:cNvPicPr preferRelativeResize="0"/>
          <p:nvPr/>
        </p:nvPicPr>
        <p:blipFill>
          <a:blip r:embed="rId8">
            <a:alphaModFix/>
          </a:blip>
          <a:stretch>
            <a:fillRect/>
          </a:stretch>
        </p:blipFill>
        <p:spPr>
          <a:xfrm>
            <a:off x="6152950" y="3698625"/>
            <a:ext cx="903325" cy="903325"/>
          </a:xfrm>
          <a:prstGeom prst="rect">
            <a:avLst/>
          </a:prstGeom>
          <a:noFill/>
          <a:ln>
            <a:noFill/>
          </a:ln>
        </p:spPr>
      </p:pic>
      <p:pic>
        <p:nvPicPr>
          <p:cNvPr id="452" name="Shape 452"/>
          <p:cNvPicPr preferRelativeResize="0"/>
          <p:nvPr/>
        </p:nvPicPr>
        <p:blipFill>
          <a:blip r:embed="rId9">
            <a:alphaModFix/>
          </a:blip>
          <a:stretch>
            <a:fillRect/>
          </a:stretch>
        </p:blipFill>
        <p:spPr>
          <a:xfrm>
            <a:off x="7565623" y="3900825"/>
            <a:ext cx="1229650" cy="1032714"/>
          </a:xfrm>
          <a:prstGeom prst="rect">
            <a:avLst/>
          </a:prstGeom>
          <a:noFill/>
          <a:ln>
            <a:noFill/>
          </a:ln>
        </p:spPr>
      </p:pic>
      <p:pic>
        <p:nvPicPr>
          <p:cNvPr id="453" name="Shape 453"/>
          <p:cNvPicPr preferRelativeResize="0"/>
          <p:nvPr/>
        </p:nvPicPr>
        <p:blipFill>
          <a:blip r:embed="rId10">
            <a:alphaModFix/>
          </a:blip>
          <a:stretch>
            <a:fillRect/>
          </a:stretch>
        </p:blipFill>
        <p:spPr>
          <a:xfrm>
            <a:off x="5087175" y="4797050"/>
            <a:ext cx="851175" cy="851175"/>
          </a:xfrm>
          <a:prstGeom prst="rect">
            <a:avLst/>
          </a:prstGeom>
          <a:noFill/>
          <a:ln>
            <a:noFill/>
          </a:ln>
        </p:spPr>
      </p:pic>
      <p:pic>
        <p:nvPicPr>
          <p:cNvPr id="454" name="Shape 454"/>
          <p:cNvPicPr preferRelativeResize="0"/>
          <p:nvPr/>
        </p:nvPicPr>
        <p:blipFill>
          <a:blip r:embed="rId11">
            <a:alphaModFix/>
          </a:blip>
          <a:stretch>
            <a:fillRect/>
          </a:stretch>
        </p:blipFill>
        <p:spPr>
          <a:xfrm>
            <a:off x="6671715" y="5050550"/>
            <a:ext cx="2123559" cy="597675"/>
          </a:xfrm>
          <a:prstGeom prst="rect">
            <a:avLst/>
          </a:prstGeom>
          <a:noFill/>
          <a:ln>
            <a:noFill/>
          </a:ln>
        </p:spPr>
      </p:pic>
      <p:pic>
        <p:nvPicPr>
          <p:cNvPr id="455" name="Shape 455"/>
          <p:cNvPicPr preferRelativeResize="0"/>
          <p:nvPr/>
        </p:nvPicPr>
        <p:blipFill>
          <a:blip r:embed="rId12">
            <a:alphaModFix/>
          </a:blip>
          <a:stretch>
            <a:fillRect/>
          </a:stretch>
        </p:blipFill>
        <p:spPr>
          <a:xfrm>
            <a:off x="5192675" y="5997626"/>
            <a:ext cx="903325" cy="706418"/>
          </a:xfrm>
          <a:prstGeom prst="rect">
            <a:avLst/>
          </a:prstGeom>
          <a:noFill/>
          <a:ln>
            <a:noFill/>
          </a:ln>
        </p:spPr>
      </p:pic>
      <p:pic>
        <p:nvPicPr>
          <p:cNvPr id="456" name="Shape 456"/>
          <p:cNvPicPr preferRelativeResize="0"/>
          <p:nvPr/>
        </p:nvPicPr>
        <p:blipFill>
          <a:blip r:embed="rId13">
            <a:alphaModFix/>
          </a:blip>
          <a:stretch>
            <a:fillRect/>
          </a:stretch>
        </p:blipFill>
        <p:spPr>
          <a:xfrm>
            <a:off x="2518775" y="6198100"/>
            <a:ext cx="2815074" cy="45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80" name="Shape 18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a:p>
        </p:txBody>
      </p:sp>
      <p:pic>
        <p:nvPicPr>
          <p:cNvPr id="181" name="Shape 181"/>
          <p:cNvPicPr preferRelativeResize="0"/>
          <p:nvPr/>
        </p:nvPicPr>
        <p:blipFill rotWithShape="1">
          <a:blip r:embed="rId3">
            <a:alphaModFix/>
          </a:blip>
          <a:srcRect b="4035" l="0" r="0" t="63629"/>
          <a:stretch/>
        </p:blipFill>
        <p:spPr>
          <a:xfrm>
            <a:off x="1108838" y="2400300"/>
            <a:ext cx="6924675" cy="20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88" name="Shape 188"/>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89" name="Shape 189"/>
          <p:cNvPicPr preferRelativeResize="0"/>
          <p:nvPr/>
        </p:nvPicPr>
        <p:blipFill>
          <a:blip r:embed="rId3">
            <a:alphaModFix/>
          </a:blip>
          <a:stretch>
            <a:fillRect/>
          </a:stretch>
        </p:blipFill>
        <p:spPr>
          <a:xfrm>
            <a:off x="1513787" y="1509975"/>
            <a:ext cx="6116425" cy="43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sp>
        <p:nvSpPr>
          <p:cNvPr id="196" name="Shape 196"/>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97" name="Shape 197"/>
          <p:cNvPicPr preferRelativeResize="0"/>
          <p:nvPr/>
        </p:nvPicPr>
        <p:blipFill>
          <a:blip r:embed="rId3">
            <a:alphaModFix/>
          </a:blip>
          <a:stretch>
            <a:fillRect/>
          </a:stretch>
        </p:blipFill>
        <p:spPr>
          <a:xfrm>
            <a:off x="1220713" y="1437450"/>
            <a:ext cx="6943725"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204" name="Shape 204"/>
          <p:cNvSpPr txBox="1"/>
          <p:nvPr>
            <p:ph idx="1" type="body"/>
          </p:nvPr>
        </p:nvSpPr>
        <p:spPr>
          <a:xfrm>
            <a:off x="447875" y="1221725"/>
            <a:ext cx="82491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chemeClr val="dk1"/>
                </a:solidFill>
              </a:rPr>
              <a:t>1. </a:t>
            </a:r>
            <a:r>
              <a:rPr b="1" lang="en-US" sz="2000">
                <a:solidFill>
                  <a:schemeClr val="dk1"/>
                </a:solidFill>
              </a:rPr>
              <a:t>User Story 669: User Registration</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2. User Story 670: User login persistence</a:t>
            </a:r>
            <a:endParaRPr sz="2000"/>
          </a:p>
          <a:p>
            <a:pPr indent="0" lvl="0" marL="0" marR="0" rtl="0" algn="l">
              <a:lnSpc>
                <a:spcPct val="150000"/>
              </a:lnSpc>
              <a:spcBef>
                <a:spcPts val="0"/>
              </a:spcBef>
              <a:spcAft>
                <a:spcPts val="0"/>
              </a:spcAft>
              <a:buNone/>
            </a:pPr>
            <a:r>
              <a:rPr b="1" lang="en-US" sz="2000">
                <a:solidFill>
                  <a:schemeClr val="dk1"/>
                </a:solidFill>
              </a:rPr>
              <a:t>3. User Story 671: USDA Endpoint</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4. User Story 672: Add new snacks to the Local Database</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5. User Story 677: Temporary Server Testing Space</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6. User Story 678: Create a Basic Mock-Up</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7. User Story 679: Measurement Conversion</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8. User Story 680: Snack Score</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9. User Story 681: Access the local database</a:t>
            </a:r>
            <a:endParaRPr b="1" sz="2000">
              <a:solidFill>
                <a:schemeClr val="dk1"/>
              </a:solidFill>
            </a:endParaRP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79463" y="1524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211" name="Shape 211"/>
          <p:cNvSpPr txBox="1"/>
          <p:nvPr>
            <p:ph idx="1" type="body"/>
          </p:nvPr>
        </p:nvSpPr>
        <p:spPr>
          <a:xfrm>
            <a:off x="447875" y="1221725"/>
            <a:ext cx="82491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chemeClr val="dk1"/>
                </a:solidFill>
              </a:rPr>
              <a:t>10. User Story 683: Implementation of the local database</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11. User Story 684 Gamification</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12. User Story 685 FeedBack email</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13. User Story 686: Receive FeedBack</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14. User Story 687: General Information</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15. User Story 688: Receive email about new Snack</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16. User Story 689: New Snack Form</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17. User Story 690: Consult History</a:t>
            </a:r>
            <a:endParaRPr b="1" sz="2000">
              <a:solidFill>
                <a:schemeClr val="dk1"/>
              </a:solidFill>
            </a:endParaRPr>
          </a:p>
          <a:p>
            <a:pPr indent="0" lvl="0" marL="0" marR="0" rtl="0" algn="l">
              <a:lnSpc>
                <a:spcPct val="150000"/>
              </a:lnSpc>
              <a:spcBef>
                <a:spcPts val="0"/>
              </a:spcBef>
              <a:spcAft>
                <a:spcPts val="0"/>
              </a:spcAft>
              <a:buNone/>
            </a:pPr>
            <a:r>
              <a:rPr b="1" lang="en-US" sz="2000">
                <a:solidFill>
                  <a:schemeClr val="dk1"/>
                </a:solidFill>
              </a:rPr>
              <a:t>18. User Story 691: Log out</a:t>
            </a:r>
            <a:endParaRPr b="1" sz="2000">
              <a:solidFill>
                <a:schemeClr val="dk1"/>
              </a:solidFill>
            </a:endParaRPr>
          </a:p>
          <a:p>
            <a:pPr indent="0" lvl="0" marL="0" marR="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