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6CEA818-6EF4-4562-9BE6-44D561A87BE0}">
  <a:tblStyle styleId="{C6CEA818-6EF4-4562-9BE6-44D561A87BE0}"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7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2" name="Shape 22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 seconds.</a:t>
            </a: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Calibri"/>
                <a:ea typeface="Calibri"/>
                <a:cs typeface="Calibri"/>
                <a:sym typeface="Calibri"/>
              </a:rPr>
              <a:t>List the user stories that you worked on them.(put in order of importance). Stay focused on the parts that you have been working. </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23" name="Shape 22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9" name="Shape 2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1" name="Shape 24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60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The most important user story you worked on it. You have to describe this one very well and be proud of that.</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Go into the details of the most important/significant tasks using bullet lists or visual graphs or state chart diagram</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mandatory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42" name="Shape 24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9" name="Shape 24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50" name="Shape 25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58" name="Shape 25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5" name="Shape 26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66" name="Shape 26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74" name="Shape 27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81" name="Shape 2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Introduce the problem that the whole project (in all versions) tackles with GIF or screenshot. </a:t>
            </a: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8" name="Shape 28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A description of verification process and Test Suites and Test Cases for one of the use cases.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 Automated test scripts for the implemented use cases (if any) (one or more slides).</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89" name="Shape 28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96" name="Shape 2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3" name="Shape 30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Summarize your contribution, mention your effort for Scrum, Mingle, Github, Google Drive Documentation and minutes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04" name="Shape 30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0" name="Shape 1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Calibri"/>
                <a:ea typeface="Calibri"/>
                <a:cs typeface="Calibri"/>
                <a:sym typeface="Calibri"/>
              </a:rPr>
              <a:t>Introduce the problem that the your project (in new version) tackles with GIF or screenshot. </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77" name="Shape 17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Show the Use Case Diagram for the whole project.</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Highlight your use cases.</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84" name="Shape 18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System design: Highlight the parts that you contributed to them.</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Clr>
                <a:schemeClr val="dk1"/>
              </a:buClr>
              <a:buSzPct val="25000"/>
              <a:buFont typeface="Calibri"/>
              <a:buNone/>
            </a:pPr>
            <a:br>
              <a:rPr b="0" i="0" lang="en-US" sz="1200" u="none" cap="none" strike="noStrike">
                <a:solidFill>
                  <a:schemeClr val="dk1"/>
                </a:solidFill>
                <a:latin typeface="Calibri"/>
                <a:ea typeface="Calibri"/>
                <a:cs typeface="Calibri"/>
                <a:sym typeface="Calibri"/>
              </a:rPr>
            </a:b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01" name="Shape 20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seconds.Minimal class diagram. Highlight the classes that you created/modified</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Identify the design patterns used (one or more slides).</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09" name="Shape 20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 Id="rId3" Type="http://schemas.openxmlformats.org/officeDocument/2006/relationships/image" Target="../media/image0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 Id="rId3" Type="http://schemas.openxmlformats.org/officeDocument/2006/relationships/image" Target="../media/image0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 Id="rId3" Type="http://schemas.openxmlformats.org/officeDocument/2006/relationships/image" Target="../media/image0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8" cy="6483349"/>
          </a:xfrm>
          <a:prstGeom prst="rect">
            <a:avLst/>
          </a:prstGeom>
          <a:noFill/>
          <a:ln>
            <a:noFill/>
          </a:ln>
        </p:spPr>
      </p:pic>
      <p:sp>
        <p:nvSpPr>
          <p:cNvPr id="19" name="Shape 19"/>
          <p:cNvSpPr txBox="1"/>
          <p:nvPr>
            <p:ph type="ctrTitle"/>
          </p:nvPr>
        </p:nvSpPr>
        <p:spPr>
          <a:xfrm>
            <a:off x="1600200" y="2492375"/>
            <a:ext cx="6762748" cy="1470023"/>
          </a:xfrm>
          <a:prstGeom prst="rect">
            <a:avLst/>
          </a:prstGeom>
          <a:noFill/>
          <a:ln>
            <a:noFill/>
          </a:ln>
        </p:spPr>
        <p:txBody>
          <a:bodyPr anchorCtr="0" anchor="b" bIns="91425" lIns="91425" rIns="91425" tIns="91425"/>
          <a:lstStyle>
            <a:lvl1pPr indent="0" lvl="0" marL="0" marR="0" rtl="0" algn="r">
              <a:lnSpc>
                <a:spcPct val="100000"/>
              </a:lnSpc>
              <a:spcBef>
                <a:spcPts val="0"/>
              </a:spcBef>
              <a:spcAft>
                <a:spcPts val="0"/>
              </a:spcAft>
              <a:buClr>
                <a:srgbClr val="001D4D"/>
              </a:buClr>
              <a:buFont typeface="Trebuchet MS"/>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lnSpc>
                <a:spcPct val="100000"/>
              </a:lnSpc>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lnSpc>
                <a:spcPct val="100000"/>
              </a:lnSpc>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lnSpc>
                <a:spcPct val="100000"/>
              </a:lnSpc>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lnSpc>
                <a:spcPct val="100000"/>
              </a:lnSpc>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lnSpc>
                <a:spcPct val="100000"/>
              </a:lnSpc>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8" cy="6483349"/>
          </a:xfrm>
          <a:prstGeom prst="rect">
            <a:avLst/>
          </a:prstGeom>
          <a:noFill/>
          <a:ln>
            <a:noFill/>
          </a:ln>
        </p:spPr>
      </p:pic>
      <p:sp>
        <p:nvSpPr>
          <p:cNvPr id="100" name="Shape 100"/>
          <p:cNvSpPr txBox="1"/>
          <p:nvPr>
            <p:ph type="title"/>
          </p:nvPr>
        </p:nvSpPr>
        <p:spPr>
          <a:xfrm>
            <a:off x="779464" y="590550"/>
            <a:ext cx="3657600" cy="1162048"/>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001D4D"/>
              </a:buClr>
              <a:buFont typeface="Trebuchet MS"/>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lnSpc>
                <a:spcPct val="100000"/>
              </a:lnSpc>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8" cy="125253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8"/>
          </a:xfrm>
          <a:prstGeom prst="rect">
            <a:avLst/>
          </a:prstGeom>
          <a:noFill/>
          <a:ln>
            <a:noFill/>
          </a:ln>
        </p:spPr>
        <p:txBody>
          <a:bodyPr anchorCtr="0" anchor="t" bIns="91425" lIns="91425" rIns="91425" tIns="91425"/>
          <a:lstStyle>
            <a:lvl1pPr indent="0" lvl="0" marL="0" marR="0" rtl="0" algn="l">
              <a:lnSpc>
                <a:spcPct val="100000"/>
              </a:lnSpc>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5"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lnSpc>
                <a:spcPct val="100000"/>
              </a:lnSpc>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8" cy="6483349"/>
          </a:xfrm>
          <a:prstGeom prst="rect">
            <a:avLst/>
          </a:prstGeom>
          <a:noFill/>
          <a:ln>
            <a:noFill/>
          </a:ln>
        </p:spPr>
      </p:pic>
      <p:sp>
        <p:nvSpPr>
          <p:cNvPr id="116" name="Shape 116"/>
          <p:cNvSpPr txBox="1"/>
          <p:nvPr>
            <p:ph type="title"/>
          </p:nvPr>
        </p:nvSpPr>
        <p:spPr>
          <a:xfrm>
            <a:off x="4710953" y="533400"/>
            <a:ext cx="3657600" cy="125253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lnSpc>
                <a:spcPct val="100000"/>
              </a:lnSpc>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8"/>
          </a:xfrm>
          <a:prstGeom prst="rect">
            <a:avLst/>
          </a:prstGeom>
          <a:noFill/>
          <a:ln>
            <a:noFill/>
          </a:ln>
        </p:spPr>
        <p:txBody>
          <a:bodyPr anchorCtr="0" anchor="t" bIns="91425" lIns="91425" rIns="91425" tIns="91425"/>
          <a:lstStyle>
            <a:lvl1pPr indent="0" lvl="0" marL="0" marR="0" rtl="0" algn="l">
              <a:lnSpc>
                <a:spcPct val="100000"/>
              </a:lnSpc>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8"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lnSpc>
                <a:spcPct val="100000"/>
              </a:lnSpc>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lnSpc>
                <a:spcPct val="100000"/>
              </a:lnSpc>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3175" lvl="0" marL="282575" marR="0" rtl="0" algn="l">
              <a:lnSpc>
                <a:spcPct val="100000"/>
              </a:lnSpc>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44450" lvl="1" marL="577850" marR="0" rtl="0" algn="l">
              <a:lnSpc>
                <a:spcPct val="100000"/>
              </a:lnSpc>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139" name="Shape 139"/>
          <p:cNvSpPr txBox="1"/>
          <p:nvPr>
            <p:ph type="title"/>
          </p:nvPr>
        </p:nvSpPr>
        <p:spPr>
          <a:xfrm rot="5400000">
            <a:off x="5373265" y="2734842"/>
            <a:ext cx="5268912" cy="1358152"/>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2" y="328612"/>
            <a:ext cx="5268911" cy="6170612"/>
          </a:xfrm>
          <a:prstGeom prst="rect">
            <a:avLst/>
          </a:prstGeom>
          <a:noFill/>
          <a:ln>
            <a:noFill/>
          </a:ln>
        </p:spPr>
        <p:txBody>
          <a:bodyPr anchorCtr="0" anchor="t" bIns="91425" lIns="91425" rIns="91425" tIns="91425"/>
          <a:lstStyle>
            <a:lvl1pPr indent="-3175" lvl="0" marL="282575" marR="0" rtl="0" algn="l">
              <a:lnSpc>
                <a:spcPct val="100000"/>
              </a:lnSpc>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44450" lvl="1" marL="577850" marR="0" rtl="0" algn="l">
              <a:lnSpc>
                <a:spcPct val="100000"/>
              </a:lnSpc>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3175" lvl="0" marL="282575" marR="0" rtl="0" algn="l">
              <a:lnSpc>
                <a:spcPct val="100000"/>
              </a:lnSpc>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44450" lvl="1" marL="577850" marR="0" rtl="0" algn="l">
              <a:lnSpc>
                <a:spcPct val="100000"/>
              </a:lnSpc>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8" cy="6483349"/>
          </a:xfrm>
          <a:prstGeom prst="rect">
            <a:avLst/>
          </a:prstGeom>
          <a:noFill/>
          <a:ln>
            <a:noFill/>
          </a:ln>
        </p:spPr>
      </p:pic>
      <p:sp>
        <p:nvSpPr>
          <p:cNvPr id="33" name="Shape 33"/>
          <p:cNvSpPr txBox="1"/>
          <p:nvPr>
            <p:ph type="title"/>
          </p:nvPr>
        </p:nvSpPr>
        <p:spPr>
          <a:xfrm>
            <a:off x="779462" y="2591358"/>
            <a:ext cx="7583486" cy="13620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3"/>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3"/>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3175" lvl="0" marL="282575" marR="0" rtl="0" algn="l">
              <a:lnSpc>
                <a:spcPct val="100000"/>
              </a:lnSpc>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44450" lvl="1" marL="577850" marR="0" rtl="0" algn="l">
              <a:lnSpc>
                <a:spcPct val="100000"/>
              </a:lnSpc>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jp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7.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jp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image" Target="../media/image40.png"/><Relationship Id="rId10" Type="http://schemas.openxmlformats.org/officeDocument/2006/relationships/image" Target="../media/image38.png"/><Relationship Id="rId12"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mailto:smahm016@fiu.edu" TargetMode="External"/><Relationship Id="rId4" Type="http://schemas.openxmlformats.org/officeDocument/2006/relationships/hyperlink" Target="mailto:ssing091@fiu.edu" TargetMode="External"/><Relationship Id="rId9" Type="http://schemas.openxmlformats.org/officeDocument/2006/relationships/image" Target="../media/image39.png"/><Relationship Id="rId5" Type="http://schemas.openxmlformats.org/officeDocument/2006/relationships/image" Target="../media/image32.png"/><Relationship Id="rId6" Type="http://schemas.openxmlformats.org/officeDocument/2006/relationships/image" Target="../media/image34.png"/><Relationship Id="rId7" Type="http://schemas.openxmlformats.org/officeDocument/2006/relationships/image" Target="../media/image33.png"/><Relationship Id="rId8"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278725"/>
            <a:ext cx="8686800" cy="4466091"/>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4400" u="none" cap="none" strike="noStrike">
                <a:solidFill>
                  <a:srgbClr val="001D4D"/>
                </a:solidFill>
                <a:latin typeface="Trebuchet MS"/>
                <a:ea typeface="Trebuchet MS"/>
                <a:cs typeface="Trebuchet MS"/>
                <a:sym typeface="Trebuchet MS"/>
              </a:rPr>
              <a:t>Social App Ver 1.0</a:t>
            </a:r>
          </a:p>
          <a:p>
            <a:pPr indent="0" lvl="0" marL="0" marR="0" rtl="0" algn="ctr">
              <a:lnSpc>
                <a:spcPct val="100000"/>
              </a:lnSpc>
              <a:spcBef>
                <a:spcPts val="0"/>
              </a:spcBef>
              <a:spcAft>
                <a:spcPts val="0"/>
              </a:spcAft>
              <a:buClr>
                <a:srgbClr val="001D4D"/>
              </a:buClr>
              <a:buSzPct val="25000"/>
              <a:buFont typeface="Trebuchet MS"/>
              <a:buNone/>
            </a:pPr>
            <a:r>
              <a:t/>
            </a:r>
            <a:endParaRPr b="0" i="0" sz="2900" u="none" cap="none" strike="noStrike">
              <a:solidFill>
                <a:srgbClr val="001D4D"/>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1D4D"/>
              </a:buClr>
              <a:buSzPct val="25000"/>
              <a:buFont typeface="Trebuchet MS"/>
              <a:buNone/>
            </a:pPr>
            <a:r>
              <a:rPr b="0" i="0" lang="en-US" sz="2500" u="none" cap="none" strike="noStrike">
                <a:solidFill>
                  <a:srgbClr val="001D4D"/>
                </a:solidFill>
                <a:latin typeface="Trebuchet MS"/>
                <a:ea typeface="Trebuchet MS"/>
                <a:cs typeface="Trebuchet MS"/>
                <a:sym typeface="Trebuchet MS"/>
              </a:rPr>
              <a:t>Team Member(s): Shamsed Mahmud</a:t>
            </a:r>
          </a:p>
          <a:p>
            <a:pPr indent="0" lvl="0" marL="0" marR="0" rtl="0" algn="l">
              <a:lnSpc>
                <a:spcPct val="100000"/>
              </a:lnSpc>
              <a:spcBef>
                <a:spcPts val="0"/>
              </a:spcBef>
              <a:spcAft>
                <a:spcPts val="0"/>
              </a:spcAft>
              <a:buClr>
                <a:srgbClr val="001D4D"/>
              </a:buClr>
              <a:buSzPct val="25000"/>
              <a:buFont typeface="Trebuchet MS"/>
              <a:buNone/>
            </a:pPr>
            <a:r>
              <a:rPr b="0" i="0" lang="en-US" sz="2500" u="none" cap="none" strike="noStrike">
                <a:solidFill>
                  <a:srgbClr val="001D4D"/>
                </a:solidFill>
                <a:latin typeface="Trebuchet MS"/>
                <a:ea typeface="Trebuchet MS"/>
                <a:cs typeface="Trebuchet MS"/>
                <a:sym typeface="Trebuchet MS"/>
              </a:rPr>
              <a:t>                                             Sirisha Singaraju</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                  Product Owner(s):Rick Little</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                                             Mohsen Taheri</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                  Course 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Noto Sans Symbols"/>
              <a:buNone/>
            </a:pPr>
            <a:r>
              <a:rPr b="0" i="0" lang="en-US" sz="1800" u="none" cap="none" strike="noStrike">
                <a:solidFill>
                  <a:srgbClr val="666666"/>
                </a:solidFill>
                <a:latin typeface="Trebuchet MS"/>
                <a:ea typeface="Trebuchet MS"/>
                <a:cs typeface="Trebuchet MS"/>
                <a:sym typeface="Trebuchet MS"/>
              </a:rPr>
              <a:t> </a:t>
            </a:r>
          </a:p>
        </p:txBody>
      </p:sp>
      <p:sp>
        <p:nvSpPr>
          <p:cNvPr id="151" name="Shape 151"/>
          <p:cNvSpPr txBox="1"/>
          <p:nvPr/>
        </p:nvSpPr>
        <p:spPr>
          <a:xfrm>
            <a:off x="135925" y="556025"/>
            <a:ext cx="8686800" cy="72269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600" u="none" cap="none" strike="noStrike">
                <a:solidFill>
                  <a:srgbClr val="001D4D"/>
                </a:solidFill>
                <a:latin typeface="Trebuchet MS"/>
                <a:ea typeface="Trebuchet MS"/>
                <a:cs typeface="Trebuchet MS"/>
                <a:sym typeface="Trebuchet MS"/>
              </a:rPr>
              <a:t>Final Presentation</a:t>
            </a:r>
          </a:p>
          <a:p>
            <a:pPr indent="0" lvl="0" marL="0" marR="0" rtl="0" algn="ctr">
              <a:lnSpc>
                <a:spcPct val="100000"/>
              </a:lnSpc>
              <a:spcBef>
                <a:spcPts val="0"/>
              </a:spcBef>
              <a:spcAft>
                <a:spcPts val="0"/>
              </a:spcAft>
              <a:buClr>
                <a:schemeClr val="dk1"/>
              </a:buClr>
              <a:buSzPct val="25000"/>
              <a:buFont typeface="Arial"/>
              <a:buNone/>
            </a:pPr>
            <a:r>
              <a:rPr b="0" i="0" lang="en-US" sz="2600" u="none" cap="none" strike="noStrike">
                <a:solidFill>
                  <a:srgbClr val="001D4D"/>
                </a:solidFill>
                <a:latin typeface="Trebuchet MS"/>
                <a:ea typeface="Trebuchet MS"/>
                <a:cs typeface="Trebuchet MS"/>
                <a:sym typeface="Trebuchet MS"/>
              </a:rPr>
              <a:t>Fall 2016</a:t>
            </a:r>
          </a:p>
        </p:txBody>
      </p:sp>
      <p:sp>
        <p:nvSpPr>
          <p:cNvPr id="152" name="Shape 152"/>
          <p:cNvSpPr txBox="1"/>
          <p:nvPr/>
        </p:nvSpPr>
        <p:spPr>
          <a:xfrm>
            <a:off x="585850" y="5942950"/>
            <a:ext cx="1550700" cy="620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3" name="Shape 153"/>
          <p:cNvSpPr txBox="1"/>
          <p:nvPr/>
        </p:nvSpPr>
        <p:spPr>
          <a:xfrm>
            <a:off x="1361200" y="5203707"/>
            <a:ext cx="6530008" cy="5847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1" i="0" lang="en-US" sz="1600" u="none" cap="none" strike="noStrike">
                <a:solidFill>
                  <a:srgbClr val="001D4D"/>
                </a:solidFill>
                <a:latin typeface="Trebuchet MS"/>
                <a:ea typeface="Trebuchet MS"/>
                <a:cs typeface="Trebuchet MS"/>
                <a:sym typeface="Trebuchet MS"/>
              </a:rPr>
              <a:t>School of Computing and Information Sciences</a:t>
            </a:r>
            <a:br>
              <a:rPr b="1" i="0" lang="en-US" sz="1600" u="none" cap="none" strike="noStrike">
                <a:solidFill>
                  <a:srgbClr val="001D4D"/>
                </a:solidFill>
                <a:latin typeface="Trebuchet MS"/>
                <a:ea typeface="Trebuchet MS"/>
                <a:cs typeface="Trebuchet MS"/>
                <a:sym typeface="Trebuchet MS"/>
              </a:rPr>
            </a:br>
            <a:r>
              <a:rPr b="1" i="0" lang="en-US" sz="1600" u="none" cap="none" strike="noStrike">
                <a:solidFill>
                  <a:srgbClr val="001D4D"/>
                </a:solidFill>
                <a:latin typeface="Trebuchet MS"/>
                <a:ea typeface="Trebuchet MS"/>
                <a:cs typeface="Trebuchet MS"/>
                <a:sym typeface="Trebuchet MS"/>
              </a:rPr>
              <a:t>Florida International University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779462" y="381000"/>
            <a:ext cx="7583486" cy="1044575"/>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Class Diagrams-2</a:t>
            </a:r>
          </a:p>
        </p:txBody>
      </p:sp>
      <p:pic>
        <p:nvPicPr>
          <p:cNvPr descr="Sprint3_Class.jpg" id="218" name="Shape 218"/>
          <p:cNvPicPr preferRelativeResize="0"/>
          <p:nvPr/>
        </p:nvPicPr>
        <p:blipFill rotWithShape="1">
          <a:blip r:embed="rId3">
            <a:alphaModFix/>
          </a:blip>
          <a:srcRect b="0" l="0" r="0" t="0"/>
          <a:stretch/>
        </p:blipFill>
        <p:spPr>
          <a:xfrm>
            <a:off x="4466878" y="1798982"/>
            <a:ext cx="3553998" cy="3478695"/>
          </a:xfrm>
          <a:prstGeom prst="rect">
            <a:avLst/>
          </a:prstGeom>
          <a:noFill/>
          <a:ln>
            <a:noFill/>
          </a:ln>
        </p:spPr>
      </p:pic>
      <p:pic>
        <p:nvPicPr>
          <p:cNvPr descr="https://lh6.googleusercontent.com/jNOt44f0DYGuhtYZvaujHDk98A0zANp5RWYIHc0qkYDO8m1MARWT8nOJgMg93H-B-yF54c5wk41RLE0LOOiE9okl7OH9hX-9yx4vVLWj6CKcBDrYvZRdg7tFTcKnwHOJF4dhdpGs" id="219" name="Shape 219"/>
          <p:cNvPicPr preferRelativeResize="0"/>
          <p:nvPr/>
        </p:nvPicPr>
        <p:blipFill rotWithShape="1">
          <a:blip r:embed="rId4">
            <a:alphaModFix/>
          </a:blip>
          <a:srcRect b="0" l="0" r="0" t="0"/>
          <a:stretch/>
        </p:blipFill>
        <p:spPr>
          <a:xfrm>
            <a:off x="454991" y="1798982"/>
            <a:ext cx="3610113" cy="34786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User Stories-1 </a:t>
            </a:r>
          </a:p>
        </p:txBody>
      </p:sp>
      <p:sp>
        <p:nvSpPr>
          <p:cNvPr id="226" name="Shape 226"/>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1. User Story-89: Application Launch</a:t>
            </a:r>
          </a:p>
          <a:p>
            <a:pPr indent="0" lvl="0" marL="0" marR="0" rtl="0" algn="l">
              <a:lnSpc>
                <a:spcPct val="100000"/>
              </a:lnSpc>
              <a:spcBef>
                <a:spcPts val="200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2. User Story-120: Testing Home and Blog feature of Android Application</a:t>
            </a:r>
          </a:p>
          <a:p>
            <a:pPr indent="0" lvl="0" marL="0" marR="0" rtl="0" algn="l">
              <a:lnSpc>
                <a:spcPct val="100000"/>
              </a:lnSpc>
              <a:spcBef>
                <a:spcPts val="200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3. User Story-121: Testing Calender and Contact feature of Android Application</a:t>
            </a:r>
          </a:p>
          <a:p>
            <a:pPr indent="0" lvl="0" marL="0" marR="0" rtl="0" algn="l">
              <a:lnSpc>
                <a:spcPct val="100000"/>
              </a:lnSpc>
              <a:spcBef>
                <a:spcPts val="200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4. User Story-122: Deployment of App in the Google Play</a:t>
            </a:r>
          </a:p>
          <a:p>
            <a:pPr indent="0" lvl="0" marL="0" marR="0" rtl="0" algn="l">
              <a:lnSpc>
                <a:spcPct val="100000"/>
              </a:lnSpc>
              <a:spcBef>
                <a:spcPts val="200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5.User Story-123: Performance Enhancement and Progress Bar</a:t>
            </a: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779462" y="381000"/>
            <a:ext cx="7583486" cy="1044575"/>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User Stories-2</a:t>
            </a:r>
          </a:p>
        </p:txBody>
      </p:sp>
      <p:sp>
        <p:nvSpPr>
          <p:cNvPr id="232" name="Shape 232"/>
          <p:cNvSpPr txBox="1"/>
          <p:nvPr>
            <p:ph idx="1" type="body"/>
          </p:nvPr>
        </p:nvSpPr>
        <p:spPr>
          <a:xfrm>
            <a:off x="779462" y="1828800"/>
            <a:ext cx="7583486" cy="4208462"/>
          </a:xfrm>
          <a:prstGeom prst="rect">
            <a:avLst/>
          </a:prstGeom>
          <a:noFill/>
          <a:ln>
            <a:noFill/>
          </a:ln>
        </p:spPr>
        <p:txBody>
          <a:bodyPr anchorCtr="0" anchor="t" bIns="91425" lIns="91425" rIns="91425" tIns="91425">
            <a:noAutofit/>
          </a:bodyPr>
          <a:lstStyle/>
          <a:p>
            <a:pPr indent="0" lvl="0" marL="0" marR="0" rtl="0" algn="just">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6. User Story-125: Adding E-mail and Message to Web and mobile Application</a:t>
            </a:r>
          </a:p>
          <a:p>
            <a:pPr indent="0" lvl="0" marL="0" marR="0" rtl="0" algn="just">
              <a:lnSpc>
                <a:spcPct val="100000"/>
              </a:lnSpc>
              <a:spcBef>
                <a:spcPts val="200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7. User Story-126: Add Get-In-Touch form to Web and mobile Application</a:t>
            </a:r>
          </a:p>
          <a:p>
            <a:pPr indent="0" lvl="0" marL="0" marR="0" rtl="0" algn="just">
              <a:lnSpc>
                <a:spcPct val="100000"/>
              </a:lnSpc>
              <a:spcBef>
                <a:spcPts val="200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8. User Story-127-128: Convert PPLM form to dynamic web and Mobile Application</a:t>
            </a:r>
          </a:p>
          <a:p>
            <a:pPr indent="0" lvl="0" marL="0" marR="0" rtl="0" algn="just">
              <a:lnSpc>
                <a:spcPct val="100000"/>
              </a:lnSpc>
              <a:spcBef>
                <a:spcPts val="200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9. User Story-130 and 132: Convert Transformative Education Center and Transformative Praxis Center form into dynamic web application and Mobile Application </a:t>
            </a:r>
          </a:p>
          <a:p>
            <a:pPr indent="0" lvl="0" marL="13970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779462" y="381000"/>
            <a:ext cx="7583486" cy="1044575"/>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User Stories-3</a:t>
            </a:r>
          </a:p>
        </p:txBody>
      </p:sp>
      <p:sp>
        <p:nvSpPr>
          <p:cNvPr id="238" name="Shape 238"/>
          <p:cNvSpPr txBox="1"/>
          <p:nvPr>
            <p:ph idx="1" type="body"/>
          </p:nvPr>
        </p:nvSpPr>
        <p:spPr>
          <a:xfrm>
            <a:off x="779462" y="1828800"/>
            <a:ext cx="7583486" cy="4208462"/>
          </a:xfrm>
          <a:prstGeom prst="rect">
            <a:avLst/>
          </a:prstGeom>
          <a:noFill/>
          <a:ln>
            <a:noFill/>
          </a:ln>
        </p:spPr>
        <p:txBody>
          <a:bodyPr anchorCtr="0" anchor="t" bIns="91425" lIns="91425" rIns="91425" tIns="91425">
            <a:noAutofit/>
          </a:bodyPr>
          <a:lstStyle/>
          <a:p>
            <a:pPr indent="0" lvl="0" marL="139700" marR="0" rtl="0" algn="just">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10.User Story-129 and 131: Convert Transformative Research Form and Add banner to e-stop website.</a:t>
            </a:r>
          </a:p>
          <a:p>
            <a:pPr indent="0" lvl="0" marL="139700" marR="0" rtl="0" algn="just">
              <a:lnSpc>
                <a:spcPct val="100000"/>
              </a:lnSpc>
              <a:spcBef>
                <a:spcPts val="200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11.User Story 133: Add search Option to e-stop website and Mobile Application</a:t>
            </a:r>
          </a:p>
          <a:p>
            <a:pPr indent="0" lvl="0" marL="139700" marR="0" rtl="0" algn="just">
              <a:lnSpc>
                <a:spcPct val="100000"/>
              </a:lnSpc>
              <a:spcBef>
                <a:spcPts val="200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12. User story 134: Add Instagram to e-stop website and Mobile application</a:t>
            </a:r>
          </a:p>
          <a:p>
            <a:pPr indent="0" lvl="0" marL="13970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200" u="none" cap="none" strike="noStrike">
                <a:solidFill>
                  <a:srgbClr val="001D4D"/>
                </a:solidFill>
                <a:latin typeface="Trebuchet MS"/>
                <a:ea typeface="Trebuchet MS"/>
                <a:cs typeface="Trebuchet MS"/>
                <a:sym typeface="Trebuchet MS"/>
              </a:rPr>
              <a:t>User Story-125: Adding E-mail and Message to Web and mobile Application</a:t>
            </a:r>
          </a:p>
        </p:txBody>
      </p:sp>
      <p:pic>
        <p:nvPicPr>
          <p:cNvPr descr="https://lh6.googleusercontent.com/foCFxuuuJXgBBQMm-x4ZVLdzulHZAlpZnqRU_7awd9BzCpkMsTHZOQSHBgHKuO9LhgxnhWeThikieJyRyCR8znVAX1-OQxaE_f-c965KfzIZqScB73BwBUx-gDX-ly_I9s7vWjxA" id="245" name="Shape 245"/>
          <p:cNvPicPr preferRelativeResize="0"/>
          <p:nvPr/>
        </p:nvPicPr>
        <p:blipFill rotWithShape="1">
          <a:blip r:embed="rId3">
            <a:alphaModFix/>
          </a:blip>
          <a:srcRect b="0" l="0" r="0" t="0"/>
          <a:stretch/>
        </p:blipFill>
        <p:spPr>
          <a:xfrm>
            <a:off x="905426" y="1638921"/>
            <a:ext cx="3527424" cy="4274862"/>
          </a:xfrm>
          <a:prstGeom prst="rect">
            <a:avLst/>
          </a:prstGeom>
          <a:noFill/>
          <a:ln>
            <a:noFill/>
          </a:ln>
        </p:spPr>
      </p:pic>
      <p:pic>
        <p:nvPicPr>
          <p:cNvPr descr="https://lh6.googleusercontent.com/jtuO3vMI4NAPNe8T0fm3D4HhkfmGTugXIxSsk9lZmrGlAw0MK3zbvIEj1yhpNI7Bugh9v05jPuC22LXFpg5-9s4i6xg7GHcIrpMyfbo6IG3DNgHdtDbYthhQLk_bv1UHvMR8rUj7" id="246" name="Shape 246"/>
          <p:cNvPicPr preferRelativeResize="0"/>
          <p:nvPr/>
        </p:nvPicPr>
        <p:blipFill rotWithShape="1">
          <a:blip r:embed="rId4">
            <a:alphaModFix/>
          </a:blip>
          <a:srcRect b="0" l="0" r="0" t="0"/>
          <a:stretch/>
        </p:blipFill>
        <p:spPr>
          <a:xfrm>
            <a:off x="4962437" y="1638921"/>
            <a:ext cx="3400424" cy="42748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200" u="none" cap="none" strike="noStrike">
                <a:solidFill>
                  <a:srgbClr val="001D4D"/>
                </a:solidFill>
                <a:latin typeface="Trebuchet MS"/>
                <a:ea typeface="Trebuchet MS"/>
                <a:cs typeface="Trebuchet MS"/>
                <a:sym typeface="Trebuchet MS"/>
              </a:rPr>
              <a:t>User Story-126: Add Get-In-Touch form to Web and mobile Application</a:t>
            </a:r>
          </a:p>
        </p:txBody>
      </p:sp>
      <p:pic>
        <p:nvPicPr>
          <p:cNvPr descr="https://lh6.googleusercontent.com/vR3qhsQhhIVMXR0cedvqmmo6SFeLBj8Pd5nI6wo3z81nFh1-BxaoBGh2mai-ryP8R9u1YzDu7hZvPhKOjz_FKYKlMjevmacF8ucgy30TvSHu-_85z-hV4fUAooiGMSxASkyeEwO1" id="253" name="Shape 253"/>
          <p:cNvPicPr preferRelativeResize="0"/>
          <p:nvPr/>
        </p:nvPicPr>
        <p:blipFill rotWithShape="1">
          <a:blip r:embed="rId3">
            <a:alphaModFix/>
          </a:blip>
          <a:srcRect b="0" l="0" r="0" t="0"/>
          <a:stretch/>
        </p:blipFill>
        <p:spPr>
          <a:xfrm>
            <a:off x="885963" y="1806227"/>
            <a:ext cx="3596584" cy="3958467"/>
          </a:xfrm>
          <a:prstGeom prst="rect">
            <a:avLst/>
          </a:prstGeom>
          <a:noFill/>
          <a:ln>
            <a:noFill/>
          </a:ln>
        </p:spPr>
      </p:pic>
      <p:pic>
        <p:nvPicPr>
          <p:cNvPr descr="https://lh3.googleusercontent.com/3l5A3ChrUCm-cMZ-XhqNttt38-hQAkf1_G9nsbC0OKRXCMQuCZMkEamJ0RhEJadgSjP3LPrRssMfyBZMnxcLEwk_h2asXl1epgcwAV929ssd7h2YukZMgK1JwDHcIPGb_USohq3o" id="254" name="Shape 254"/>
          <p:cNvPicPr preferRelativeResize="0"/>
          <p:nvPr/>
        </p:nvPicPr>
        <p:blipFill rotWithShape="1">
          <a:blip r:embed="rId4">
            <a:alphaModFix/>
          </a:blip>
          <a:srcRect b="0" l="0" r="0" t="0"/>
          <a:stretch/>
        </p:blipFill>
        <p:spPr>
          <a:xfrm>
            <a:off x="4855732" y="1806228"/>
            <a:ext cx="3433503" cy="39584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978244" y="433016"/>
            <a:ext cx="7583400" cy="1157243"/>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200" u="none" cap="none" strike="noStrike">
                <a:solidFill>
                  <a:srgbClr val="001D4D"/>
                </a:solidFill>
                <a:latin typeface="Trebuchet MS"/>
                <a:ea typeface="Trebuchet MS"/>
                <a:cs typeface="Trebuchet MS"/>
                <a:sym typeface="Trebuchet MS"/>
              </a:rPr>
              <a:t>User Story-131: Add banner to e-stop website</a:t>
            </a:r>
          </a:p>
        </p:txBody>
      </p:sp>
      <p:pic>
        <p:nvPicPr>
          <p:cNvPr descr="https://lh4.googleusercontent.com/0HBHV_ds2TbRg9XdhH8630EeWO4frhrua5y9sPtJjp41K4qbYs-V9jc7ZWS-TlPj6UkUmZyKyiW-aNeNEUyaoYB6Ubn25hLVSvMwhRNp8jEBQ65A7208NAEHAC3ISaD64gcunYfs" id="261" name="Shape 261"/>
          <p:cNvPicPr preferRelativeResize="0"/>
          <p:nvPr/>
        </p:nvPicPr>
        <p:blipFill rotWithShape="1">
          <a:blip r:embed="rId3">
            <a:alphaModFix/>
          </a:blip>
          <a:srcRect b="0" l="0" r="0" t="0"/>
          <a:stretch/>
        </p:blipFill>
        <p:spPr>
          <a:xfrm>
            <a:off x="764279" y="1590261"/>
            <a:ext cx="4066138" cy="4065104"/>
          </a:xfrm>
          <a:prstGeom prst="rect">
            <a:avLst/>
          </a:prstGeom>
          <a:noFill/>
          <a:ln>
            <a:noFill/>
          </a:ln>
        </p:spPr>
      </p:pic>
      <p:pic>
        <p:nvPicPr>
          <p:cNvPr descr="https://lh6.googleusercontent.com/QGOy5d7miumozhJlyyWdyv7Z6dALuYsk7BHMyH0WEI0WdhFtAjG7JbjaxxdGLxIyRVVnhWFwJ-G2YsRC_c3ZaGkoj7YNf-2E22mW1ybH0BA75rpvB293Q8YC24JYGTThBwEsBFkz" id="262" name="Shape 262"/>
          <p:cNvPicPr preferRelativeResize="0"/>
          <p:nvPr/>
        </p:nvPicPr>
        <p:blipFill rotWithShape="1">
          <a:blip r:embed="rId4">
            <a:alphaModFix/>
          </a:blip>
          <a:srcRect b="0" l="0" r="0" t="0"/>
          <a:stretch/>
        </p:blipFill>
        <p:spPr>
          <a:xfrm>
            <a:off x="4975133" y="1590261"/>
            <a:ext cx="3800474" cy="40651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779462" y="381000"/>
            <a:ext cx="7583400" cy="1308652"/>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2800" u="none" cap="none" strike="noStrike">
                <a:solidFill>
                  <a:srgbClr val="001D4D"/>
                </a:solidFill>
                <a:latin typeface="Trebuchet MS"/>
                <a:ea typeface="Trebuchet MS"/>
                <a:cs typeface="Trebuchet MS"/>
                <a:sym typeface="Trebuchet MS"/>
              </a:rPr>
              <a:t>User Story-132: Convert  Transformative Praxis Center form into dynamic web application and Mobile Application </a:t>
            </a:r>
          </a:p>
        </p:txBody>
      </p:sp>
      <p:pic>
        <p:nvPicPr>
          <p:cNvPr descr="https://lh5.googleusercontent.com/QlnKRixcr8GqUhJfRZReT7FJSGtF0_v8LUSCqrF3f0et2zkoaxsZ9OLplbFlhKWKrKoFB7kqiP9lYx4_QLm-QTneGC0oN5-nZ71rMMUYubnu5r2VDy2s7zw0u0sWajS1LhpCSU2I" id="269" name="Shape 269"/>
          <p:cNvPicPr preferRelativeResize="0"/>
          <p:nvPr/>
        </p:nvPicPr>
        <p:blipFill rotWithShape="1">
          <a:blip r:embed="rId3">
            <a:alphaModFix/>
          </a:blip>
          <a:srcRect b="0" l="0" r="0" t="0"/>
          <a:stretch/>
        </p:blipFill>
        <p:spPr>
          <a:xfrm>
            <a:off x="1599362" y="1689651"/>
            <a:ext cx="5943599" cy="2037522"/>
          </a:xfrm>
          <a:prstGeom prst="rect">
            <a:avLst/>
          </a:prstGeom>
          <a:noFill/>
          <a:ln>
            <a:noFill/>
          </a:ln>
        </p:spPr>
      </p:pic>
      <p:pic>
        <p:nvPicPr>
          <p:cNvPr descr="https://lh4.googleusercontent.com/20OXqkwpollBIXznh_ml4i-z1XCKm3Hmu_hVhAfDshMFEYQsST0E3JsVhXxjNy1fATN4ZgGV1TNnWhugJy9IhP1zeqpIEoECGU6DcEBMxvoZdNg90gc_n70gwqsrU6Sh_rUgT7KV" id="270" name="Shape 270"/>
          <p:cNvPicPr preferRelativeResize="0"/>
          <p:nvPr/>
        </p:nvPicPr>
        <p:blipFill rotWithShape="1">
          <a:blip r:embed="rId4">
            <a:alphaModFix/>
          </a:blip>
          <a:srcRect b="0" l="0" r="0" t="0"/>
          <a:stretch/>
        </p:blipFill>
        <p:spPr>
          <a:xfrm>
            <a:off x="1599362" y="3796748"/>
            <a:ext cx="5943599" cy="22561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958365" y="864704"/>
            <a:ext cx="7583400" cy="1073424"/>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200" u="none" cap="none" strike="noStrike">
                <a:solidFill>
                  <a:srgbClr val="001D4D"/>
                </a:solidFill>
                <a:latin typeface="Trebuchet MS"/>
                <a:ea typeface="Trebuchet MS"/>
                <a:cs typeface="Trebuchet MS"/>
                <a:sym typeface="Trebuchet MS"/>
              </a:rPr>
              <a:t>User Story 133: Add search Option to e-stop website and Mobile Application</a:t>
            </a:r>
            <a:br>
              <a:rPr b="0" i="0" lang="en-US" sz="3200" u="none" cap="none" strike="noStrike">
                <a:solidFill>
                  <a:srgbClr val="001D4D"/>
                </a:solidFill>
                <a:latin typeface="Trebuchet MS"/>
                <a:ea typeface="Trebuchet MS"/>
                <a:cs typeface="Trebuchet MS"/>
                <a:sym typeface="Trebuchet MS"/>
              </a:rPr>
            </a:br>
          </a:p>
        </p:txBody>
      </p:sp>
      <p:pic>
        <p:nvPicPr>
          <p:cNvPr descr="https://lh5.googleusercontent.com/-ooAKBCsanfUcaecSLUb97Vrt2GfleDOmqJA5OPgkfaGKqNnykHl3Ftw9JLKC62qxpMkhZhNG-QPj7OHqDhJsgcGMFRtTqFTC1IM43Qye9ZMrmTch6yzcbNTOtOqs_3wQ8XVXjfv" id="277" name="Shape 277"/>
          <p:cNvPicPr preferRelativeResize="0"/>
          <p:nvPr/>
        </p:nvPicPr>
        <p:blipFill rotWithShape="1">
          <a:blip r:embed="rId3">
            <a:alphaModFix/>
          </a:blip>
          <a:srcRect b="0" l="0" r="0" t="0"/>
          <a:stretch/>
        </p:blipFill>
        <p:spPr>
          <a:xfrm>
            <a:off x="1698751" y="1401416"/>
            <a:ext cx="5943599" cy="1981200"/>
          </a:xfrm>
          <a:prstGeom prst="rect">
            <a:avLst/>
          </a:prstGeom>
          <a:noFill/>
          <a:ln>
            <a:noFill/>
          </a:ln>
        </p:spPr>
      </p:pic>
      <p:pic>
        <p:nvPicPr>
          <p:cNvPr descr="https://lh5.googleusercontent.com/kaKV7SFWdXfQfOT1qI4gHUosDBvhh_X4WrviMDQt2Jg3j0Tj8n9yjzrbzu5D6phQtsb2TgYFXICP2Gt6Uck4CWou07g37A81_aI3OyoqqpuEDFlRfx7McLLRV4UcfA4CLaem3G60" id="278" name="Shape 278"/>
          <p:cNvPicPr preferRelativeResize="0"/>
          <p:nvPr/>
        </p:nvPicPr>
        <p:blipFill rotWithShape="1">
          <a:blip r:embed="rId4">
            <a:alphaModFix/>
          </a:blip>
          <a:srcRect b="0" l="0" r="0" t="0"/>
          <a:stretch/>
        </p:blipFill>
        <p:spPr>
          <a:xfrm>
            <a:off x="1698752" y="3538330"/>
            <a:ext cx="5943599" cy="252454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1276419" y="530087"/>
            <a:ext cx="7583486" cy="1044575"/>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001D4D"/>
              </a:buClr>
              <a:buSzPct val="25000"/>
              <a:buFont typeface="Trebuchet MS"/>
              <a:buNone/>
            </a:pPr>
            <a:br>
              <a:rPr b="0" i="0" lang="en-US" sz="3800" u="none" cap="none" strike="noStrike">
                <a:solidFill>
                  <a:srgbClr val="001D4D"/>
                </a:solidFill>
                <a:latin typeface="Trebuchet MS"/>
                <a:ea typeface="Trebuchet MS"/>
                <a:cs typeface="Trebuchet MS"/>
                <a:sym typeface="Trebuchet MS"/>
              </a:rPr>
            </a:br>
            <a:br>
              <a:rPr b="0" i="0" lang="en-US" sz="3800" u="none" cap="none" strike="noStrike">
                <a:solidFill>
                  <a:srgbClr val="001D4D"/>
                </a:solidFill>
                <a:latin typeface="Trebuchet MS"/>
                <a:ea typeface="Trebuchet MS"/>
                <a:cs typeface="Trebuchet MS"/>
                <a:sym typeface="Trebuchet MS"/>
              </a:rPr>
            </a:br>
            <a:br>
              <a:rPr b="0" i="0" lang="en-US" sz="3800" u="none" cap="none" strike="noStrike">
                <a:solidFill>
                  <a:srgbClr val="001D4D"/>
                </a:solidFill>
                <a:latin typeface="Trebuchet MS"/>
                <a:ea typeface="Trebuchet MS"/>
                <a:cs typeface="Trebuchet MS"/>
                <a:sym typeface="Trebuchet MS"/>
              </a:rPr>
            </a:br>
            <a:br>
              <a:rPr b="0" i="0" lang="en-US" sz="3800" u="none" cap="none" strike="noStrike">
                <a:solidFill>
                  <a:srgbClr val="001D4D"/>
                </a:solidFill>
                <a:latin typeface="Trebuchet MS"/>
                <a:ea typeface="Trebuchet MS"/>
                <a:cs typeface="Trebuchet MS"/>
                <a:sym typeface="Trebuchet MS"/>
              </a:rPr>
            </a:br>
            <a:r>
              <a:rPr b="0" i="0" lang="en-US" sz="2800" u="none" cap="none" strike="noStrike">
                <a:solidFill>
                  <a:srgbClr val="001D4D"/>
                </a:solidFill>
                <a:latin typeface="Trebuchet MS"/>
                <a:ea typeface="Trebuchet MS"/>
                <a:cs typeface="Trebuchet MS"/>
                <a:sym typeface="Trebuchet MS"/>
              </a:rPr>
              <a:t>User story 134: Add Instagram to e-stop website and Mobile application</a:t>
            </a:r>
          </a:p>
        </p:txBody>
      </p:sp>
      <p:pic>
        <p:nvPicPr>
          <p:cNvPr descr="screenshot.jpg" id="284" name="Shape 284"/>
          <p:cNvPicPr preferRelativeResize="0"/>
          <p:nvPr/>
        </p:nvPicPr>
        <p:blipFill rotWithShape="1">
          <a:blip r:embed="rId3">
            <a:alphaModFix/>
          </a:blip>
          <a:srcRect b="0" l="0" r="0" t="0"/>
          <a:stretch/>
        </p:blipFill>
        <p:spPr>
          <a:xfrm>
            <a:off x="674825" y="1830108"/>
            <a:ext cx="4264920" cy="4063794"/>
          </a:xfrm>
          <a:prstGeom prst="rect">
            <a:avLst/>
          </a:prstGeom>
          <a:noFill/>
          <a:ln>
            <a:noFill/>
          </a:ln>
        </p:spPr>
      </p:pic>
      <p:pic>
        <p:nvPicPr>
          <p:cNvPr descr="https://lh4.googleusercontent.com/kN0korz_p--n7jVm054SCRFP125vtg2AUS7UARMp6UlNvACATCwhnIOVicjjzEKRlbmFxHNYIZEnnJPxXFQJmX-Aye1KiLe_-sav4OKbJYNfrGGAFRr7NRh_g3ErcPwm3VuHnbym" id="285" name="Shape 285"/>
          <p:cNvPicPr preferRelativeResize="0"/>
          <p:nvPr/>
        </p:nvPicPr>
        <p:blipFill rotWithShape="1">
          <a:blip r:embed="rId4">
            <a:alphaModFix/>
          </a:blip>
          <a:srcRect b="0" l="0" r="0" t="0"/>
          <a:stretch/>
        </p:blipFill>
        <p:spPr>
          <a:xfrm>
            <a:off x="5416032" y="1830108"/>
            <a:ext cx="2657474" cy="40637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779462" y="381000"/>
            <a:ext cx="7583486" cy="1626703"/>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200" u="none" cap="none" strike="noStrike">
                <a:solidFill>
                  <a:srgbClr val="001D4D"/>
                </a:solidFill>
                <a:latin typeface="Trebuchet MS"/>
                <a:ea typeface="Trebuchet MS"/>
                <a:cs typeface="Trebuchet MS"/>
                <a:sym typeface="Trebuchet MS"/>
              </a:rPr>
              <a:t>Add functionalities and Create the Mobile Application version 1.0 of Social App Ver 1.0 Project</a:t>
            </a:r>
          </a:p>
        </p:txBody>
      </p:sp>
      <p:pic>
        <p:nvPicPr>
          <p:cNvPr id="160" name="Shape 160"/>
          <p:cNvPicPr preferRelativeResize="0"/>
          <p:nvPr/>
        </p:nvPicPr>
        <p:blipFill rotWithShape="1">
          <a:blip r:embed="rId3">
            <a:alphaModFix/>
          </a:blip>
          <a:srcRect b="0" l="0" r="0" t="0"/>
          <a:stretch/>
        </p:blipFill>
        <p:spPr>
          <a:xfrm>
            <a:off x="779462" y="1997763"/>
            <a:ext cx="7583486" cy="3886201"/>
          </a:xfrm>
          <a:prstGeom prst="rect">
            <a:avLst/>
          </a:prstGeom>
          <a:noFill/>
          <a:ln>
            <a:noFill/>
          </a:ln>
        </p:spPr>
      </p:pic>
      <p:sp>
        <p:nvSpPr>
          <p:cNvPr id="161" name="Shape 161"/>
          <p:cNvSpPr txBox="1"/>
          <p:nvPr>
            <p:ph idx="1" type="body"/>
          </p:nvPr>
        </p:nvSpPr>
        <p:spPr>
          <a:xfrm>
            <a:off x="779462" y="2007702"/>
            <a:ext cx="7583486" cy="387626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Sunny Test Case</a:t>
            </a:r>
          </a:p>
        </p:txBody>
      </p:sp>
      <p:graphicFrame>
        <p:nvGraphicFramePr>
          <p:cNvPr id="292" name="Shape 292"/>
          <p:cNvGraphicFramePr/>
          <p:nvPr/>
        </p:nvGraphicFramePr>
        <p:xfrm>
          <a:off x="1152938" y="1560442"/>
          <a:ext cx="3000000" cy="3000000"/>
        </p:xfrm>
        <a:graphic>
          <a:graphicData uri="http://schemas.openxmlformats.org/drawingml/2006/table">
            <a:tbl>
              <a:tblPr>
                <a:noFill/>
                <a:tableStyleId>{C6CEA818-6EF4-4562-9BE6-44D561A87BE0}</a:tableStyleId>
              </a:tblPr>
              <a:tblGrid>
                <a:gridCol w="6589650"/>
              </a:tblGrid>
              <a:tr h="3439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i="0" lang="en-US" sz="1400" u="none" cap="none" strike="noStrike">
                          <a:solidFill>
                            <a:srgbClr val="000000"/>
                          </a:solidFill>
                          <a:latin typeface="Arial"/>
                          <a:ea typeface="Arial"/>
                          <a:cs typeface="Arial"/>
                          <a:sym typeface="Arial"/>
                        </a:rPr>
                        <a:t>Test Id: Testing#133-TC001</a:t>
                      </a:r>
                    </a:p>
                  </a:txBody>
                  <a:tcPr marT="44450" marB="44450" marR="44450" marL="44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829425">
                <a:tc>
                  <a:txBody>
                    <a:bodyPr>
                      <a:noAutofit/>
                    </a:bodyPr>
                    <a:lstStyle/>
                    <a:p>
                      <a:pPr indent="0" lvl="0" marL="0" marR="0" rtl="0" algn="just">
                        <a:lnSpc>
                          <a:spcPct val="100000"/>
                        </a:lnSpc>
                        <a:spcBef>
                          <a:spcPts val="0"/>
                        </a:spcBef>
                        <a:spcAft>
                          <a:spcPts val="0"/>
                        </a:spcAft>
                        <a:buClr>
                          <a:srgbClr val="000000"/>
                        </a:buClr>
                        <a:buSzPct val="25000"/>
                        <a:buFont typeface="Arial"/>
                        <a:buNone/>
                      </a:pPr>
                      <a:r>
                        <a:rPr b="1" i="0" lang="en-US" sz="1400" u="none" cap="none" strike="noStrike">
                          <a:solidFill>
                            <a:srgbClr val="000000"/>
                          </a:solidFill>
                          <a:latin typeface="Arial"/>
                          <a:ea typeface="Arial"/>
                          <a:cs typeface="Arial"/>
                          <a:sym typeface="Arial"/>
                        </a:rPr>
                        <a:t>Purpose: </a:t>
                      </a:r>
                      <a:r>
                        <a:rPr b="0" i="0" lang="en-US" sz="1400" u="none" cap="none" strike="noStrike">
                          <a:solidFill>
                            <a:srgbClr val="000000"/>
                          </a:solidFill>
                          <a:latin typeface="Arial"/>
                          <a:ea typeface="Arial"/>
                          <a:cs typeface="Arial"/>
                          <a:sym typeface="Arial"/>
                        </a:rPr>
                        <a:t>When I enter into the website and click on search component and write any search item it will show us all related topics within the website.</a:t>
                      </a:r>
                    </a:p>
                  </a:txBody>
                  <a:tcPr marT="44450" marB="44450" marR="44450" marL="44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829425">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i="0" lang="en-US" sz="1400" u="none" cap="none" strike="noStrike">
                          <a:solidFill>
                            <a:srgbClr val="000000"/>
                          </a:solidFill>
                          <a:latin typeface="Arial"/>
                          <a:ea typeface="Arial"/>
                          <a:cs typeface="Arial"/>
                          <a:sym typeface="Arial"/>
                        </a:rPr>
                        <a:t>Precondition:</a:t>
                      </a:r>
                    </a:p>
                    <a:p>
                      <a:pPr indent="0" lvl="0" marL="0" marR="0" rtl="0" algn="l">
                        <a:lnSpc>
                          <a:spcPct val="100000"/>
                        </a:lnSpc>
                        <a:spcBef>
                          <a:spcPts val="0"/>
                        </a:spcBef>
                        <a:spcAft>
                          <a:spcPts val="0"/>
                        </a:spcAft>
                        <a:buClr>
                          <a:srgbClr val="000000"/>
                        </a:buClr>
                        <a:buSzPct val="100000"/>
                        <a:buFont typeface="Arial"/>
                        <a:buChar char="•"/>
                      </a:pPr>
                      <a:r>
                        <a:rPr b="0" i="0" lang="en-US" sz="1400" u="none" cap="none" strike="noStrike">
                          <a:solidFill>
                            <a:srgbClr val="000000"/>
                          </a:solidFill>
                          <a:latin typeface="Arial"/>
                          <a:ea typeface="Arial"/>
                          <a:cs typeface="Arial"/>
                          <a:sym typeface="Arial"/>
                        </a:rPr>
                        <a:t>The user should be in the e-SToPP.org website </a:t>
                      </a:r>
                    </a:p>
                    <a:p>
                      <a:pPr indent="0" lvl="0" marL="0" marR="0" rtl="0" algn="l">
                        <a:lnSpc>
                          <a:spcPct val="100000"/>
                        </a:lnSpc>
                        <a:spcBef>
                          <a:spcPts val="0"/>
                        </a:spcBef>
                        <a:spcAft>
                          <a:spcPts val="0"/>
                        </a:spcAft>
                        <a:buClr>
                          <a:srgbClr val="000000"/>
                        </a:buClr>
                        <a:buSzPct val="100000"/>
                        <a:buFont typeface="Arial"/>
                        <a:buChar char="•"/>
                      </a:pPr>
                      <a:r>
                        <a:rPr b="0" i="0" lang="en-US" sz="1400" u="none" cap="none" strike="noStrike">
                          <a:solidFill>
                            <a:srgbClr val="000000"/>
                          </a:solidFill>
                          <a:latin typeface="Arial"/>
                          <a:ea typeface="Arial"/>
                          <a:cs typeface="Arial"/>
                          <a:sym typeface="Arial"/>
                        </a:rPr>
                        <a:t>The website or Mobile app should be in the running state</a:t>
                      </a:r>
                    </a:p>
                  </a:txBody>
                  <a:tcPr marT="44450" marB="44450" marR="44450" marL="44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86675">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i="0" lang="en-US" sz="1400" u="none" cap="none" strike="noStrike">
                          <a:solidFill>
                            <a:srgbClr val="000000"/>
                          </a:solidFill>
                          <a:latin typeface="Arial"/>
                          <a:ea typeface="Arial"/>
                          <a:cs typeface="Arial"/>
                          <a:sym typeface="Arial"/>
                        </a:rPr>
                        <a:t>Input:</a:t>
                      </a:r>
                    </a:p>
                    <a:p>
                      <a:pPr indent="0" lvl="0" marL="0" marR="0" rtl="0" algn="l">
                        <a:lnSpc>
                          <a:spcPct val="100000"/>
                        </a:lnSpc>
                        <a:spcBef>
                          <a:spcPts val="0"/>
                        </a:spcBef>
                        <a:spcAft>
                          <a:spcPts val="0"/>
                        </a:spcAft>
                        <a:buClr>
                          <a:srgbClr val="000000"/>
                        </a:buClr>
                        <a:buSzPct val="100000"/>
                        <a:buFont typeface="Arial"/>
                        <a:buChar char="•"/>
                      </a:pPr>
                      <a:r>
                        <a:rPr b="0" i="0" lang="en-US" sz="1400" u="none" cap="none" strike="noStrike">
                          <a:solidFill>
                            <a:srgbClr val="000000"/>
                          </a:solidFill>
                          <a:latin typeface="Arial"/>
                          <a:ea typeface="Arial"/>
                          <a:cs typeface="Arial"/>
                          <a:sym typeface="Arial"/>
                        </a:rPr>
                        <a:t>The user should input the search topic</a:t>
                      </a:r>
                    </a:p>
                  </a:txBody>
                  <a:tcPr marT="44450" marB="44450" marR="44450" marL="44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0722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i="0" lang="en-US" sz="1400" u="none" cap="none" strike="noStrike">
                          <a:solidFill>
                            <a:srgbClr val="000000"/>
                          </a:solidFill>
                          <a:latin typeface="Arial"/>
                          <a:ea typeface="Arial"/>
                          <a:cs typeface="Arial"/>
                          <a:sym typeface="Arial"/>
                        </a:rPr>
                        <a:t>Expected Result</a:t>
                      </a:r>
                    </a:p>
                    <a:p>
                      <a:pPr indent="0" lvl="0" marL="0" marR="0" rtl="0" algn="l">
                        <a:lnSpc>
                          <a:spcPct val="100000"/>
                        </a:lnSpc>
                        <a:spcBef>
                          <a:spcPts val="0"/>
                        </a:spcBef>
                        <a:spcAft>
                          <a:spcPts val="0"/>
                        </a:spcAft>
                        <a:buClr>
                          <a:srgbClr val="000000"/>
                        </a:buClr>
                        <a:buSzPct val="100000"/>
                        <a:buFont typeface="Arial"/>
                        <a:buChar char="•"/>
                      </a:pPr>
                      <a:r>
                        <a:rPr b="0" i="0" lang="en-US" sz="1400" u="none" cap="none" strike="noStrike">
                          <a:solidFill>
                            <a:srgbClr val="000000"/>
                          </a:solidFill>
                          <a:latin typeface="Arial"/>
                          <a:ea typeface="Arial"/>
                          <a:cs typeface="Arial"/>
                          <a:sym typeface="Arial"/>
                        </a:rPr>
                        <a:t>All search result will be available here.</a:t>
                      </a:r>
                    </a:p>
                    <a:p>
                      <a:pPr indent="0" lvl="0" marL="0" marR="0" rtl="0" algn="l">
                        <a:lnSpc>
                          <a:spcPct val="100000"/>
                        </a:lnSpc>
                        <a:spcBef>
                          <a:spcPts val="0"/>
                        </a:spcBef>
                        <a:spcAft>
                          <a:spcPts val="0"/>
                        </a:spcAft>
                        <a:buClr>
                          <a:srgbClr val="000000"/>
                        </a:buClr>
                        <a:buSzPct val="100000"/>
                        <a:buFont typeface="Arial"/>
                        <a:buChar char="•"/>
                      </a:pPr>
                      <a:r>
                        <a:rPr b="0" i="0" lang="en-US" sz="1400" u="none" cap="none" strike="noStrike">
                          <a:solidFill>
                            <a:srgbClr val="000000"/>
                          </a:solidFill>
                          <a:latin typeface="Arial"/>
                          <a:ea typeface="Arial"/>
                          <a:cs typeface="Arial"/>
                          <a:sym typeface="Arial"/>
                        </a:rPr>
                        <a:t>Then if he/she select any item and  press the enter button then it will show the corresponding document , Thanks- Working OK</a:t>
                      </a:r>
                    </a:p>
                  </a:txBody>
                  <a:tcPr marT="44450" marB="44450" marR="44450" marL="44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293" name="Shape 293"/>
          <p:cNvSpPr/>
          <p:nvPr/>
        </p:nvSpPr>
        <p:spPr>
          <a:xfrm>
            <a:off x="190361" y="1816526"/>
            <a:ext cx="13211398" cy="830996"/>
          </a:xfrm>
          <a:prstGeom prst="rect">
            <a:avLst/>
          </a:prstGeom>
          <a:noFill/>
          <a:ln>
            <a:noFill/>
          </a:ln>
        </p:spPr>
        <p:txBody>
          <a:bodyPr anchorCtr="0" anchor="ctr" bIns="0" lIns="91425" rIns="91425" tIns="0">
            <a:noAutofit/>
          </a:bodyPr>
          <a:lstStyle/>
          <a:p>
            <a:pPr indent="0" lvl="0" marL="0" marR="0" rtl="0" algn="l">
              <a:lnSpc>
                <a:spcPct val="100000"/>
              </a:lnSpc>
              <a:spcBef>
                <a:spcPts val="0"/>
              </a:spcBef>
              <a:spcAft>
                <a:spcPts val="0"/>
              </a:spcAft>
              <a:buClr>
                <a:schemeClr val="dk1"/>
              </a:buClr>
              <a:buSzPct val="25000"/>
              <a:buFont typeface="Arial"/>
              <a:buNone/>
            </a:pPr>
            <a:br>
              <a:rPr b="0" i="0" lang="en-US" sz="1800" u="none" cap="none" strike="noStrike">
                <a:solidFill>
                  <a:schemeClr val="dk1"/>
                </a:solidFill>
                <a:latin typeface="Arial"/>
                <a:ea typeface="Arial"/>
                <a:cs typeface="Arial"/>
                <a:sym typeface="Arial"/>
              </a:rPr>
            </a:b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779462" y="381000"/>
            <a:ext cx="7583486" cy="1044575"/>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Rainy Test Case</a:t>
            </a:r>
          </a:p>
        </p:txBody>
      </p:sp>
      <p:graphicFrame>
        <p:nvGraphicFramePr>
          <p:cNvPr id="299" name="Shape 299"/>
          <p:cNvGraphicFramePr/>
          <p:nvPr/>
        </p:nvGraphicFramePr>
        <p:xfrm>
          <a:off x="1104386" y="1660633"/>
          <a:ext cx="3000000" cy="3000000"/>
        </p:xfrm>
        <a:graphic>
          <a:graphicData uri="http://schemas.openxmlformats.org/drawingml/2006/table">
            <a:tbl>
              <a:tblPr>
                <a:noFill/>
                <a:tableStyleId>{C6CEA818-6EF4-4562-9BE6-44D561A87BE0}</a:tableStyleId>
              </a:tblPr>
              <a:tblGrid>
                <a:gridCol w="6867950"/>
              </a:tblGrid>
              <a:tr h="402825">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i="0" lang="en-US" sz="1400" u="none" cap="none" strike="noStrike">
                          <a:solidFill>
                            <a:srgbClr val="000000"/>
                          </a:solidFill>
                          <a:latin typeface="Arial"/>
                          <a:ea typeface="Arial"/>
                          <a:cs typeface="Arial"/>
                          <a:sym typeface="Arial"/>
                        </a:rPr>
                        <a:t>Test Id: Testing#133-TC003</a:t>
                      </a:r>
                    </a:p>
                  </a:txBody>
                  <a:tcPr marT="44450" marB="44450" marR="44450" marL="44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87150">
                <a:tc>
                  <a:txBody>
                    <a:bodyPr>
                      <a:noAutofit/>
                    </a:bodyPr>
                    <a:lstStyle/>
                    <a:p>
                      <a:pPr indent="0" lvl="0" marL="0" marR="0" rtl="0" algn="just">
                        <a:lnSpc>
                          <a:spcPct val="100000"/>
                        </a:lnSpc>
                        <a:spcBef>
                          <a:spcPts val="0"/>
                        </a:spcBef>
                        <a:spcAft>
                          <a:spcPts val="0"/>
                        </a:spcAft>
                        <a:buClr>
                          <a:srgbClr val="000000"/>
                        </a:buClr>
                        <a:buSzPct val="25000"/>
                        <a:buFont typeface="Arial"/>
                        <a:buNone/>
                      </a:pPr>
                      <a:r>
                        <a:rPr b="1" i="0" lang="en-US" sz="1400" u="none" cap="none" strike="noStrike">
                          <a:solidFill>
                            <a:srgbClr val="000000"/>
                          </a:solidFill>
                          <a:latin typeface="Arial"/>
                          <a:ea typeface="Arial"/>
                          <a:cs typeface="Arial"/>
                          <a:sym typeface="Arial"/>
                        </a:rPr>
                        <a:t>Purpose: </a:t>
                      </a:r>
                      <a:r>
                        <a:rPr b="0" i="0" lang="en-US" sz="1400" u="none" cap="none" strike="noStrike">
                          <a:solidFill>
                            <a:srgbClr val="000000"/>
                          </a:solidFill>
                          <a:latin typeface="Arial"/>
                          <a:ea typeface="Arial"/>
                          <a:cs typeface="Arial"/>
                          <a:sym typeface="Arial"/>
                        </a:rPr>
                        <a:t>If the user input such data that is not available in the website. It will say “No result”. Did you mean something related to it.</a:t>
                      </a:r>
                    </a:p>
                  </a:txBody>
                  <a:tcPr marT="44450" marB="44450" marR="44450" marL="44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715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i="0" lang="en-US" sz="1400" u="none" cap="none" strike="noStrike">
                          <a:solidFill>
                            <a:srgbClr val="000000"/>
                          </a:solidFill>
                          <a:latin typeface="Arial"/>
                          <a:ea typeface="Arial"/>
                          <a:cs typeface="Arial"/>
                          <a:sym typeface="Arial"/>
                        </a:rPr>
                        <a:t>Precondition:</a:t>
                      </a:r>
                    </a:p>
                    <a:p>
                      <a:pPr indent="0" lvl="0" marL="0" marR="0" rtl="0" algn="l">
                        <a:lnSpc>
                          <a:spcPct val="100000"/>
                        </a:lnSpc>
                        <a:spcBef>
                          <a:spcPts val="0"/>
                        </a:spcBef>
                        <a:spcAft>
                          <a:spcPts val="0"/>
                        </a:spcAft>
                        <a:buClr>
                          <a:srgbClr val="000000"/>
                        </a:buClr>
                        <a:buSzPct val="100000"/>
                        <a:buFont typeface="Arial"/>
                        <a:buChar char="•"/>
                      </a:pPr>
                      <a:r>
                        <a:rPr b="0" i="0" lang="en-US" sz="1400" u="none" cap="none" strike="noStrike">
                          <a:solidFill>
                            <a:srgbClr val="000000"/>
                          </a:solidFill>
                          <a:latin typeface="Arial"/>
                          <a:ea typeface="Arial"/>
                          <a:cs typeface="Arial"/>
                          <a:sym typeface="Arial"/>
                        </a:rPr>
                        <a:t>The user should be in the Mobile App or in the home page of Website</a:t>
                      </a:r>
                    </a:p>
                    <a:p>
                      <a:pPr indent="0" lvl="0" marL="0" marR="0" rtl="0" algn="l">
                        <a:lnSpc>
                          <a:spcPct val="100000"/>
                        </a:lnSpc>
                        <a:spcBef>
                          <a:spcPts val="0"/>
                        </a:spcBef>
                        <a:spcAft>
                          <a:spcPts val="0"/>
                        </a:spcAft>
                        <a:buClr>
                          <a:srgbClr val="000000"/>
                        </a:buClr>
                        <a:buSzPct val="100000"/>
                        <a:buFont typeface="Arial"/>
                        <a:buChar char="•"/>
                      </a:pPr>
                      <a:r>
                        <a:rPr b="0" i="0" lang="en-US" sz="1400" u="none" cap="none" strike="noStrike">
                          <a:solidFill>
                            <a:srgbClr val="000000"/>
                          </a:solidFill>
                          <a:latin typeface="Arial"/>
                          <a:ea typeface="Arial"/>
                          <a:cs typeface="Arial"/>
                          <a:sym typeface="Arial"/>
                        </a:rPr>
                        <a:t>The App or website should be in the running state</a:t>
                      </a:r>
                    </a:p>
                  </a:txBody>
                  <a:tcPr marT="44450" marB="44450" marR="44450" marL="44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87150">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i="0" lang="en-US" sz="1400" u="none" cap="none" strike="noStrike">
                          <a:solidFill>
                            <a:srgbClr val="000000"/>
                          </a:solidFill>
                          <a:latin typeface="Arial"/>
                          <a:ea typeface="Arial"/>
                          <a:cs typeface="Arial"/>
                          <a:sym typeface="Arial"/>
                        </a:rPr>
                        <a:t>Input:</a:t>
                      </a:r>
                    </a:p>
                    <a:p>
                      <a:pPr indent="0" lvl="0" marL="0" marR="0" rtl="0" algn="l">
                        <a:lnSpc>
                          <a:spcPct val="100000"/>
                        </a:lnSpc>
                        <a:spcBef>
                          <a:spcPts val="0"/>
                        </a:spcBef>
                        <a:spcAft>
                          <a:spcPts val="0"/>
                        </a:spcAft>
                        <a:buClr>
                          <a:srgbClr val="000000"/>
                        </a:buClr>
                        <a:buSzPct val="100000"/>
                        <a:buFont typeface="Arial"/>
                        <a:buChar char="•"/>
                      </a:pPr>
                      <a:r>
                        <a:rPr b="0" i="0" lang="en-US" sz="1400" u="none" cap="none" strike="noStrike">
                          <a:solidFill>
                            <a:srgbClr val="000000"/>
                          </a:solidFill>
                          <a:latin typeface="Arial"/>
                          <a:ea typeface="Arial"/>
                          <a:cs typeface="Arial"/>
                          <a:sym typeface="Arial"/>
                        </a:rPr>
                        <a:t>The user should input data that is not available in the website.</a:t>
                      </a:r>
                    </a:p>
                  </a:txBody>
                  <a:tcPr marT="44450" marB="44450" marR="44450" marL="44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255825">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i="0" lang="en-US" sz="1400" u="none" cap="none" strike="noStrike">
                          <a:solidFill>
                            <a:srgbClr val="000000"/>
                          </a:solidFill>
                          <a:latin typeface="Arial"/>
                          <a:ea typeface="Arial"/>
                          <a:cs typeface="Arial"/>
                          <a:sym typeface="Arial"/>
                        </a:rPr>
                        <a:t>Expected Result</a:t>
                      </a:r>
                    </a:p>
                    <a:p>
                      <a:pPr indent="0" lvl="0" marL="0" marR="0" rtl="0" algn="l">
                        <a:lnSpc>
                          <a:spcPct val="100000"/>
                        </a:lnSpc>
                        <a:spcBef>
                          <a:spcPts val="0"/>
                        </a:spcBef>
                        <a:spcAft>
                          <a:spcPts val="0"/>
                        </a:spcAft>
                        <a:buClr>
                          <a:srgbClr val="000000"/>
                        </a:buClr>
                        <a:buSzPct val="100000"/>
                        <a:buFont typeface="Arial"/>
                        <a:buChar char="•"/>
                      </a:pPr>
                      <a:r>
                        <a:rPr b="0" i="0" lang="en-US" sz="1400" u="none" cap="none" strike="noStrike">
                          <a:solidFill>
                            <a:srgbClr val="000000"/>
                          </a:solidFill>
                          <a:latin typeface="Arial"/>
                          <a:ea typeface="Arial"/>
                          <a:cs typeface="Arial"/>
                          <a:sym typeface="Arial"/>
                        </a:rPr>
                        <a:t>We get:” No Result. Do you mean something close to it”.</a:t>
                      </a:r>
                      <a:r>
                        <a:rPr b="0" i="0" lang="en-US" sz="1400" u="none" cap="none" strike="noStrike">
                          <a:solidFill>
                            <a:srgbClr val="000000"/>
                          </a:solidFill>
                          <a:latin typeface="Verdana"/>
                          <a:ea typeface="Verdana"/>
                          <a:cs typeface="Verdana"/>
                          <a:sym typeface="Verdana"/>
                        </a:rPr>
                        <a:t>-working ok</a:t>
                      </a:r>
                    </a:p>
                    <a:p>
                      <a:pPr indent="0" lvl="0" marL="0" marR="0" rtl="0" algn="l">
                        <a:lnSpc>
                          <a:spcPct val="100000"/>
                        </a:lnSpc>
                        <a:spcBef>
                          <a:spcPts val="0"/>
                        </a:spcBef>
                        <a:spcAft>
                          <a:spcPts val="0"/>
                        </a:spcAft>
                        <a:buClr>
                          <a:srgbClr val="000000"/>
                        </a:buClr>
                        <a:buSzPct val="25000"/>
                        <a:buFont typeface="Arial"/>
                        <a:buNone/>
                      </a:pPr>
                      <a:br>
                        <a:rPr lang="en-US" sz="1400" u="none" cap="none" strike="noStrike"/>
                      </a:br>
                    </a:p>
                  </a:txBody>
                  <a:tcPr marT="44450" marB="44450" marR="44450" marL="44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00" name="Shape 300"/>
          <p:cNvSpPr/>
          <p:nvPr/>
        </p:nvSpPr>
        <p:spPr>
          <a:xfrm>
            <a:off x="-866629" y="1836289"/>
            <a:ext cx="15849090" cy="830996"/>
          </a:xfrm>
          <a:prstGeom prst="rect">
            <a:avLst/>
          </a:prstGeom>
          <a:noFill/>
          <a:ln>
            <a:noFill/>
          </a:ln>
        </p:spPr>
        <p:txBody>
          <a:bodyPr anchorCtr="0" anchor="ctr" bIns="0" lIns="91425" rIns="91425" tIns="0">
            <a:noAutofit/>
          </a:bodyPr>
          <a:lstStyle/>
          <a:p>
            <a:pPr indent="0" lvl="0" marL="0" marR="0" rtl="0" algn="l">
              <a:lnSpc>
                <a:spcPct val="100000"/>
              </a:lnSpc>
              <a:spcBef>
                <a:spcPts val="0"/>
              </a:spcBef>
              <a:spcAft>
                <a:spcPts val="0"/>
              </a:spcAft>
              <a:buClr>
                <a:schemeClr val="dk1"/>
              </a:buClr>
              <a:buSzPct val="25000"/>
              <a:buFont typeface="Arial"/>
              <a:buNone/>
            </a:pPr>
            <a:br>
              <a:rPr b="0" i="0" lang="en-US" sz="1800" u="none" cap="none" strike="noStrike">
                <a:solidFill>
                  <a:schemeClr val="dk1"/>
                </a:solidFill>
                <a:latin typeface="Arial"/>
                <a:ea typeface="Arial"/>
                <a:cs typeface="Arial"/>
                <a:sym typeface="Arial"/>
              </a:rPr>
            </a:b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Summary</a:t>
            </a:r>
          </a:p>
        </p:txBody>
      </p:sp>
      <p:sp>
        <p:nvSpPr>
          <p:cNvPr id="307" name="Shape 307"/>
          <p:cNvSpPr txBox="1"/>
          <p:nvPr>
            <p:ph idx="1" type="body"/>
          </p:nvPr>
        </p:nvSpPr>
        <p:spPr>
          <a:xfrm>
            <a:off x="779462" y="1530625"/>
            <a:ext cx="7583486" cy="4506636"/>
          </a:xfrm>
          <a:prstGeom prst="rect">
            <a:avLst/>
          </a:prstGeom>
          <a:noFill/>
          <a:ln>
            <a:noFill/>
          </a:ln>
        </p:spPr>
        <p:txBody>
          <a:bodyPr anchorCtr="0" anchor="t" bIns="45700" lIns="91425" rIns="91425" tIns="45700">
            <a:noAutofit/>
          </a:bodyPr>
          <a:lstStyle/>
          <a:p>
            <a:pPr indent="-282575" lvl="0" marL="282575" marR="0" rtl="0" algn="l">
              <a:lnSpc>
                <a:spcPct val="100000"/>
              </a:lnSpc>
              <a:spcBef>
                <a:spcPts val="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E-SToPP website has been modified</a:t>
            </a:r>
          </a:p>
          <a:p>
            <a:pPr indent="0" lvl="0" marL="0" marR="0" rtl="0" algn="l">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    and it’s Mobile Application works</a:t>
            </a:r>
          </a:p>
          <a:p>
            <a:pPr indent="0" lvl="0" marL="0" marR="0" rtl="0" algn="l">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    fine.</a:t>
            </a:r>
          </a:p>
          <a:p>
            <a:pPr indent="-282575" lvl="0" marL="282575"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contact information</a:t>
            </a:r>
          </a:p>
          <a:p>
            <a:pPr indent="-285750" lvl="1" marL="577850" marR="0" rtl="0" algn="l">
              <a:lnSpc>
                <a:spcPct val="100000"/>
              </a:lnSpc>
              <a:spcBef>
                <a:spcPts val="2000"/>
              </a:spcBef>
              <a:spcAft>
                <a:spcPts val="0"/>
              </a:spcAft>
              <a:buClr>
                <a:srgbClr val="001D4D"/>
              </a:buClr>
              <a:buSzPct val="100000"/>
              <a:buFont typeface="Noto Sans Symbols"/>
              <a:buChar char="●"/>
            </a:pPr>
            <a:r>
              <a:rPr b="0" i="0" lang="en-US" sz="2000" u="sng" cap="none" strike="noStrike">
                <a:solidFill>
                  <a:schemeClr val="hlink"/>
                </a:solidFill>
                <a:latin typeface="Trebuchet MS"/>
                <a:ea typeface="Trebuchet MS"/>
                <a:cs typeface="Trebuchet MS"/>
                <a:sym typeface="Trebuchet MS"/>
                <a:hlinkClick r:id="rId3"/>
              </a:rPr>
              <a:t>smahm016@fiu.edu</a:t>
            </a:r>
          </a:p>
          <a:p>
            <a:pPr indent="-285750" lvl="1" marL="577850" marR="0" rtl="0" algn="l">
              <a:lnSpc>
                <a:spcPct val="100000"/>
              </a:lnSpc>
              <a:spcBef>
                <a:spcPts val="2000"/>
              </a:spcBef>
              <a:spcAft>
                <a:spcPts val="0"/>
              </a:spcAft>
              <a:buClr>
                <a:srgbClr val="001D4D"/>
              </a:buClr>
              <a:buSzPct val="100000"/>
              <a:buFont typeface="Noto Sans Symbols"/>
              <a:buChar char="●"/>
            </a:pPr>
            <a:r>
              <a:rPr b="0" i="0" lang="en-US" sz="2000" u="sng" cap="none" strike="noStrike">
                <a:solidFill>
                  <a:schemeClr val="hlink"/>
                </a:solidFill>
                <a:latin typeface="Trebuchet MS"/>
                <a:ea typeface="Trebuchet MS"/>
                <a:cs typeface="Trebuchet MS"/>
                <a:sym typeface="Trebuchet MS"/>
                <a:hlinkClick r:id="rId4"/>
              </a:rPr>
              <a:t>ssing091@fiu.edu</a:t>
            </a:r>
          </a:p>
          <a:p>
            <a:pPr indent="-282575" lvl="0" marL="282575"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p>
          <a:p>
            <a:pPr indent="-282575" lvl="0" marL="282575"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p:txBody>
      </p:sp>
      <p:pic>
        <p:nvPicPr>
          <p:cNvPr id="308" name="Shape 308"/>
          <p:cNvPicPr preferRelativeResize="0"/>
          <p:nvPr/>
        </p:nvPicPr>
        <p:blipFill rotWithShape="1">
          <a:blip r:embed="rId5">
            <a:alphaModFix/>
          </a:blip>
          <a:srcRect b="0" l="0" r="0" t="0"/>
          <a:stretch/>
        </p:blipFill>
        <p:spPr>
          <a:xfrm>
            <a:off x="6275307" y="1533466"/>
            <a:ext cx="1800225" cy="713132"/>
          </a:xfrm>
          <a:prstGeom prst="rect">
            <a:avLst/>
          </a:prstGeom>
          <a:noFill/>
          <a:ln>
            <a:noFill/>
          </a:ln>
        </p:spPr>
      </p:pic>
      <p:pic>
        <p:nvPicPr>
          <p:cNvPr id="309" name="Shape 309"/>
          <p:cNvPicPr preferRelativeResize="0"/>
          <p:nvPr/>
        </p:nvPicPr>
        <p:blipFill rotWithShape="1">
          <a:blip r:embed="rId6">
            <a:alphaModFix/>
          </a:blip>
          <a:srcRect b="0" l="0" r="0" t="0"/>
          <a:stretch/>
        </p:blipFill>
        <p:spPr>
          <a:xfrm>
            <a:off x="6275307" y="2325009"/>
            <a:ext cx="1800225" cy="690460"/>
          </a:xfrm>
          <a:prstGeom prst="rect">
            <a:avLst/>
          </a:prstGeom>
          <a:noFill/>
          <a:ln>
            <a:noFill/>
          </a:ln>
        </p:spPr>
      </p:pic>
      <p:pic>
        <p:nvPicPr>
          <p:cNvPr id="310" name="Shape 310"/>
          <p:cNvPicPr preferRelativeResize="0"/>
          <p:nvPr/>
        </p:nvPicPr>
        <p:blipFill rotWithShape="1">
          <a:blip r:embed="rId7">
            <a:alphaModFix/>
          </a:blip>
          <a:srcRect b="0" l="0" r="0" t="0"/>
          <a:stretch/>
        </p:blipFill>
        <p:spPr>
          <a:xfrm>
            <a:off x="4222264" y="4458128"/>
            <a:ext cx="1158532" cy="1228413"/>
          </a:xfrm>
          <a:prstGeom prst="rect">
            <a:avLst/>
          </a:prstGeom>
          <a:noFill/>
          <a:ln>
            <a:noFill/>
          </a:ln>
        </p:spPr>
      </p:pic>
      <p:pic>
        <p:nvPicPr>
          <p:cNvPr id="311" name="Shape 311"/>
          <p:cNvPicPr preferRelativeResize="0"/>
          <p:nvPr/>
        </p:nvPicPr>
        <p:blipFill rotWithShape="1">
          <a:blip r:embed="rId8">
            <a:alphaModFix/>
          </a:blip>
          <a:srcRect b="0" l="0" r="0" t="0"/>
          <a:stretch/>
        </p:blipFill>
        <p:spPr>
          <a:xfrm>
            <a:off x="6284832" y="3093883"/>
            <a:ext cx="1790699" cy="1239832"/>
          </a:xfrm>
          <a:prstGeom prst="rect">
            <a:avLst/>
          </a:prstGeom>
          <a:noFill/>
          <a:ln>
            <a:noFill/>
          </a:ln>
        </p:spPr>
      </p:pic>
      <p:pic>
        <p:nvPicPr>
          <p:cNvPr id="312" name="Shape 312"/>
          <p:cNvPicPr preferRelativeResize="0"/>
          <p:nvPr/>
        </p:nvPicPr>
        <p:blipFill rotWithShape="1">
          <a:blip r:embed="rId9">
            <a:alphaModFix/>
          </a:blip>
          <a:srcRect b="0" l="0" r="0" t="0"/>
          <a:stretch/>
        </p:blipFill>
        <p:spPr>
          <a:xfrm>
            <a:off x="5498708" y="4444192"/>
            <a:ext cx="1218371" cy="1243012"/>
          </a:xfrm>
          <a:prstGeom prst="rect">
            <a:avLst/>
          </a:prstGeom>
          <a:noFill/>
          <a:ln>
            <a:noFill/>
          </a:ln>
        </p:spPr>
      </p:pic>
      <p:pic>
        <p:nvPicPr>
          <p:cNvPr id="313" name="Shape 313"/>
          <p:cNvPicPr preferRelativeResize="0"/>
          <p:nvPr/>
        </p:nvPicPr>
        <p:blipFill rotWithShape="1">
          <a:blip r:embed="rId10">
            <a:alphaModFix/>
          </a:blip>
          <a:srcRect b="0" l="0" r="0" t="0"/>
          <a:stretch/>
        </p:blipFill>
        <p:spPr>
          <a:xfrm>
            <a:off x="6834992" y="4438767"/>
            <a:ext cx="1247774" cy="1247774"/>
          </a:xfrm>
          <a:prstGeom prst="rect">
            <a:avLst/>
          </a:prstGeom>
          <a:noFill/>
          <a:ln>
            <a:noFill/>
          </a:ln>
        </p:spPr>
      </p:pic>
      <p:pic>
        <p:nvPicPr>
          <p:cNvPr id="314" name="Shape 314"/>
          <p:cNvPicPr preferRelativeResize="0"/>
          <p:nvPr/>
        </p:nvPicPr>
        <p:blipFill rotWithShape="1">
          <a:blip r:embed="rId11">
            <a:alphaModFix/>
          </a:blip>
          <a:srcRect b="0" l="0" r="0" t="0"/>
          <a:stretch/>
        </p:blipFill>
        <p:spPr>
          <a:xfrm>
            <a:off x="3766930" y="3114516"/>
            <a:ext cx="1219199" cy="1219199"/>
          </a:xfrm>
          <a:prstGeom prst="rect">
            <a:avLst/>
          </a:prstGeom>
          <a:noFill/>
          <a:ln>
            <a:noFill/>
          </a:ln>
        </p:spPr>
      </p:pic>
      <p:pic>
        <p:nvPicPr>
          <p:cNvPr id="315" name="Shape 315"/>
          <p:cNvPicPr preferRelativeResize="0"/>
          <p:nvPr/>
        </p:nvPicPr>
        <p:blipFill rotWithShape="1">
          <a:blip r:embed="rId12">
            <a:alphaModFix/>
          </a:blip>
          <a:srcRect b="0" l="0" r="0" t="0"/>
          <a:stretch/>
        </p:blipFill>
        <p:spPr>
          <a:xfrm>
            <a:off x="5063980" y="3114516"/>
            <a:ext cx="1143000" cy="12084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779462" y="361121"/>
            <a:ext cx="7583486" cy="1636642"/>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200" u="none" cap="none" strike="noStrike">
                <a:solidFill>
                  <a:srgbClr val="001D4D"/>
                </a:solidFill>
                <a:latin typeface="Trebuchet MS"/>
                <a:ea typeface="Trebuchet MS"/>
                <a:cs typeface="Trebuchet MS"/>
                <a:sym typeface="Trebuchet MS"/>
              </a:rPr>
              <a:t>Add functionalities and Create the Mobile Application version 1.0 of Social App Ver 1.0 Project</a:t>
            </a:r>
          </a:p>
        </p:txBody>
      </p:sp>
      <p:pic>
        <p:nvPicPr>
          <p:cNvPr id="167" name="Shape 167"/>
          <p:cNvPicPr preferRelativeResize="0"/>
          <p:nvPr/>
        </p:nvPicPr>
        <p:blipFill rotWithShape="1">
          <a:blip r:embed="rId3">
            <a:alphaModFix/>
          </a:blip>
          <a:srcRect b="0" l="0" r="0" t="0"/>
          <a:stretch/>
        </p:blipFill>
        <p:spPr>
          <a:xfrm>
            <a:off x="779462" y="2226364"/>
            <a:ext cx="7583486" cy="38108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779462" y="361122"/>
            <a:ext cx="7583486" cy="153152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200" u="none" cap="none" strike="noStrike">
                <a:solidFill>
                  <a:srgbClr val="001D4D"/>
                </a:solidFill>
                <a:latin typeface="Trebuchet MS"/>
                <a:ea typeface="Trebuchet MS"/>
                <a:cs typeface="Trebuchet MS"/>
                <a:sym typeface="Trebuchet MS"/>
              </a:rPr>
              <a:t>Add functionalities and Create the Mobile Application version 1.0 of Social App Ver 1.0 Project</a:t>
            </a:r>
          </a:p>
        </p:txBody>
      </p:sp>
      <p:pic>
        <p:nvPicPr>
          <p:cNvPr id="173" name="Shape 173"/>
          <p:cNvPicPr preferRelativeResize="0"/>
          <p:nvPr/>
        </p:nvPicPr>
        <p:blipFill rotWithShape="1">
          <a:blip r:embed="rId3">
            <a:alphaModFix/>
          </a:blip>
          <a:srcRect b="0" l="0" r="0" t="0"/>
          <a:stretch/>
        </p:blipFill>
        <p:spPr>
          <a:xfrm>
            <a:off x="615431" y="1892642"/>
            <a:ext cx="7911548" cy="40394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779462" y="380998"/>
            <a:ext cx="7583400" cy="1596888"/>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200" u="none" cap="none" strike="noStrike">
                <a:solidFill>
                  <a:srgbClr val="001D4D"/>
                </a:solidFill>
                <a:latin typeface="Trebuchet MS"/>
                <a:ea typeface="Trebuchet MS"/>
                <a:cs typeface="Trebuchet MS"/>
                <a:sym typeface="Trebuchet MS"/>
              </a:rPr>
              <a:t>Add functionalities and Create the Mobile Application version 1.0 of Social App Ver 1.0 Project</a:t>
            </a:r>
          </a:p>
        </p:txBody>
      </p:sp>
      <p:pic>
        <p:nvPicPr>
          <p:cNvPr descr="https://lh5.googleusercontent.com/kaKV7SFWdXfQfOT1qI4gHUosDBvhh_X4WrviMDQt2Jg3j0Tj8n9yjzrbzu5D6phQtsb2TgYFXICP2Gt6Uck4CWou07g37A81_aI3OyoqqpuEDFlRfx7McLLRV4UcfA4CLaem3G60" id="180" name="Shape 180"/>
          <p:cNvPicPr preferRelativeResize="0"/>
          <p:nvPr/>
        </p:nvPicPr>
        <p:blipFill rotWithShape="1">
          <a:blip r:embed="rId3">
            <a:alphaModFix/>
          </a:blip>
          <a:srcRect b="0" l="0" r="0" t="0"/>
          <a:stretch/>
        </p:blipFill>
        <p:spPr>
          <a:xfrm>
            <a:off x="1826591" y="2146851"/>
            <a:ext cx="5943599" cy="365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Requirements: Use Cases-1</a:t>
            </a:r>
          </a:p>
        </p:txBody>
      </p:sp>
      <p:pic>
        <p:nvPicPr>
          <p:cNvPr descr="https://lh5.googleusercontent.com/mA-GyDCsW1vYJBGKqmAugUqt2UzvPYtO6NXMvkkSA1cc1fpQ9ltnlkcySpbjSNXWYaI1OdAo55_paZ5GO8bxDVA31y6AwPMmNtRihiVcUKexQufioWQDADGAzPqQ4HDWwSsqnHXm" id="187" name="Shape 187"/>
          <p:cNvPicPr preferRelativeResize="0"/>
          <p:nvPr/>
        </p:nvPicPr>
        <p:blipFill rotWithShape="1">
          <a:blip r:embed="rId3">
            <a:alphaModFix/>
          </a:blip>
          <a:srcRect b="0" l="0" r="0" t="0"/>
          <a:stretch/>
        </p:blipFill>
        <p:spPr>
          <a:xfrm>
            <a:off x="982101" y="1665149"/>
            <a:ext cx="3321542" cy="1415980"/>
          </a:xfrm>
          <a:prstGeom prst="rect">
            <a:avLst/>
          </a:prstGeom>
          <a:noFill/>
          <a:ln>
            <a:noFill/>
          </a:ln>
        </p:spPr>
      </p:pic>
      <p:pic>
        <p:nvPicPr>
          <p:cNvPr descr="https://lh5.googleusercontent.com/xQ-rzB6563MmpcZ9QHIPefKhzYGIQFIjQBbilTUj1ynxFM3F-TzPjzrQIIepZM9i5Z2UsYVqJtu0975Do40zW3dXgOIecBCMet8q12wL5DcuLF6MxA_ZqB-fYrLpT5GA0FbdzED0" id="188" name="Shape 188"/>
          <p:cNvPicPr preferRelativeResize="0"/>
          <p:nvPr/>
        </p:nvPicPr>
        <p:blipFill rotWithShape="1">
          <a:blip r:embed="rId4">
            <a:alphaModFix/>
          </a:blip>
          <a:srcRect b="0" l="0" r="0" t="0"/>
          <a:stretch/>
        </p:blipFill>
        <p:spPr>
          <a:xfrm>
            <a:off x="4739932" y="1665149"/>
            <a:ext cx="3344634" cy="1415982"/>
          </a:xfrm>
          <a:prstGeom prst="rect">
            <a:avLst/>
          </a:prstGeom>
          <a:noFill/>
          <a:ln>
            <a:noFill/>
          </a:ln>
        </p:spPr>
      </p:pic>
      <p:pic>
        <p:nvPicPr>
          <p:cNvPr descr="https://lh5.googleusercontent.com/zk27KeCc8KRCd3XJFiWqe4bX_RA_q-u_UPoo1MdNP7z31EvOnqyUS5cPDpTgQiwfkhg_i0nz3DWDJTgyklIiA3qP-QyEM4UdeXUOSegtdvNkCAf6wxqzZxtXqAiwaSEMX5I6DnmA" id="189" name="Shape 189"/>
          <p:cNvPicPr preferRelativeResize="0"/>
          <p:nvPr/>
        </p:nvPicPr>
        <p:blipFill rotWithShape="1">
          <a:blip r:embed="rId5">
            <a:alphaModFix/>
          </a:blip>
          <a:srcRect b="0" l="0" r="0" t="0"/>
          <a:stretch/>
        </p:blipFill>
        <p:spPr>
          <a:xfrm>
            <a:off x="982101" y="3678487"/>
            <a:ext cx="3321542" cy="1499799"/>
          </a:xfrm>
          <a:prstGeom prst="rect">
            <a:avLst/>
          </a:prstGeom>
          <a:noFill/>
          <a:ln>
            <a:noFill/>
          </a:ln>
        </p:spPr>
      </p:pic>
      <p:pic>
        <p:nvPicPr>
          <p:cNvPr descr="https://lh4.googleusercontent.com/aTWfg6HiuXvNz2pjhCGI68zf-lQHX11bkvs56Rv3ohluKr_pMyR2aKbEs8XX_e9hDZ0i8hPOytZhpzHJnzfZlA6PN7J8ANHQjpvT-04_87RnVwXb8_5VQ_3euYu6eZ0_HYMIzQNX" id="190" name="Shape 190"/>
          <p:cNvPicPr preferRelativeResize="0"/>
          <p:nvPr/>
        </p:nvPicPr>
        <p:blipFill rotWithShape="1">
          <a:blip r:embed="rId6">
            <a:alphaModFix/>
          </a:blip>
          <a:srcRect b="0" l="0" r="0" t="0"/>
          <a:stretch/>
        </p:blipFill>
        <p:spPr>
          <a:xfrm>
            <a:off x="4739932" y="3678487"/>
            <a:ext cx="3344634" cy="1499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779462" y="381000"/>
            <a:ext cx="7583486" cy="1044575"/>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Requirements: Use Cases-2</a:t>
            </a:r>
          </a:p>
        </p:txBody>
      </p:sp>
      <p:pic>
        <p:nvPicPr>
          <p:cNvPr descr="https://lh5.googleusercontent.com/VoGSGJ7XHptlD__2LaCwvqbdDo6QfmQ_4dJnxBob4kmv-49OA7v5aMHXJ6l9jUhe2cBVidtUMHt3L5-4McwVFlzrEmRCWjUkCc_MX4kXeia-NX_0PiTzgVfNJvRbNKt7nU9eWI_I" id="196" name="Shape 196"/>
          <p:cNvPicPr preferRelativeResize="0"/>
          <p:nvPr/>
        </p:nvPicPr>
        <p:blipFill rotWithShape="1">
          <a:blip r:embed="rId3">
            <a:alphaModFix/>
          </a:blip>
          <a:srcRect b="0" l="0" r="0" t="0"/>
          <a:stretch/>
        </p:blipFill>
        <p:spPr>
          <a:xfrm>
            <a:off x="779462" y="1935438"/>
            <a:ext cx="3206128" cy="3481387"/>
          </a:xfrm>
          <a:prstGeom prst="rect">
            <a:avLst/>
          </a:prstGeom>
          <a:noFill/>
          <a:ln>
            <a:noFill/>
          </a:ln>
        </p:spPr>
      </p:pic>
      <p:pic>
        <p:nvPicPr>
          <p:cNvPr descr="https://lh5.googleusercontent.com/iwB4BvEKXi4lnPwsHvALBu5F4q2jk9nDRSunFFOV7DPLlHeTmvnXG16qhH8wWimc6ZjbKJT_n6cxdT3ritg2VRa6VbWNc2nVcFkobwyLDYOlXGMStKmqbZbxnodMS1LnnAfzxp2g" id="197" name="Shape 197"/>
          <p:cNvPicPr preferRelativeResize="0"/>
          <p:nvPr/>
        </p:nvPicPr>
        <p:blipFill rotWithShape="1">
          <a:blip r:embed="rId4">
            <a:alphaModFix/>
          </a:blip>
          <a:srcRect b="0" l="0" r="0" t="0"/>
          <a:stretch/>
        </p:blipFill>
        <p:spPr>
          <a:xfrm>
            <a:off x="4701208" y="1935438"/>
            <a:ext cx="3190461" cy="34813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System Design: Architecture (MVC and Client Server Architecture)</a:t>
            </a:r>
          </a:p>
        </p:txBody>
      </p:sp>
      <p:pic>
        <p:nvPicPr>
          <p:cNvPr id="204" name="Shape 204"/>
          <p:cNvPicPr preferRelativeResize="0"/>
          <p:nvPr/>
        </p:nvPicPr>
        <p:blipFill rotWithShape="1">
          <a:blip r:embed="rId3">
            <a:alphaModFix/>
          </a:blip>
          <a:srcRect b="0" l="0" r="0" t="0"/>
          <a:stretch/>
        </p:blipFill>
        <p:spPr>
          <a:xfrm>
            <a:off x="1063891" y="1997765"/>
            <a:ext cx="4333056" cy="2782957"/>
          </a:xfrm>
          <a:prstGeom prst="rect">
            <a:avLst/>
          </a:prstGeom>
          <a:noFill/>
          <a:ln>
            <a:noFill/>
          </a:ln>
        </p:spPr>
      </p:pic>
      <p:pic>
        <p:nvPicPr>
          <p:cNvPr id="205" name="Shape 205"/>
          <p:cNvPicPr preferRelativeResize="0"/>
          <p:nvPr/>
        </p:nvPicPr>
        <p:blipFill rotWithShape="1">
          <a:blip r:embed="rId4">
            <a:alphaModFix/>
          </a:blip>
          <a:srcRect b="0" l="0" r="0" t="0"/>
          <a:stretch/>
        </p:blipFill>
        <p:spPr>
          <a:xfrm>
            <a:off x="5795755" y="1997764"/>
            <a:ext cx="2404027" cy="21369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Class Diagrams-1</a:t>
            </a:r>
          </a:p>
        </p:txBody>
      </p:sp>
      <p:pic>
        <p:nvPicPr>
          <p:cNvPr descr="https://lh5.googleusercontent.com/q7xOJ_MzNwrcRePwrwspd9VlvchmonIZCAynKEAKSXXCvAirQ1lqgvmEkwGzNmhoEADcmq98LqySZ7DHcJoOXvhmHc2P3cri7_3ea7nP8zS-CgJkHxBzvysbnil4oqKcNZtcRIGf" id="212" name="Shape 212"/>
          <p:cNvPicPr preferRelativeResize="0"/>
          <p:nvPr/>
        </p:nvPicPr>
        <p:blipFill rotWithShape="1">
          <a:blip r:embed="rId3">
            <a:alphaModFix/>
          </a:blip>
          <a:srcRect b="0" l="0" r="0" t="0"/>
          <a:stretch/>
        </p:blipFill>
        <p:spPr>
          <a:xfrm>
            <a:off x="1782816" y="1425600"/>
            <a:ext cx="5576689" cy="42695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