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43891200"/>
  <p:notesSz cx="6858000" cy="9144000"/>
  <p:defaultTextStyle>
    <a:defPPr>
      <a:defRPr lang="en-US"/>
    </a:defPPr>
    <a:lvl1pPr algn="l"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3" autoAdjust="0"/>
    <p:restoredTop sz="94669" autoAdjust="0"/>
  </p:normalViewPr>
  <p:slideViewPr>
    <p:cSldViewPr>
      <p:cViewPr>
        <p:scale>
          <a:sx n="30" d="100"/>
          <a:sy n="30" d="100"/>
        </p:scale>
        <p:origin x="2394" y="-138"/>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charset="-128"/>
              </a:defRPr>
            </a:lvl1pPr>
          </a:lstStyle>
          <a:p>
            <a:pPr>
              <a:defRPr/>
            </a:pPr>
            <a:fld id="{08CBB105-7426-4A04-9B8C-BA300F64E51E}" type="datetime1">
              <a:rPr lang="en-US"/>
              <a:pPr>
                <a:defRPr/>
              </a:pPr>
              <a:t>12/7/2015</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71396A97-2617-46BD-B55D-9A2A1DE0012A}" type="slidenum">
              <a:rPr lang="en-US" altLang="en-US"/>
              <a:pPr>
                <a:defRPr/>
              </a:pPr>
              <a:t>‹#›</a:t>
            </a:fld>
            <a:endParaRPr lang="en-US" altLang="en-US"/>
          </a:p>
        </p:txBody>
      </p:sp>
    </p:spTree>
    <p:extLst>
      <p:ext uri="{BB962C8B-B14F-4D97-AF65-F5344CB8AC3E}">
        <p14:creationId xmlns:p14="http://schemas.microsoft.com/office/powerpoint/2010/main" val="22680400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ea typeface="ＭＳ Ｐゴシック" panose="020B0600070205080204" pitchFamily="34" charset="-128"/>
            </a:endParaRPr>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fld id="{AA6F4BE0-20B9-46A7-BBA4-78ABED18114E}" type="slidenum">
              <a:rPr lang="en-US" altLang="en-US" sz="1200"/>
              <a:pPr/>
              <a:t>1</a:t>
            </a:fld>
            <a:endParaRPr lang="en-US" altLang="en-US" sz="1200"/>
          </a:p>
        </p:txBody>
      </p:sp>
    </p:spTree>
    <p:extLst>
      <p:ext uri="{BB962C8B-B14F-4D97-AF65-F5344CB8AC3E}">
        <p14:creationId xmlns:p14="http://schemas.microsoft.com/office/powerpoint/2010/main" val="2215391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8" y="13635321"/>
            <a:ext cx="27979687" cy="9408459"/>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523" y="24872579"/>
            <a:ext cx="23043356" cy="11214847"/>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D12EBA8-AF68-481F-AB94-E269BB328D6F}" type="slidenum">
              <a:rPr lang="en-US" altLang="en-US"/>
              <a:pPr>
                <a:defRPr/>
              </a:pPr>
              <a:t>‹#›</a:t>
            </a:fld>
            <a:endParaRPr lang="en-US" altLang="en-US"/>
          </a:p>
        </p:txBody>
      </p:sp>
    </p:spTree>
    <p:extLst>
      <p:ext uri="{BB962C8B-B14F-4D97-AF65-F5344CB8AC3E}">
        <p14:creationId xmlns:p14="http://schemas.microsoft.com/office/powerpoint/2010/main" val="3938219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714876D-154B-4D3D-85C2-47B3DE3D6917}" type="slidenum">
              <a:rPr lang="en-US" altLang="en-US"/>
              <a:pPr>
                <a:defRPr/>
              </a:pPr>
              <a:t>‹#›</a:t>
            </a:fld>
            <a:endParaRPr lang="en-US" altLang="en-US"/>
          </a:p>
        </p:txBody>
      </p:sp>
    </p:spTree>
    <p:extLst>
      <p:ext uri="{BB962C8B-B14F-4D97-AF65-F5344CB8AC3E}">
        <p14:creationId xmlns:p14="http://schemas.microsoft.com/office/powerpoint/2010/main" val="2709495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079" y="1757084"/>
            <a:ext cx="7406878" cy="3745005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446" y="1757084"/>
            <a:ext cx="22106335" cy="3745005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5C4668A-7682-491E-99ED-2A9E6383FB12}" type="slidenum">
              <a:rPr lang="en-US" altLang="en-US"/>
              <a:pPr>
                <a:defRPr/>
              </a:pPr>
              <a:t>‹#›</a:t>
            </a:fld>
            <a:endParaRPr lang="en-US" altLang="en-US"/>
          </a:p>
        </p:txBody>
      </p:sp>
    </p:spTree>
    <p:extLst>
      <p:ext uri="{BB962C8B-B14F-4D97-AF65-F5344CB8AC3E}">
        <p14:creationId xmlns:p14="http://schemas.microsoft.com/office/powerpoint/2010/main" val="4007762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F1A91B-CD1E-4C14-BEA3-BA10E3699F04}" type="slidenum">
              <a:rPr lang="en-US" altLang="en-US"/>
              <a:pPr>
                <a:defRPr/>
              </a:pPr>
              <a:t>‹#›</a:t>
            </a:fld>
            <a:endParaRPr lang="en-US" altLang="en-US"/>
          </a:p>
        </p:txBody>
      </p:sp>
    </p:spTree>
    <p:extLst>
      <p:ext uri="{BB962C8B-B14F-4D97-AF65-F5344CB8AC3E}">
        <p14:creationId xmlns:p14="http://schemas.microsoft.com/office/powerpoint/2010/main" val="3847755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5210"/>
            <a:ext cx="27980878" cy="871593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6" y="18604007"/>
            <a:ext cx="27980878" cy="9601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3291A6F-E1F8-484E-A89D-B6A0FB80FB4F}" type="slidenum">
              <a:rPr lang="en-US" altLang="en-US"/>
              <a:pPr>
                <a:defRPr/>
              </a:pPr>
              <a:t>‹#›</a:t>
            </a:fld>
            <a:endParaRPr lang="en-US" altLang="en-US"/>
          </a:p>
        </p:txBody>
      </p:sp>
    </p:spTree>
    <p:extLst>
      <p:ext uri="{BB962C8B-B14F-4D97-AF65-F5344CB8AC3E}">
        <p14:creationId xmlns:p14="http://schemas.microsoft.com/office/powerpoint/2010/main" val="1621686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445" y="10242177"/>
            <a:ext cx="14756606" cy="289649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16352" y="10242177"/>
            <a:ext cx="14756606" cy="289649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7D3E7C6-3250-4E17-A916-6E14D1DE2730}" type="slidenum">
              <a:rPr lang="en-US" altLang="en-US"/>
              <a:pPr>
                <a:defRPr/>
              </a:pPr>
              <a:t>‹#›</a:t>
            </a:fld>
            <a:endParaRPr lang="en-US" altLang="en-US"/>
          </a:p>
        </p:txBody>
      </p:sp>
    </p:spTree>
    <p:extLst>
      <p:ext uri="{BB962C8B-B14F-4D97-AF65-F5344CB8AC3E}">
        <p14:creationId xmlns:p14="http://schemas.microsoft.com/office/powerpoint/2010/main" val="905397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444" y="9825318"/>
            <a:ext cx="14544676" cy="4094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45444" y="13919949"/>
            <a:ext cx="14544676" cy="252871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328" y="9825318"/>
            <a:ext cx="14550628" cy="4094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722328" y="13919949"/>
            <a:ext cx="14550628" cy="252871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38CCC2D-812E-44CE-8BEF-5D850F3960FF}" type="slidenum">
              <a:rPr lang="en-US" altLang="en-US"/>
              <a:pPr>
                <a:defRPr/>
              </a:pPr>
              <a:t>‹#›</a:t>
            </a:fld>
            <a:endParaRPr lang="en-US" altLang="en-US"/>
          </a:p>
        </p:txBody>
      </p:sp>
    </p:spTree>
    <p:extLst>
      <p:ext uri="{BB962C8B-B14F-4D97-AF65-F5344CB8AC3E}">
        <p14:creationId xmlns:p14="http://schemas.microsoft.com/office/powerpoint/2010/main" val="2221620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290DCA6-25FD-48FF-BA4D-DB1A3BEF90E5}" type="slidenum">
              <a:rPr lang="en-US" altLang="en-US"/>
              <a:pPr>
                <a:defRPr/>
              </a:pPr>
              <a:t>‹#›</a:t>
            </a:fld>
            <a:endParaRPr lang="en-US" altLang="en-US"/>
          </a:p>
        </p:txBody>
      </p:sp>
    </p:spTree>
    <p:extLst>
      <p:ext uri="{BB962C8B-B14F-4D97-AF65-F5344CB8AC3E}">
        <p14:creationId xmlns:p14="http://schemas.microsoft.com/office/powerpoint/2010/main" val="3693982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BDF9948-2F81-4F5E-9A72-FBFB7CEC6104}" type="slidenum">
              <a:rPr lang="en-US" altLang="en-US"/>
              <a:pPr>
                <a:defRPr/>
              </a:pPr>
              <a:t>‹#›</a:t>
            </a:fld>
            <a:endParaRPr lang="en-US" altLang="en-US"/>
          </a:p>
        </p:txBody>
      </p:sp>
    </p:spTree>
    <p:extLst>
      <p:ext uri="{BB962C8B-B14F-4D97-AF65-F5344CB8AC3E}">
        <p14:creationId xmlns:p14="http://schemas.microsoft.com/office/powerpoint/2010/main" val="452146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5" y="1748118"/>
            <a:ext cx="10829926" cy="7436224"/>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70656" y="1748118"/>
            <a:ext cx="18402300" cy="374590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445" y="9184341"/>
            <a:ext cx="10829926" cy="30022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E4756AC-B036-4F6A-9190-44DE3A3F70F5}" type="slidenum">
              <a:rPr lang="en-US" altLang="en-US"/>
              <a:pPr>
                <a:defRPr/>
              </a:pPr>
              <a:t>‹#›</a:t>
            </a:fld>
            <a:endParaRPr lang="en-US" altLang="en-US"/>
          </a:p>
        </p:txBody>
      </p:sp>
    </p:spTree>
    <p:extLst>
      <p:ext uri="{BB962C8B-B14F-4D97-AF65-F5344CB8AC3E}">
        <p14:creationId xmlns:p14="http://schemas.microsoft.com/office/powerpoint/2010/main" val="1118555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9" y="30724289"/>
            <a:ext cx="19751278" cy="362622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1999" y="3922059"/>
            <a:ext cx="19751278" cy="2633382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451999" y="34350512"/>
            <a:ext cx="19751278" cy="5152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6ECDA93-B227-4D39-B4B4-7B2B9AFF1945}" type="slidenum">
              <a:rPr lang="en-US" altLang="en-US"/>
              <a:pPr>
                <a:defRPr/>
              </a:pPr>
              <a:t>‹#›</a:t>
            </a:fld>
            <a:endParaRPr lang="en-US" altLang="en-US"/>
          </a:p>
        </p:txBody>
      </p:sp>
    </p:spTree>
    <p:extLst>
      <p:ext uri="{BB962C8B-B14F-4D97-AF65-F5344CB8AC3E}">
        <p14:creationId xmlns:p14="http://schemas.microsoft.com/office/powerpoint/2010/main" val="142316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238" y="1757363"/>
            <a:ext cx="29627512"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460" tIns="214230" rIns="428460" bIns="214230" numCol="1" anchor="ctr" anchorCtr="0" compatLnSpc="1">
            <a:prstTxWarp prst="textNoShape">
              <a:avLst/>
            </a:prstTxWarp>
          </a:bodyPr>
          <a:lstStyle/>
          <a:p>
            <a:pPr lvl="0"/>
            <a:r>
              <a:rPr lang="en-US" altLang="en-US" smtClean="0"/>
              <a:t>Haga clic para cambiar el estilo de título	</a:t>
            </a:r>
          </a:p>
        </p:txBody>
      </p:sp>
      <p:sp>
        <p:nvSpPr>
          <p:cNvPr id="1027" name="Rectangle 3"/>
          <p:cNvSpPr>
            <a:spLocks noGrp="1" noChangeArrowheads="1"/>
          </p:cNvSpPr>
          <p:nvPr>
            <p:ph type="body" idx="1"/>
          </p:nvPr>
        </p:nvSpPr>
        <p:spPr bwMode="auto">
          <a:xfrm>
            <a:off x="1646238" y="10242550"/>
            <a:ext cx="29627512" cy="289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460" tIns="214230" rIns="428460" bIns="214230" numCol="1" anchor="t" anchorCtr="0" compatLnSpc="1">
            <a:prstTxWarp prst="textNoShape">
              <a:avLst/>
            </a:prstTxWarp>
          </a:bodyPr>
          <a:lstStyle/>
          <a:p>
            <a:pPr lvl="0"/>
            <a:r>
              <a:rPr lang="en-US" altLang="en-US" smtClean="0"/>
              <a:t>Haga clic para modificar el estilo de texto del patrón</a:t>
            </a:r>
          </a:p>
          <a:p>
            <a:pPr lvl="1"/>
            <a:r>
              <a:rPr lang="en-US" altLang="en-US" smtClean="0"/>
              <a:t>Segundo nivel</a:t>
            </a:r>
          </a:p>
          <a:p>
            <a:pPr lvl="2"/>
            <a:r>
              <a:rPr lang="en-US" altLang="en-US" smtClean="0"/>
              <a:t>Tercer nivel</a:t>
            </a:r>
          </a:p>
          <a:p>
            <a:pPr lvl="3"/>
            <a:r>
              <a:rPr lang="en-US" altLang="en-US" smtClean="0"/>
              <a:t>Cuarto nivel</a:t>
            </a:r>
          </a:p>
          <a:p>
            <a:pPr lvl="4"/>
            <a:r>
              <a:rPr lang="en-US" altLang="en-US" smtClean="0"/>
              <a:t>Quinto nivel</a:t>
            </a:r>
          </a:p>
        </p:txBody>
      </p:sp>
      <p:sp>
        <p:nvSpPr>
          <p:cNvPr id="1028" name="Rectangle 4"/>
          <p:cNvSpPr>
            <a:spLocks noGrp="1" noChangeArrowheads="1"/>
          </p:cNvSpPr>
          <p:nvPr>
            <p:ph type="dt" sz="half" idx="2"/>
          </p:nvPr>
        </p:nvSpPr>
        <p:spPr bwMode="auto">
          <a:xfrm>
            <a:off x="1644650" y="39968488"/>
            <a:ext cx="7681913"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eaLnBrk="1" hangingPunct="1">
              <a:defRPr sz="6600">
                <a:latin typeface="Arial" charset="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11247438" y="39968488"/>
            <a:ext cx="10425112"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lgn="ctr" eaLnBrk="1" hangingPunct="1">
              <a:defRPr sz="6600">
                <a:latin typeface="Arial" charset="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23591838" y="39968488"/>
            <a:ext cx="7681912"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lgn="r" eaLnBrk="1" hangingPunct="1">
              <a:defRPr sz="6600" smtClean="0"/>
            </a:lvl1pPr>
          </a:lstStyle>
          <a:p>
            <a:pPr>
              <a:defRPr/>
            </a:pPr>
            <a:fld id="{C3CAB12C-0040-4EC2-9672-D4C7C6E6E53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84663" rtl="0" eaLnBrk="0" fontAlgn="base" hangingPunct="0">
        <a:spcBef>
          <a:spcPct val="0"/>
        </a:spcBef>
        <a:spcAft>
          <a:spcPct val="0"/>
        </a:spcAft>
        <a:defRPr sz="20600">
          <a:solidFill>
            <a:schemeClr val="tx2"/>
          </a:solidFill>
          <a:latin typeface="+mj-lt"/>
          <a:ea typeface="ＭＳ Ｐゴシック" charset="-128"/>
          <a:cs typeface="ＭＳ Ｐゴシック" charset="-128"/>
        </a:defRPr>
      </a:lvl1pPr>
      <a:lvl2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2pPr>
      <a:lvl3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3pPr>
      <a:lvl4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4pPr>
      <a:lvl5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5pPr>
      <a:lvl6pPr marL="457200" algn="ctr" defTabSz="4284663" rtl="0" fontAlgn="base">
        <a:spcBef>
          <a:spcPct val="0"/>
        </a:spcBef>
        <a:spcAft>
          <a:spcPct val="0"/>
        </a:spcAft>
        <a:defRPr sz="20600">
          <a:solidFill>
            <a:schemeClr val="tx2"/>
          </a:solidFill>
          <a:latin typeface="Arial" charset="0"/>
        </a:defRPr>
      </a:lvl6pPr>
      <a:lvl7pPr marL="914400" algn="ctr" defTabSz="4284663" rtl="0" fontAlgn="base">
        <a:spcBef>
          <a:spcPct val="0"/>
        </a:spcBef>
        <a:spcAft>
          <a:spcPct val="0"/>
        </a:spcAft>
        <a:defRPr sz="20600">
          <a:solidFill>
            <a:schemeClr val="tx2"/>
          </a:solidFill>
          <a:latin typeface="Arial" charset="0"/>
        </a:defRPr>
      </a:lvl7pPr>
      <a:lvl8pPr marL="1371600" algn="ctr" defTabSz="4284663" rtl="0" fontAlgn="base">
        <a:spcBef>
          <a:spcPct val="0"/>
        </a:spcBef>
        <a:spcAft>
          <a:spcPct val="0"/>
        </a:spcAft>
        <a:defRPr sz="20600">
          <a:solidFill>
            <a:schemeClr val="tx2"/>
          </a:solidFill>
          <a:latin typeface="Arial" charset="0"/>
        </a:defRPr>
      </a:lvl8pPr>
      <a:lvl9pPr marL="1828800" algn="ctr" defTabSz="4284663" rtl="0" fontAlgn="base">
        <a:spcBef>
          <a:spcPct val="0"/>
        </a:spcBef>
        <a:spcAft>
          <a:spcPct val="0"/>
        </a:spcAft>
        <a:defRPr sz="20600">
          <a:solidFill>
            <a:schemeClr val="tx2"/>
          </a:solidFill>
          <a:latin typeface="Arial" charset="0"/>
        </a:defRPr>
      </a:lvl9pPr>
    </p:titleStyle>
    <p:bodyStyle>
      <a:lvl1pPr marL="1606550" indent="-1606550" algn="l" defTabSz="4284663" rtl="0" eaLnBrk="0" fontAlgn="base" hangingPunct="0">
        <a:spcBef>
          <a:spcPct val="20000"/>
        </a:spcBef>
        <a:spcAft>
          <a:spcPct val="0"/>
        </a:spcAft>
        <a:buChar char="•"/>
        <a:defRPr sz="15000">
          <a:solidFill>
            <a:schemeClr val="tx1"/>
          </a:solidFill>
          <a:latin typeface="+mn-lt"/>
          <a:ea typeface="ＭＳ Ｐゴシック" charset="-128"/>
          <a:cs typeface="ＭＳ Ｐゴシック" charset="-128"/>
        </a:defRPr>
      </a:lvl1pPr>
      <a:lvl2pPr marL="3481388" indent="-1339850" algn="l" defTabSz="4284663" rtl="0" eaLnBrk="0" fontAlgn="base" hangingPunct="0">
        <a:spcBef>
          <a:spcPct val="20000"/>
        </a:spcBef>
        <a:spcAft>
          <a:spcPct val="0"/>
        </a:spcAft>
        <a:buChar char="–"/>
        <a:defRPr sz="13100">
          <a:solidFill>
            <a:schemeClr val="tx1"/>
          </a:solidFill>
          <a:latin typeface="+mn-lt"/>
          <a:ea typeface="ＭＳ Ｐゴシック" charset="-128"/>
        </a:defRPr>
      </a:lvl2pPr>
      <a:lvl3pPr marL="5356225" indent="-1071563" algn="l" defTabSz="4284663" rtl="0" eaLnBrk="0" fontAlgn="base" hangingPunct="0">
        <a:spcBef>
          <a:spcPct val="20000"/>
        </a:spcBef>
        <a:spcAft>
          <a:spcPct val="0"/>
        </a:spcAft>
        <a:buChar char="•"/>
        <a:defRPr sz="11200">
          <a:solidFill>
            <a:schemeClr val="tx1"/>
          </a:solidFill>
          <a:latin typeface="+mn-lt"/>
          <a:ea typeface="ＭＳ Ｐゴシック" charset="-128"/>
        </a:defRPr>
      </a:lvl3pPr>
      <a:lvl4pPr marL="7497763" indent="-1071563" algn="l" defTabSz="4284663" rtl="0" eaLnBrk="0" fontAlgn="base" hangingPunct="0">
        <a:spcBef>
          <a:spcPct val="20000"/>
        </a:spcBef>
        <a:spcAft>
          <a:spcPct val="0"/>
        </a:spcAft>
        <a:buChar char="–"/>
        <a:defRPr sz="9400">
          <a:solidFill>
            <a:schemeClr val="tx1"/>
          </a:solidFill>
          <a:latin typeface="+mn-lt"/>
          <a:ea typeface="ＭＳ Ｐゴシック" charset="-128"/>
        </a:defRPr>
      </a:lvl4pPr>
      <a:lvl5pPr marL="9640888" indent="-1071563" algn="l" defTabSz="4284663" rtl="0" eaLnBrk="0" fontAlgn="base" hangingPunct="0">
        <a:spcBef>
          <a:spcPct val="20000"/>
        </a:spcBef>
        <a:spcAft>
          <a:spcPct val="0"/>
        </a:spcAft>
        <a:buChar char="»"/>
        <a:defRPr sz="9400">
          <a:solidFill>
            <a:schemeClr val="tx1"/>
          </a:solidFill>
          <a:latin typeface="+mn-lt"/>
          <a:ea typeface="ＭＳ Ｐゴシック" charset="-128"/>
        </a:defRPr>
      </a:lvl5pPr>
      <a:lvl6pPr marL="10098088" indent="-1071563" algn="l" defTabSz="4284663" rtl="0" fontAlgn="base">
        <a:spcBef>
          <a:spcPct val="20000"/>
        </a:spcBef>
        <a:spcAft>
          <a:spcPct val="0"/>
        </a:spcAft>
        <a:buChar char="»"/>
        <a:defRPr sz="9400">
          <a:solidFill>
            <a:schemeClr val="tx1"/>
          </a:solidFill>
          <a:latin typeface="+mn-lt"/>
        </a:defRPr>
      </a:lvl6pPr>
      <a:lvl7pPr marL="10555288" indent="-1071563" algn="l" defTabSz="4284663" rtl="0" fontAlgn="base">
        <a:spcBef>
          <a:spcPct val="20000"/>
        </a:spcBef>
        <a:spcAft>
          <a:spcPct val="0"/>
        </a:spcAft>
        <a:buChar char="»"/>
        <a:defRPr sz="9400">
          <a:solidFill>
            <a:schemeClr val="tx1"/>
          </a:solidFill>
          <a:latin typeface="+mn-lt"/>
        </a:defRPr>
      </a:lvl7pPr>
      <a:lvl8pPr marL="11012488" indent="-1071563" algn="l" defTabSz="4284663" rtl="0" fontAlgn="base">
        <a:spcBef>
          <a:spcPct val="20000"/>
        </a:spcBef>
        <a:spcAft>
          <a:spcPct val="0"/>
        </a:spcAft>
        <a:buChar char="»"/>
        <a:defRPr sz="9400">
          <a:solidFill>
            <a:schemeClr val="tx1"/>
          </a:solidFill>
          <a:latin typeface="+mn-lt"/>
        </a:defRPr>
      </a:lvl8pPr>
      <a:lvl9pPr marL="11469688" indent="-1071563" algn="l" defTabSz="4284663" rtl="0" fontAlgn="base">
        <a:spcBef>
          <a:spcPct val="20000"/>
        </a:spcBef>
        <a:spcAft>
          <a:spcPct val="0"/>
        </a:spcAft>
        <a:buChar char="»"/>
        <a:defRPr sz="9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e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jp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31200" y="10972800"/>
            <a:ext cx="10804260" cy="6149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59213" y="3271838"/>
            <a:ext cx="2887662" cy="217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71500" y="1438275"/>
            <a:ext cx="3852863"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5" name="Text Box 5"/>
          <p:cNvSpPr txBox="1">
            <a:spLocks noChangeArrowheads="1"/>
          </p:cNvSpPr>
          <p:nvPr/>
        </p:nvSpPr>
        <p:spPr bwMode="auto">
          <a:xfrm>
            <a:off x="5791200" y="2257425"/>
            <a:ext cx="21336000" cy="431800"/>
          </a:xfrm>
          <a:prstGeom prst="rect">
            <a:avLst/>
          </a:prstGeom>
          <a:noFill/>
          <a:ln w="9525">
            <a:no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128"/>
              </a:defRPr>
            </a:lvl1pPr>
            <a:lvl2pPr marL="37931725" indent="-37474525" defTabSz="985838" eaLnBrk="0" hangingPunct="0">
              <a:defRPr sz="8400">
                <a:solidFill>
                  <a:schemeClr val="tx1"/>
                </a:solidFill>
                <a:latin typeface="Arial" charset="0"/>
                <a:ea typeface="ＭＳ Ｐゴシック" charset="-128"/>
              </a:defRPr>
            </a:lvl2pPr>
            <a:lvl3pPr eaLnBrk="0" hangingPunct="0">
              <a:defRPr sz="8400">
                <a:solidFill>
                  <a:schemeClr val="tx1"/>
                </a:solidFill>
                <a:latin typeface="Arial" charset="0"/>
                <a:ea typeface="ＭＳ Ｐゴシック" charset="-128"/>
              </a:defRPr>
            </a:lvl3pPr>
            <a:lvl4pPr eaLnBrk="0" hangingPunct="0">
              <a:defRPr sz="8400">
                <a:solidFill>
                  <a:schemeClr val="tx1"/>
                </a:solidFill>
                <a:latin typeface="Arial" charset="0"/>
                <a:ea typeface="ＭＳ Ｐゴシック" charset="-128"/>
              </a:defRPr>
            </a:lvl4pPr>
            <a:lvl5pPr eaLnBrk="0" hangingPunct="0">
              <a:defRPr sz="8400">
                <a:solidFill>
                  <a:schemeClr val="tx1"/>
                </a:solidFill>
                <a:latin typeface="Arial" charset="0"/>
                <a:ea typeface="ＭＳ Ｐゴシック" charset="-128"/>
              </a:defRPr>
            </a:lvl5pPr>
            <a:lvl6pPr marL="457200" eaLnBrk="0" fontAlgn="base" hangingPunct="0">
              <a:spcBef>
                <a:spcPct val="0"/>
              </a:spcBef>
              <a:spcAft>
                <a:spcPct val="0"/>
              </a:spcAft>
              <a:defRPr sz="8400">
                <a:solidFill>
                  <a:schemeClr val="tx1"/>
                </a:solidFill>
                <a:latin typeface="Arial" charset="0"/>
                <a:ea typeface="ＭＳ Ｐゴシック" charset="-128"/>
              </a:defRPr>
            </a:lvl6pPr>
            <a:lvl7pPr marL="914400" eaLnBrk="0" fontAlgn="base" hangingPunct="0">
              <a:spcBef>
                <a:spcPct val="0"/>
              </a:spcBef>
              <a:spcAft>
                <a:spcPct val="0"/>
              </a:spcAft>
              <a:defRPr sz="8400">
                <a:solidFill>
                  <a:schemeClr val="tx1"/>
                </a:solidFill>
                <a:latin typeface="Arial" charset="0"/>
                <a:ea typeface="ＭＳ Ｐゴシック" charset="-128"/>
              </a:defRPr>
            </a:lvl7pPr>
            <a:lvl8pPr marL="1371600" eaLnBrk="0" fontAlgn="base" hangingPunct="0">
              <a:spcBef>
                <a:spcPct val="0"/>
              </a:spcBef>
              <a:spcAft>
                <a:spcPct val="0"/>
              </a:spcAft>
              <a:defRPr sz="8400">
                <a:solidFill>
                  <a:schemeClr val="tx1"/>
                </a:solidFill>
                <a:latin typeface="Arial" charset="0"/>
                <a:ea typeface="ＭＳ Ｐゴシック" charset="-128"/>
              </a:defRPr>
            </a:lvl8pPr>
            <a:lvl9pPr marL="1828800" eaLnBrk="0" fontAlgn="base" hangingPunct="0">
              <a:spcBef>
                <a:spcPct val="0"/>
              </a:spcBef>
              <a:spcAft>
                <a:spcPct val="0"/>
              </a:spcAft>
              <a:defRPr sz="8400">
                <a:solidFill>
                  <a:schemeClr val="tx1"/>
                </a:solidFill>
                <a:latin typeface="Arial" charset="0"/>
                <a:ea typeface="ＭＳ Ｐゴシック" charset="-128"/>
              </a:defRPr>
            </a:lvl9pPr>
          </a:lstStyle>
          <a:p>
            <a:pPr algn="ctr" eaLnBrk="1" hangingPunct="1">
              <a:lnSpc>
                <a:spcPct val="30000"/>
              </a:lnSpc>
              <a:spcBef>
                <a:spcPct val="50000"/>
              </a:spcBef>
              <a:defRPr/>
            </a:pPr>
            <a:r>
              <a:rPr lang="en-US" sz="7200" b="1" dirty="0" smtClean="0">
                <a:effectLst>
                  <a:outerShdw blurRad="38100" dist="38100" dir="2700000" algn="tl">
                    <a:srgbClr val="C0C0C0"/>
                  </a:outerShdw>
                </a:effectLst>
                <a:latin typeface="Times New Roman" charset="0"/>
              </a:rPr>
              <a:t>Senior Project, 2015, Fall</a:t>
            </a:r>
            <a:endParaRPr lang="en-US" sz="7200" dirty="0" smtClean="0">
              <a:latin typeface="Times New Roman" charset="0"/>
            </a:endParaRPr>
          </a:p>
        </p:txBody>
      </p:sp>
      <p:sp>
        <p:nvSpPr>
          <p:cNvPr id="3077" name="Text Box 12"/>
          <p:cNvSpPr txBox="1">
            <a:spLocks noChangeArrowheads="1"/>
          </p:cNvSpPr>
          <p:nvPr/>
        </p:nvSpPr>
        <p:spPr bwMode="auto">
          <a:xfrm>
            <a:off x="6567488" y="2743200"/>
            <a:ext cx="19797712"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655" tIns="49327" rIns="98655" bIns="49327">
            <a:spAutoFit/>
          </a:bodyPr>
          <a:lstStyle>
            <a:lvl1pPr defTabSz="985838">
              <a:defRPr sz="8400">
                <a:solidFill>
                  <a:schemeClr val="tx1"/>
                </a:solidFill>
                <a:latin typeface="Arial" panose="020B0604020202020204" pitchFamily="34" charset="0"/>
                <a:ea typeface="ＭＳ Ｐゴシック" panose="020B0600070205080204" pitchFamily="34" charset="-128"/>
              </a:defRPr>
            </a:lvl1pPr>
            <a:lvl2pPr marL="742950" indent="-285750" defTabSz="985838">
              <a:defRPr sz="8400">
                <a:solidFill>
                  <a:schemeClr val="tx1"/>
                </a:solidFill>
                <a:latin typeface="Arial" panose="020B0604020202020204" pitchFamily="34" charset="0"/>
                <a:ea typeface="ＭＳ Ｐゴシック" panose="020B0600070205080204" pitchFamily="34" charset="-128"/>
              </a:defRPr>
            </a:lvl2pPr>
            <a:lvl3pPr marL="1143000" indent="-228600" defTabSz="985838">
              <a:defRPr sz="8400">
                <a:solidFill>
                  <a:schemeClr val="tx1"/>
                </a:solidFill>
                <a:latin typeface="Arial" panose="020B0604020202020204" pitchFamily="34" charset="0"/>
                <a:ea typeface="ＭＳ Ｐゴシック" panose="020B0600070205080204" pitchFamily="34" charset="-128"/>
              </a:defRPr>
            </a:lvl3pPr>
            <a:lvl4pPr marL="1600200" indent="-228600" defTabSz="985838">
              <a:defRPr sz="8400">
                <a:solidFill>
                  <a:schemeClr val="tx1"/>
                </a:solidFill>
                <a:latin typeface="Arial" panose="020B0604020202020204" pitchFamily="34" charset="0"/>
                <a:ea typeface="ＭＳ Ｐゴシック" panose="020B0600070205080204" pitchFamily="34" charset="-128"/>
              </a:defRPr>
            </a:lvl4pPr>
            <a:lvl5pPr marL="2057400" indent="-228600" defTabSz="985838">
              <a:defRPr sz="8400">
                <a:solidFill>
                  <a:schemeClr val="tx1"/>
                </a:solidFill>
                <a:latin typeface="Arial" panose="020B0604020202020204" pitchFamily="34" charset="0"/>
                <a:ea typeface="ＭＳ Ｐゴシック" panose="020B0600070205080204" pitchFamily="34" charset="-128"/>
              </a:defRPr>
            </a:lvl5pPr>
            <a:lvl6pPr marL="25146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defTabSz="985838"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4800" b="1" dirty="0">
                <a:solidFill>
                  <a:srgbClr val="3333CC"/>
                </a:solidFill>
              </a:rPr>
              <a:t>Strategic Marketing Simulator 1.0</a:t>
            </a:r>
          </a:p>
          <a:p>
            <a:pPr algn="ctr" eaLnBrk="1" hangingPunct="1"/>
            <a:r>
              <a:rPr lang="en-US" altLang="en-US" sz="3500" b="1" dirty="0">
                <a:solidFill>
                  <a:srgbClr val="3333CC"/>
                </a:solidFill>
              </a:rPr>
              <a:t>Student: </a:t>
            </a:r>
            <a:r>
              <a:rPr lang="en-US" altLang="en-US" sz="3500" dirty="0">
                <a:solidFill>
                  <a:srgbClr val="3333CC"/>
                </a:solidFill>
              </a:rPr>
              <a:t>Javier Andrial, Florida International University</a:t>
            </a:r>
          </a:p>
          <a:p>
            <a:pPr algn="ctr" eaLnBrk="1" hangingPunct="1"/>
            <a:r>
              <a:rPr lang="en-US" altLang="en-US" sz="3500" b="1" dirty="0">
                <a:solidFill>
                  <a:srgbClr val="3333CC"/>
                </a:solidFill>
              </a:rPr>
              <a:t>Mentor:</a:t>
            </a:r>
            <a:r>
              <a:rPr lang="en-US" altLang="en-US" sz="3500" b="1" i="1" dirty="0">
                <a:solidFill>
                  <a:srgbClr val="3333CC"/>
                </a:solidFill>
              </a:rPr>
              <a:t> </a:t>
            </a:r>
            <a:r>
              <a:rPr lang="en-US" altLang="en-US" sz="3500" i="1" dirty="0" smtClean="0">
                <a:solidFill>
                  <a:srgbClr val="3333CC"/>
                </a:solidFill>
              </a:rPr>
              <a:t>Josiah Bradley</a:t>
            </a:r>
            <a:r>
              <a:rPr lang="en-US" altLang="ja-JP" sz="3500" dirty="0" smtClean="0">
                <a:solidFill>
                  <a:srgbClr val="3333CC"/>
                </a:solidFill>
              </a:rPr>
              <a:t>,</a:t>
            </a:r>
            <a:r>
              <a:rPr lang="en-US" altLang="ja-JP" sz="3500" i="1" dirty="0" smtClean="0">
                <a:solidFill>
                  <a:srgbClr val="3333CC"/>
                </a:solidFill>
              </a:rPr>
              <a:t> </a:t>
            </a:r>
            <a:r>
              <a:rPr lang="en-US" altLang="ja-JP" sz="3500" i="1" dirty="0" err="1">
                <a:solidFill>
                  <a:srgbClr val="3333CC"/>
                </a:solidFill>
              </a:rPr>
              <a:t>FIU</a:t>
            </a:r>
            <a:r>
              <a:rPr lang="en-US" altLang="ja-JP" sz="3500" dirty="0">
                <a:solidFill>
                  <a:srgbClr val="3333CC"/>
                </a:solidFill>
              </a:rPr>
              <a:t> </a:t>
            </a:r>
          </a:p>
          <a:p>
            <a:pPr algn="ctr" eaLnBrk="1" hangingPunct="1"/>
            <a:r>
              <a:rPr lang="en-US" altLang="en-US" sz="3500" b="1" dirty="0">
                <a:solidFill>
                  <a:srgbClr val="3333CC"/>
                </a:solidFill>
              </a:rPr>
              <a:t>Instructor:</a:t>
            </a:r>
            <a:r>
              <a:rPr lang="en-US" altLang="en-US" sz="3500" b="1" i="1" dirty="0">
                <a:solidFill>
                  <a:srgbClr val="3333CC"/>
                </a:solidFill>
              </a:rPr>
              <a:t> </a:t>
            </a:r>
            <a:r>
              <a:rPr lang="en-US" altLang="en-US" sz="3500" dirty="0" err="1">
                <a:solidFill>
                  <a:srgbClr val="3333CC"/>
                </a:solidFill>
              </a:rPr>
              <a:t>Masoud</a:t>
            </a:r>
            <a:r>
              <a:rPr lang="en-US" altLang="en-US" sz="3500" dirty="0">
                <a:solidFill>
                  <a:srgbClr val="3333CC"/>
                </a:solidFill>
              </a:rPr>
              <a:t> </a:t>
            </a:r>
            <a:r>
              <a:rPr lang="en-US" altLang="en-US" sz="3500" dirty="0" err="1">
                <a:solidFill>
                  <a:srgbClr val="3333CC"/>
                </a:solidFill>
              </a:rPr>
              <a:t>Sadjadi</a:t>
            </a:r>
            <a:r>
              <a:rPr lang="en-US" altLang="en-US" sz="3500" dirty="0">
                <a:solidFill>
                  <a:srgbClr val="3333CC"/>
                </a:solidFill>
              </a:rPr>
              <a:t>, Florida International University</a:t>
            </a:r>
          </a:p>
        </p:txBody>
      </p:sp>
      <p:sp>
        <p:nvSpPr>
          <p:cNvPr id="3078" name="Rectangle 18"/>
          <p:cNvSpPr>
            <a:spLocks noChangeArrowheads="1"/>
          </p:cNvSpPr>
          <p:nvPr/>
        </p:nvSpPr>
        <p:spPr bwMode="auto">
          <a:xfrm>
            <a:off x="914400" y="5486400"/>
            <a:ext cx="31089600" cy="38176200"/>
          </a:xfrm>
          <a:prstGeom prst="rect">
            <a:avLst/>
          </a:prstGeom>
          <a:noFill/>
          <a:ln w="635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15" name="Text Box 19"/>
          <p:cNvSpPr txBox="1">
            <a:spLocks noChangeArrowheads="1"/>
          </p:cNvSpPr>
          <p:nvPr/>
        </p:nvSpPr>
        <p:spPr bwMode="auto">
          <a:xfrm>
            <a:off x="4114800" y="6139597"/>
            <a:ext cx="5486400"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eaLnBrk="1" hangingPunct="1">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Problem</a:t>
            </a:r>
          </a:p>
        </p:txBody>
      </p:sp>
      <p:sp>
        <p:nvSpPr>
          <p:cNvPr id="217" name="Text Box 19"/>
          <p:cNvSpPr txBox="1">
            <a:spLocks noChangeArrowheads="1"/>
          </p:cNvSpPr>
          <p:nvPr/>
        </p:nvSpPr>
        <p:spPr bwMode="auto">
          <a:xfrm>
            <a:off x="4114801" y="36271200"/>
            <a:ext cx="5486400" cy="730559"/>
          </a:xfrm>
          <a:prstGeom prst="rect">
            <a:avLst/>
          </a:prstGeom>
          <a:solidFill>
            <a:schemeClr val="bg1"/>
          </a:solidFill>
          <a:ln w="12700">
            <a:solidFill>
              <a:srgbClr val="0033CC"/>
            </a:solidFill>
            <a:miter lim="800000"/>
            <a:headEnd/>
            <a:tailEnd/>
          </a:ln>
          <a:effectLst/>
        </p:spPr>
        <p:txBody>
          <a:bodyPr wrap="square" lIns="98655" tIns="49327" rIns="98655" bIns="49327">
            <a:spAutoFit/>
          </a:bodyPr>
          <a:lstStyle/>
          <a:p>
            <a:pPr algn="ctr" defTabSz="985838" eaLnBrk="1" hangingPunct="1">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Acknowledgements</a:t>
            </a:r>
          </a:p>
        </p:txBody>
      </p:sp>
      <p:sp>
        <p:nvSpPr>
          <p:cNvPr id="3081" name="Rectangle 6"/>
          <p:cNvSpPr>
            <a:spLocks noChangeArrowheads="1"/>
          </p:cNvSpPr>
          <p:nvPr/>
        </p:nvSpPr>
        <p:spPr bwMode="auto">
          <a:xfrm>
            <a:off x="15925800" y="446088"/>
            <a:ext cx="47244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200" b="1">
                <a:solidFill>
                  <a:schemeClr val="accent2"/>
                </a:solidFill>
              </a:rPr>
              <a:t>School of Computing &amp; Information Sciences</a:t>
            </a:r>
            <a:endParaRPr lang="en-US" altLang="en-US" sz="3200">
              <a:solidFill>
                <a:schemeClr val="accent2"/>
              </a:solidFill>
            </a:endParaRPr>
          </a:p>
        </p:txBody>
      </p:sp>
      <p:pic>
        <p:nvPicPr>
          <p:cNvPr id="3082" name="Picture 3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3182600" y="381000"/>
            <a:ext cx="263048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 Box 19"/>
          <p:cNvSpPr txBox="1">
            <a:spLocks noChangeArrowheads="1"/>
          </p:cNvSpPr>
          <p:nvPr/>
        </p:nvSpPr>
        <p:spPr bwMode="auto">
          <a:xfrm>
            <a:off x="4114800" y="10853678"/>
            <a:ext cx="5486400" cy="731837"/>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eaLnBrk="1" hangingPunct="1">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Current System</a:t>
            </a:r>
          </a:p>
        </p:txBody>
      </p:sp>
      <p:sp>
        <p:nvSpPr>
          <p:cNvPr id="35" name="Text Box 19"/>
          <p:cNvSpPr txBox="1">
            <a:spLocks noChangeArrowheads="1"/>
          </p:cNvSpPr>
          <p:nvPr/>
        </p:nvSpPr>
        <p:spPr bwMode="auto">
          <a:xfrm>
            <a:off x="4114800" y="15066150"/>
            <a:ext cx="5486400" cy="731837"/>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eaLnBrk="1" hangingPunct="1">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Requirements</a:t>
            </a:r>
          </a:p>
        </p:txBody>
      </p:sp>
      <p:sp>
        <p:nvSpPr>
          <p:cNvPr id="36" name="Text Box 19"/>
          <p:cNvSpPr txBox="1">
            <a:spLocks noChangeArrowheads="1"/>
          </p:cNvSpPr>
          <p:nvPr/>
        </p:nvSpPr>
        <p:spPr bwMode="auto">
          <a:xfrm>
            <a:off x="23742650" y="6139597"/>
            <a:ext cx="5486400" cy="731837"/>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eaLnBrk="1" hangingPunct="1">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System Design</a:t>
            </a:r>
          </a:p>
        </p:txBody>
      </p:sp>
      <p:sp>
        <p:nvSpPr>
          <p:cNvPr id="37" name="Text Box 19"/>
          <p:cNvSpPr txBox="1">
            <a:spLocks noChangeArrowheads="1"/>
          </p:cNvSpPr>
          <p:nvPr/>
        </p:nvSpPr>
        <p:spPr bwMode="auto">
          <a:xfrm>
            <a:off x="23742650" y="31466064"/>
            <a:ext cx="5486400"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eaLnBrk="1" hangingPunct="1">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Object Design</a:t>
            </a:r>
          </a:p>
        </p:txBody>
      </p:sp>
      <p:sp>
        <p:nvSpPr>
          <p:cNvPr id="38" name="Text Box 19"/>
          <p:cNvSpPr txBox="1">
            <a:spLocks noChangeArrowheads="1"/>
          </p:cNvSpPr>
          <p:nvPr/>
        </p:nvSpPr>
        <p:spPr bwMode="auto">
          <a:xfrm>
            <a:off x="23742650" y="18274078"/>
            <a:ext cx="5486400"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eaLnBrk="1" hangingPunct="1">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Implementation</a:t>
            </a:r>
          </a:p>
        </p:txBody>
      </p:sp>
      <p:sp>
        <p:nvSpPr>
          <p:cNvPr id="39" name="Text Box 19"/>
          <p:cNvSpPr txBox="1">
            <a:spLocks noChangeArrowheads="1"/>
          </p:cNvSpPr>
          <p:nvPr/>
        </p:nvSpPr>
        <p:spPr bwMode="auto">
          <a:xfrm>
            <a:off x="23742650" y="27391180"/>
            <a:ext cx="5486400" cy="731837"/>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eaLnBrk="1" hangingPunct="1">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Verification</a:t>
            </a:r>
          </a:p>
        </p:txBody>
      </p:sp>
      <p:sp>
        <p:nvSpPr>
          <p:cNvPr id="40" name="Text Box 19"/>
          <p:cNvSpPr txBox="1">
            <a:spLocks noChangeArrowheads="1"/>
          </p:cNvSpPr>
          <p:nvPr/>
        </p:nvSpPr>
        <p:spPr bwMode="auto">
          <a:xfrm>
            <a:off x="11569700" y="5984082"/>
            <a:ext cx="10204450" cy="730250"/>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eaLnBrk="1" hangingPunct="1">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Screenshots</a:t>
            </a:r>
          </a:p>
        </p:txBody>
      </p:sp>
      <p:sp>
        <p:nvSpPr>
          <p:cNvPr id="41" name="Text Box 19"/>
          <p:cNvSpPr txBox="1">
            <a:spLocks noChangeArrowheads="1"/>
          </p:cNvSpPr>
          <p:nvPr/>
        </p:nvSpPr>
        <p:spPr bwMode="auto">
          <a:xfrm>
            <a:off x="4114800" y="29565600"/>
            <a:ext cx="5486400"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p>
            <a:pPr algn="ctr" defTabSz="985838" eaLnBrk="1" hangingPunct="1">
              <a:spcBef>
                <a:spcPct val="50000"/>
              </a:spcBef>
              <a:defRPr/>
            </a:pPr>
            <a:r>
              <a:rPr lang="en-US" sz="4100" b="1" dirty="0">
                <a:solidFill>
                  <a:srgbClr val="336699"/>
                </a:solidFill>
                <a:effectLst>
                  <a:outerShdw blurRad="38100" dist="38100" dir="2700000" algn="tl">
                    <a:srgbClr val="DDDDDD"/>
                  </a:outerShdw>
                </a:effectLst>
                <a:latin typeface="Arial" charset="0"/>
                <a:ea typeface="ＭＳ Ｐゴシック" charset="-128"/>
                <a:cs typeface="ＭＳ Ｐゴシック" charset="-128"/>
              </a:rPr>
              <a:t>Summary</a:t>
            </a:r>
          </a:p>
        </p:txBody>
      </p:sp>
      <p:pic>
        <p:nvPicPr>
          <p:cNvPr id="3091" name="Picture 2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752050" y="514350"/>
            <a:ext cx="3392488" cy="102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92"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158450" y="1668463"/>
            <a:ext cx="2738438" cy="183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93" name="Picture 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101675" y="3486150"/>
            <a:ext cx="3476625" cy="197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94" name="TextBox 1"/>
          <p:cNvSpPr txBox="1">
            <a:spLocks noChangeArrowheads="1"/>
          </p:cNvSpPr>
          <p:nvPr/>
        </p:nvSpPr>
        <p:spPr bwMode="auto">
          <a:xfrm>
            <a:off x="2324100" y="7196078"/>
            <a:ext cx="90678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200" dirty="0" err="1">
                <a:latin typeface="Times New Roman" panose="02020603050405020304" pitchFamily="18" charset="0"/>
                <a:cs typeface="Times New Roman" panose="02020603050405020304" pitchFamily="18" charset="0"/>
              </a:rPr>
              <a:t>FIU</a:t>
            </a:r>
            <a:r>
              <a:rPr lang="en-US" altLang="en-US" sz="3200" dirty="0">
                <a:latin typeface="Times New Roman" panose="02020603050405020304" pitchFamily="18" charset="0"/>
                <a:cs typeface="Times New Roman" panose="02020603050405020304" pitchFamily="18" charset="0"/>
              </a:rPr>
              <a:t> Marketing department is looking for a competitive market simulator, which can simulate a </a:t>
            </a:r>
            <a:r>
              <a:rPr lang="en-US" altLang="en-US" sz="3200" dirty="0" err="1">
                <a:latin typeface="Times New Roman" panose="02020603050405020304" pitchFamily="18" charset="0"/>
                <a:cs typeface="Times New Roman" panose="02020603050405020304" pitchFamily="18" charset="0"/>
              </a:rPr>
              <a:t>sudo</a:t>
            </a:r>
            <a:r>
              <a:rPr lang="en-US" altLang="en-US" sz="3200" dirty="0">
                <a:latin typeface="Times New Roman" panose="02020603050405020304" pitchFamily="18" charset="0"/>
                <a:cs typeface="Times New Roman" panose="02020603050405020304" pitchFamily="18" charset="0"/>
              </a:rPr>
              <a:t> realistic environment, where students can create and run their own hotels. Students will compete amongst each other for market share, as well as handling external variables, such as hurricanes or a super bowl.</a:t>
            </a:r>
          </a:p>
        </p:txBody>
      </p:sp>
      <p:sp>
        <p:nvSpPr>
          <p:cNvPr id="3095" name="TextBox 28"/>
          <p:cNvSpPr txBox="1">
            <a:spLocks noChangeArrowheads="1"/>
          </p:cNvSpPr>
          <p:nvPr/>
        </p:nvSpPr>
        <p:spPr bwMode="auto">
          <a:xfrm>
            <a:off x="2324100" y="11844278"/>
            <a:ext cx="9067800"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100" dirty="0">
                <a:latin typeface="Times New Roman" panose="02020603050405020304" pitchFamily="18" charset="0"/>
                <a:cs typeface="Times New Roman" panose="02020603050405020304" pitchFamily="18" charset="0"/>
              </a:rPr>
              <a:t>The current system in place is a </a:t>
            </a:r>
            <a:r>
              <a:rPr lang="en-US" altLang="en-US" sz="3100" dirty="0" smtClean="0">
                <a:latin typeface="Times New Roman" panose="02020603050405020304" pitchFamily="18" charset="0"/>
                <a:cs typeface="Times New Roman" panose="02020603050405020304" pitchFamily="18" charset="0"/>
              </a:rPr>
              <a:t>traditional classroom lecture.</a:t>
            </a:r>
          </a:p>
          <a:p>
            <a:pPr eaLnBrk="1" hangingPunct="1"/>
            <a:r>
              <a:rPr lang="en-US" altLang="en-US" sz="3100" dirty="0" smtClean="0">
                <a:latin typeface="Times New Roman" panose="02020603050405020304" pitchFamily="18" charset="0"/>
                <a:cs typeface="Times New Roman" panose="02020603050405020304" pitchFamily="18" charset="0"/>
              </a:rPr>
              <a:t>The </a:t>
            </a:r>
            <a:r>
              <a:rPr lang="en-US" altLang="en-US" sz="3100" dirty="0">
                <a:latin typeface="Times New Roman" panose="02020603050405020304" pitchFamily="18" charset="0"/>
                <a:cs typeface="Times New Roman" panose="02020603050405020304" pitchFamily="18" charset="0"/>
              </a:rPr>
              <a:t>instructor </a:t>
            </a:r>
            <a:r>
              <a:rPr lang="en-US" altLang="en-US" sz="3100" dirty="0" smtClean="0">
                <a:latin typeface="Times New Roman" panose="02020603050405020304" pitchFamily="18" charset="0"/>
                <a:cs typeface="Times New Roman" panose="02020603050405020304" pitchFamily="18" charset="0"/>
              </a:rPr>
              <a:t>and their students would discuss realistic scenarios and argue how </a:t>
            </a:r>
            <a:r>
              <a:rPr lang="en-US" altLang="en-US" sz="3100" dirty="0">
                <a:latin typeface="Times New Roman" panose="02020603050405020304" pitchFamily="18" charset="0"/>
                <a:cs typeface="Times New Roman" panose="02020603050405020304" pitchFamily="18" charset="0"/>
              </a:rPr>
              <a:t>they might </a:t>
            </a:r>
            <a:r>
              <a:rPr lang="en-US" altLang="en-US" sz="3100" dirty="0" smtClean="0">
                <a:latin typeface="Times New Roman" panose="02020603050405020304" pitchFamily="18" charset="0"/>
                <a:cs typeface="Times New Roman" panose="02020603050405020304" pitchFamily="18" charset="0"/>
              </a:rPr>
              <a:t>playout and how it might affect a business, as well as what can be done to counter rival businesses and environmental variables.</a:t>
            </a:r>
            <a:endParaRPr lang="en-US" altLang="en-US" sz="3100" dirty="0">
              <a:latin typeface="Times New Roman" panose="02020603050405020304" pitchFamily="18" charset="0"/>
              <a:cs typeface="Times New Roman" panose="02020603050405020304" pitchFamily="18" charset="0"/>
            </a:endParaRPr>
          </a:p>
        </p:txBody>
      </p:sp>
      <p:sp>
        <p:nvSpPr>
          <p:cNvPr id="3096" name="TextBox 29"/>
          <p:cNvSpPr txBox="1">
            <a:spLocks noChangeArrowheads="1"/>
          </p:cNvSpPr>
          <p:nvPr/>
        </p:nvSpPr>
        <p:spPr bwMode="auto">
          <a:xfrm>
            <a:off x="2324100" y="16212562"/>
            <a:ext cx="9067800" cy="1289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200" dirty="0">
                <a:latin typeface="Times New Roman" panose="02020603050405020304" pitchFamily="18" charset="0"/>
                <a:cs typeface="Times New Roman" panose="02020603050405020304" pitchFamily="18" charset="0"/>
              </a:rPr>
              <a:t>The requirements Expressed by the Client are</a:t>
            </a:r>
          </a:p>
          <a:p>
            <a:pPr eaLnBrk="1" hangingPunct="1"/>
            <a:endParaRPr lang="en-US" altLang="en-US" sz="3200" dirty="0">
              <a:latin typeface="Times New Roman" panose="02020603050405020304" pitchFamily="18" charset="0"/>
              <a:cs typeface="Times New Roman" panose="02020603050405020304" pitchFamily="18" charset="0"/>
            </a:endParaRPr>
          </a:p>
          <a:p>
            <a:pPr marL="457200" indent="-457200" eaLnBrk="1" hangingPunct="1">
              <a:buFont typeface="Arial" panose="020B0604020202020204" pitchFamily="34" charset="0"/>
              <a:buChar char="•"/>
            </a:pPr>
            <a:r>
              <a:rPr lang="en-US" altLang="en-US" sz="3200" dirty="0">
                <a:latin typeface="Times New Roman" panose="02020603050405020304" pitchFamily="18" charset="0"/>
                <a:cs typeface="Times New Roman" panose="02020603050405020304" pitchFamily="18" charset="0"/>
              </a:rPr>
              <a:t>The application must be composted of Games. A Game must be composted of Hotels and Periods. A Hotel, must be composed of Students.</a:t>
            </a:r>
          </a:p>
          <a:p>
            <a:pPr marL="457200" indent="-457200" eaLnBrk="1" hangingPunct="1">
              <a:buFont typeface="Arial" panose="020B0604020202020204" pitchFamily="34" charset="0"/>
              <a:buChar char="•"/>
            </a:pPr>
            <a:endParaRPr lang="en-US" altLang="en-US" sz="3200" dirty="0">
              <a:latin typeface="Times New Roman" panose="02020603050405020304" pitchFamily="18" charset="0"/>
              <a:cs typeface="Times New Roman" panose="02020603050405020304" pitchFamily="18" charset="0"/>
            </a:endParaRPr>
          </a:p>
          <a:p>
            <a:pPr marL="457200" indent="-457200" eaLnBrk="1" hangingPunct="1">
              <a:buFont typeface="Arial" panose="020B0604020202020204" pitchFamily="34" charset="0"/>
              <a:buChar char="•"/>
            </a:pPr>
            <a:r>
              <a:rPr lang="en-US" altLang="en-US" sz="3200" dirty="0">
                <a:latin typeface="Times New Roman" panose="02020603050405020304" pitchFamily="18" charset="0"/>
                <a:cs typeface="Times New Roman" panose="02020603050405020304" pitchFamily="18" charset="0"/>
              </a:rPr>
              <a:t>The application must simulate a competitive market environment between all of the Hotels in a Game.</a:t>
            </a:r>
          </a:p>
          <a:p>
            <a:pPr marL="457200" indent="-457200" eaLnBrk="1" hangingPunct="1">
              <a:buFont typeface="Arial" panose="020B0604020202020204" pitchFamily="34" charset="0"/>
              <a:buChar char="•"/>
            </a:pPr>
            <a:endParaRPr lang="en-US" altLang="en-US" sz="3200" dirty="0">
              <a:latin typeface="Times New Roman" panose="02020603050405020304" pitchFamily="18" charset="0"/>
              <a:cs typeface="Times New Roman" panose="02020603050405020304" pitchFamily="18" charset="0"/>
            </a:endParaRPr>
          </a:p>
          <a:p>
            <a:pPr marL="457200" indent="-457200" eaLnBrk="1" hangingPunct="1">
              <a:buFont typeface="Arial" panose="020B0604020202020204" pitchFamily="34" charset="0"/>
              <a:buChar char="•"/>
            </a:pPr>
            <a:r>
              <a:rPr lang="en-US" altLang="en-US" sz="3200" dirty="0">
                <a:latin typeface="Times New Roman" panose="02020603050405020304" pitchFamily="18" charset="0"/>
                <a:cs typeface="Times New Roman" panose="02020603050405020304" pitchFamily="18" charset="0"/>
              </a:rPr>
              <a:t>The Games must have set length cycles called ‘Periods’. At the end of a period, calculations must be performed to evaluate the performance of each Hotel, compared with other hotels in the Game. </a:t>
            </a:r>
          </a:p>
          <a:p>
            <a:pPr marL="457200" indent="-457200" eaLnBrk="1" hangingPunct="1">
              <a:buFont typeface="Arial" panose="020B0604020202020204" pitchFamily="34" charset="0"/>
              <a:buChar char="•"/>
            </a:pPr>
            <a:endParaRPr lang="en-US" altLang="en-US" sz="3200" dirty="0">
              <a:latin typeface="Times New Roman" panose="02020603050405020304" pitchFamily="18" charset="0"/>
              <a:cs typeface="Times New Roman" panose="02020603050405020304" pitchFamily="18" charset="0"/>
            </a:endParaRPr>
          </a:p>
          <a:p>
            <a:pPr marL="457200" indent="-457200" eaLnBrk="1" hangingPunct="1">
              <a:buFont typeface="Arial" panose="020B0604020202020204" pitchFamily="34" charset="0"/>
              <a:buChar char="•"/>
            </a:pPr>
            <a:r>
              <a:rPr lang="en-US" altLang="en-US" sz="3200" dirty="0">
                <a:latin typeface="Times New Roman" panose="02020603050405020304" pitchFamily="18" charset="0"/>
                <a:cs typeface="Times New Roman" panose="02020603050405020304" pitchFamily="18" charset="0"/>
              </a:rPr>
              <a:t>Hotels must have set parameters such as Location, Type, and Budget.</a:t>
            </a:r>
          </a:p>
          <a:p>
            <a:pPr marL="457200" indent="-457200" eaLnBrk="1" hangingPunct="1">
              <a:buFont typeface="Arial" panose="020B0604020202020204" pitchFamily="34" charset="0"/>
              <a:buChar char="•"/>
            </a:pPr>
            <a:endParaRPr lang="en-US" altLang="en-US" sz="3200" dirty="0">
              <a:latin typeface="Times New Roman" panose="02020603050405020304" pitchFamily="18" charset="0"/>
              <a:cs typeface="Times New Roman" panose="02020603050405020304" pitchFamily="18" charset="0"/>
            </a:endParaRPr>
          </a:p>
          <a:p>
            <a:pPr marL="457200" indent="-457200" eaLnBrk="1" hangingPunct="1">
              <a:buFont typeface="Arial" panose="020B0604020202020204" pitchFamily="34" charset="0"/>
              <a:buChar char="•"/>
            </a:pPr>
            <a:r>
              <a:rPr lang="en-US" altLang="en-US" sz="3200" dirty="0">
                <a:latin typeface="Times New Roman" panose="02020603050405020304" pitchFamily="18" charset="0"/>
                <a:cs typeface="Times New Roman" panose="02020603050405020304" pitchFamily="18" charset="0"/>
              </a:rPr>
              <a:t>Students must enter in their “strategic decisions” each period and provide an end of period explanation in why they chose those decisions.</a:t>
            </a:r>
          </a:p>
          <a:p>
            <a:pPr marL="457200" indent="-457200" eaLnBrk="1" hangingPunct="1">
              <a:buFont typeface="Arial" panose="020B0604020202020204" pitchFamily="34" charset="0"/>
              <a:buChar char="•"/>
            </a:pPr>
            <a:endParaRPr lang="en-US" altLang="en-US" sz="3200" dirty="0">
              <a:latin typeface="Times New Roman" panose="02020603050405020304" pitchFamily="18" charset="0"/>
              <a:cs typeface="Times New Roman" panose="02020603050405020304" pitchFamily="18" charset="0"/>
            </a:endParaRPr>
          </a:p>
          <a:p>
            <a:pPr marL="457200" indent="-457200" eaLnBrk="1" hangingPunct="1">
              <a:buFont typeface="Arial" panose="020B0604020202020204" pitchFamily="34" charset="0"/>
              <a:buChar char="•"/>
            </a:pPr>
            <a:r>
              <a:rPr lang="en-US" altLang="en-US" sz="3200" dirty="0">
                <a:latin typeface="Times New Roman" panose="02020603050405020304" pitchFamily="18" charset="0"/>
                <a:cs typeface="Times New Roman" panose="02020603050405020304" pitchFamily="18" charset="0"/>
              </a:rPr>
              <a:t>The Application must also allow virtual students to play the game. These “bot” students will behave and interact with the System just like a normal student would</a:t>
            </a:r>
          </a:p>
        </p:txBody>
      </p:sp>
      <p:sp>
        <p:nvSpPr>
          <p:cNvPr id="3099" name="TextBox 41"/>
          <p:cNvSpPr txBox="1">
            <a:spLocks noChangeArrowheads="1"/>
          </p:cNvSpPr>
          <p:nvPr/>
        </p:nvSpPr>
        <p:spPr bwMode="auto">
          <a:xfrm>
            <a:off x="22269451" y="19433530"/>
            <a:ext cx="9067800" cy="7617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200" dirty="0" smtClean="0">
                <a:latin typeface="Times New Roman" panose="02020603050405020304" pitchFamily="18" charset="0"/>
                <a:cs typeface="Times New Roman" panose="02020603050405020304" pitchFamily="18" charset="0"/>
              </a:rPr>
              <a:t>The System is implemented using</a:t>
            </a:r>
          </a:p>
          <a:p>
            <a:pPr eaLnBrk="1" hangingPunct="1"/>
            <a:endParaRPr lang="en-US" altLang="en-US" sz="3200" dirty="0" smtClean="0">
              <a:latin typeface="Times New Roman" panose="02020603050405020304" pitchFamily="18" charset="0"/>
              <a:cs typeface="Times New Roman" panose="02020603050405020304" pitchFamily="18" charset="0"/>
            </a:endParaRPr>
          </a:p>
          <a:p>
            <a:pPr marL="457200" indent="-457200" eaLnBrk="1" hangingPunct="1">
              <a:spcBef>
                <a:spcPts val="600"/>
              </a:spcBef>
              <a:spcAft>
                <a:spcPts val="1200"/>
              </a:spcAft>
              <a:buFont typeface="Arial" panose="020B0604020202020204" pitchFamily="34" charset="0"/>
              <a:buChar char="•"/>
            </a:pPr>
            <a:r>
              <a:rPr lang="en-US" altLang="en-US" sz="3200" dirty="0">
                <a:latin typeface="Times New Roman" panose="02020603050405020304" pitchFamily="18" charset="0"/>
                <a:cs typeface="Times New Roman" panose="02020603050405020304" pitchFamily="18" charset="0"/>
              </a:rPr>
              <a:t>Ubuntu, for our Operating System</a:t>
            </a:r>
          </a:p>
          <a:p>
            <a:pPr marL="457200" indent="-457200" eaLnBrk="1" hangingPunct="1">
              <a:spcBef>
                <a:spcPts val="600"/>
              </a:spcBef>
              <a:spcAft>
                <a:spcPts val="1200"/>
              </a:spcAft>
              <a:buFont typeface="Arial" panose="020B0604020202020204" pitchFamily="34" charset="0"/>
              <a:buChar char="•"/>
            </a:pPr>
            <a:r>
              <a:rPr lang="en-US" altLang="en-US" sz="3200" dirty="0">
                <a:latin typeface="Times New Roman" panose="02020603050405020304" pitchFamily="18" charset="0"/>
                <a:cs typeface="Times New Roman" panose="02020603050405020304" pitchFamily="18" charset="0"/>
              </a:rPr>
              <a:t>Apache 2 HTTP services, as our server</a:t>
            </a:r>
          </a:p>
          <a:p>
            <a:pPr marL="457200" indent="-457200" eaLnBrk="1" hangingPunct="1">
              <a:spcBef>
                <a:spcPts val="600"/>
              </a:spcBef>
              <a:spcAft>
                <a:spcPts val="1200"/>
              </a:spcAft>
              <a:buFont typeface="Arial" panose="020B0604020202020204" pitchFamily="34" charset="0"/>
              <a:buChar char="•"/>
            </a:pPr>
            <a:r>
              <a:rPr lang="en-US" altLang="en-US" sz="3200" dirty="0">
                <a:latin typeface="Times New Roman" panose="02020603050405020304" pitchFamily="18" charset="0"/>
                <a:cs typeface="Times New Roman" panose="02020603050405020304" pitchFamily="18" charset="0"/>
              </a:rPr>
              <a:t>MySQL, for our Database </a:t>
            </a:r>
          </a:p>
          <a:p>
            <a:pPr marL="457200" indent="-457200" eaLnBrk="1" hangingPunct="1">
              <a:spcBef>
                <a:spcPts val="600"/>
              </a:spcBef>
              <a:spcAft>
                <a:spcPts val="1200"/>
              </a:spcAft>
              <a:buFont typeface="Arial" panose="020B0604020202020204" pitchFamily="34" charset="0"/>
              <a:buChar char="•"/>
            </a:pPr>
            <a:r>
              <a:rPr lang="en-US" altLang="en-US" sz="3200" dirty="0">
                <a:latin typeface="Times New Roman" panose="02020603050405020304" pitchFamily="18" charset="0"/>
                <a:cs typeface="Times New Roman" panose="02020603050405020304" pitchFamily="18" charset="0"/>
              </a:rPr>
              <a:t>PHP and JavaScript, for our Views and Controller Classes logic</a:t>
            </a:r>
          </a:p>
          <a:p>
            <a:pPr marL="457200" indent="-457200" eaLnBrk="1" hangingPunct="1">
              <a:spcBef>
                <a:spcPts val="600"/>
              </a:spcBef>
              <a:spcAft>
                <a:spcPts val="1200"/>
              </a:spcAft>
              <a:buFont typeface="Arial" panose="020B0604020202020204" pitchFamily="34" charset="0"/>
              <a:buChar char="•"/>
            </a:pPr>
            <a:r>
              <a:rPr lang="en-US" altLang="en-US" sz="3200" dirty="0">
                <a:latin typeface="Times New Roman" panose="02020603050405020304" pitchFamily="18" charset="0"/>
                <a:cs typeface="Times New Roman" panose="02020603050405020304" pitchFamily="18" charset="0"/>
              </a:rPr>
              <a:t>HTML, </a:t>
            </a:r>
            <a:r>
              <a:rPr lang="en-US" altLang="en-US" sz="3200" dirty="0" err="1">
                <a:latin typeface="Times New Roman" panose="02020603050405020304" pitchFamily="18" charset="0"/>
                <a:cs typeface="Times New Roman" panose="02020603050405020304" pitchFamily="18" charset="0"/>
              </a:rPr>
              <a:t>CSS</a:t>
            </a:r>
            <a:r>
              <a:rPr lang="en-US" altLang="en-US" sz="3200" dirty="0">
                <a:latin typeface="Times New Roman" panose="02020603050405020304" pitchFamily="18" charset="0"/>
                <a:cs typeface="Times New Roman" panose="02020603050405020304" pitchFamily="18" charset="0"/>
              </a:rPr>
              <a:t> and Bootstrap, is used for creating general styling and pages with responsive designs.</a:t>
            </a:r>
          </a:p>
          <a:p>
            <a:pPr marL="457200" indent="-457200" eaLnBrk="1" hangingPunct="1">
              <a:spcBef>
                <a:spcPts val="600"/>
              </a:spcBef>
              <a:spcAft>
                <a:spcPts val="1200"/>
              </a:spcAft>
              <a:buFont typeface="Arial" panose="020B0604020202020204" pitchFamily="34" charset="0"/>
              <a:buChar char="•"/>
            </a:pPr>
            <a:r>
              <a:rPr lang="en-US" sz="3200" dirty="0" err="1">
                <a:latin typeface="Times New Roman" panose="02020603050405020304" pitchFamily="18" charset="0"/>
                <a:cs typeface="Times New Roman" panose="02020603050405020304" pitchFamily="18" charset="0"/>
              </a:rPr>
              <a:t>FPDF</a:t>
            </a:r>
            <a:r>
              <a:rPr lang="en-US" sz="3200" dirty="0">
                <a:latin typeface="Times New Roman" panose="02020603050405020304" pitchFamily="18" charset="0"/>
                <a:cs typeface="Times New Roman" panose="02020603050405020304" pitchFamily="18" charset="0"/>
              </a:rPr>
              <a:t>, for generating downloadable PDFs</a:t>
            </a:r>
          </a:p>
          <a:p>
            <a:pPr marL="457200" indent="-457200" eaLnBrk="1" hangingPunct="1">
              <a:spcBef>
                <a:spcPts val="600"/>
              </a:spcBef>
              <a:spcAft>
                <a:spcPts val="1200"/>
              </a:spcAft>
              <a:buFont typeface="Arial" panose="020B0604020202020204" pitchFamily="34" charset="0"/>
              <a:buChar char="•"/>
            </a:pPr>
            <a:r>
              <a:rPr lang="en-US" altLang="en-US" sz="3200" dirty="0" err="1">
                <a:latin typeface="Times New Roman" panose="02020603050405020304" pitchFamily="18" charset="0"/>
                <a:cs typeface="Times New Roman" panose="02020603050405020304" pitchFamily="18" charset="0"/>
              </a:rPr>
              <a:t>PHPUnit</a:t>
            </a:r>
            <a:r>
              <a:rPr lang="en-US" altLang="en-US" sz="3200" dirty="0">
                <a:latin typeface="Times New Roman" panose="02020603050405020304" pitchFamily="18" charset="0"/>
                <a:cs typeface="Times New Roman" panose="02020603050405020304" pitchFamily="18" charset="0"/>
              </a:rPr>
              <a:t>, used for testing</a:t>
            </a:r>
          </a:p>
          <a:p>
            <a:pPr marL="457200" indent="-457200" eaLnBrk="1" hangingPunct="1">
              <a:buFont typeface="Arial" panose="020B0604020202020204" pitchFamily="34" charset="0"/>
              <a:buChar char="•"/>
            </a:pPr>
            <a:endParaRPr lang="en-US" altLang="en-US" sz="3200" dirty="0">
              <a:latin typeface="Times New Roman" panose="02020603050405020304" pitchFamily="18" charset="0"/>
              <a:cs typeface="Times New Roman" panose="02020603050405020304" pitchFamily="18" charset="0"/>
            </a:endParaRPr>
          </a:p>
        </p:txBody>
      </p:sp>
      <p:sp>
        <p:nvSpPr>
          <p:cNvPr id="3102" name="TextBox 41"/>
          <p:cNvSpPr txBox="1">
            <a:spLocks noChangeArrowheads="1"/>
          </p:cNvSpPr>
          <p:nvPr/>
        </p:nvSpPr>
        <p:spPr bwMode="auto">
          <a:xfrm>
            <a:off x="26312607" y="17383125"/>
            <a:ext cx="5168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b="1" dirty="0">
                <a:latin typeface="Times New Roman" panose="02020603050405020304" pitchFamily="18" charset="0"/>
                <a:cs typeface="Times New Roman" panose="02020603050405020304" pitchFamily="18" charset="0"/>
              </a:rPr>
              <a:t>Figure 1: </a:t>
            </a:r>
            <a:r>
              <a:rPr lang="en-US" altLang="en-US" sz="2800" dirty="0">
                <a:latin typeface="Times New Roman" panose="02020603050405020304" pitchFamily="18" charset="0"/>
                <a:cs typeface="Times New Roman" panose="02020603050405020304" pitchFamily="18" charset="0"/>
              </a:rPr>
              <a:t>System Design</a:t>
            </a:r>
          </a:p>
        </p:txBody>
      </p:sp>
      <p:sp>
        <p:nvSpPr>
          <p:cNvPr id="3103" name="TextBox 28"/>
          <p:cNvSpPr txBox="1">
            <a:spLocks noChangeArrowheads="1"/>
          </p:cNvSpPr>
          <p:nvPr/>
        </p:nvSpPr>
        <p:spPr bwMode="auto">
          <a:xfrm>
            <a:off x="22243845" y="7295258"/>
            <a:ext cx="9212056"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200" dirty="0">
                <a:latin typeface="Times New Roman" panose="02020603050405020304" pitchFamily="18" charset="0"/>
                <a:cs typeface="Times New Roman" panose="02020603050405020304" pitchFamily="18" charset="0"/>
              </a:rPr>
              <a:t>The </a:t>
            </a:r>
            <a:r>
              <a:rPr lang="en-US" altLang="en-US" sz="3200" dirty="0" smtClean="0">
                <a:latin typeface="Times New Roman" panose="02020603050405020304" pitchFamily="18" charset="0"/>
                <a:cs typeface="Times New Roman" panose="02020603050405020304" pitchFamily="18" charset="0"/>
              </a:rPr>
              <a:t>system design </a:t>
            </a:r>
            <a:r>
              <a:rPr lang="en-US" altLang="en-US" sz="3200" dirty="0" smtClean="0">
                <a:latin typeface="Times New Roman" panose="02020603050405020304" pitchFamily="18" charset="0"/>
                <a:cs typeface="Times New Roman" panose="02020603050405020304" pitchFamily="18" charset="0"/>
              </a:rPr>
              <a:t>of our </a:t>
            </a:r>
            <a:r>
              <a:rPr lang="en-US" altLang="en-US" sz="3200" dirty="0" smtClean="0">
                <a:latin typeface="Times New Roman" panose="02020603050405020304" pitchFamily="18" charset="0"/>
                <a:cs typeface="Times New Roman" panose="02020603050405020304" pitchFamily="18" charset="0"/>
              </a:rPr>
              <a:t>System is </a:t>
            </a:r>
            <a:r>
              <a:rPr lang="en-US" altLang="en-US" sz="3200" dirty="0" smtClean="0">
                <a:latin typeface="Times New Roman" panose="02020603050405020304" pitchFamily="18" charset="0"/>
                <a:cs typeface="Times New Roman" panose="02020603050405020304" pitchFamily="18" charset="0"/>
              </a:rPr>
              <a:t>based upon </a:t>
            </a:r>
            <a:r>
              <a:rPr lang="en-US" altLang="en-US" sz="3200" dirty="0">
                <a:latin typeface="Times New Roman" panose="02020603050405020304" pitchFamily="18" charset="0"/>
                <a:cs typeface="Times New Roman" panose="02020603050405020304" pitchFamily="18" charset="0"/>
              </a:rPr>
              <a:t>the  Model-View-Controller architecture. </a:t>
            </a:r>
            <a:endParaRPr lang="en-US" altLang="en-US" sz="3200" dirty="0" smtClean="0">
              <a:latin typeface="Times New Roman" panose="02020603050405020304" pitchFamily="18" charset="0"/>
              <a:cs typeface="Times New Roman" panose="02020603050405020304" pitchFamily="18" charset="0"/>
            </a:endParaRPr>
          </a:p>
          <a:p>
            <a:pPr marL="457200" indent="-457200" eaLnBrk="1" hangingPunct="1">
              <a:buFont typeface="Arial" panose="020B0604020202020204" pitchFamily="34" charset="0"/>
              <a:buChar char="•"/>
            </a:pPr>
            <a:r>
              <a:rPr lang="en-US" altLang="en-US" sz="3200" dirty="0" smtClean="0">
                <a:latin typeface="Times New Roman" panose="02020603050405020304" pitchFamily="18" charset="0"/>
                <a:cs typeface="Times New Roman" panose="02020603050405020304" pitchFamily="18" charset="0"/>
              </a:rPr>
              <a:t>A </a:t>
            </a:r>
            <a:r>
              <a:rPr lang="en-US" altLang="en-US" sz="3200" dirty="0">
                <a:latin typeface="Times New Roman" panose="02020603050405020304" pitchFamily="18" charset="0"/>
                <a:cs typeface="Times New Roman" panose="02020603050405020304" pitchFamily="18" charset="0"/>
              </a:rPr>
              <a:t>web browser </a:t>
            </a:r>
            <a:r>
              <a:rPr lang="en-US" altLang="en-US" sz="3200" dirty="0" smtClean="0">
                <a:latin typeface="Times New Roman" panose="02020603050405020304" pitchFamily="18" charset="0"/>
                <a:cs typeface="Times New Roman" panose="02020603050405020304" pitchFamily="18" charset="0"/>
              </a:rPr>
              <a:t>is used for viewing the Views on the client-side.</a:t>
            </a:r>
          </a:p>
          <a:p>
            <a:pPr marL="457200" indent="-457200" eaLnBrk="1" hangingPunct="1">
              <a:buFont typeface="Arial" panose="020B0604020202020204" pitchFamily="34" charset="0"/>
              <a:buChar char="•"/>
            </a:pPr>
            <a:r>
              <a:rPr lang="en-US" altLang="en-US" sz="3200" dirty="0">
                <a:latin typeface="Times New Roman" panose="02020603050405020304" pitchFamily="18" charset="0"/>
                <a:cs typeface="Times New Roman" panose="02020603050405020304" pitchFamily="18" charset="0"/>
              </a:rPr>
              <a:t>S</a:t>
            </a:r>
            <a:r>
              <a:rPr lang="en-US" altLang="en-US" sz="3200" dirty="0" smtClean="0">
                <a:latin typeface="Times New Roman" panose="02020603050405020304" pitchFamily="18" charset="0"/>
                <a:cs typeface="Times New Roman" panose="02020603050405020304" pitchFamily="18" charset="0"/>
              </a:rPr>
              <a:t>erver-side,</a:t>
            </a:r>
            <a:r>
              <a:rPr lang="en-US" altLang="en-US" sz="3200" dirty="0" smtClean="0">
                <a:latin typeface="Times New Roman" panose="02020603050405020304" pitchFamily="18" charset="0"/>
                <a:cs typeface="Times New Roman" panose="02020603050405020304" pitchFamily="18" charset="0"/>
              </a:rPr>
              <a:t> </a:t>
            </a:r>
            <a:r>
              <a:rPr lang="en-US" altLang="en-US" sz="3200" dirty="0" smtClean="0">
                <a:latin typeface="Times New Roman" panose="02020603050405020304" pitchFamily="18" charset="0"/>
                <a:cs typeface="Times New Roman" panose="02020603050405020304" pitchFamily="18" charset="0"/>
              </a:rPr>
              <a:t>Controller and Model are constructed using PHP and MySQL encompassed in Apache HTTP service</a:t>
            </a:r>
            <a:endParaRPr lang="en-US" altLang="en-US" sz="3200" dirty="0" smtClean="0">
              <a:latin typeface="Times New Roman" panose="02020603050405020304" pitchFamily="18" charset="0"/>
              <a:cs typeface="Times New Roman" panose="02020603050405020304" pitchFamily="18" charset="0"/>
            </a:endParaRPr>
          </a:p>
        </p:txBody>
      </p:sp>
      <p:sp>
        <p:nvSpPr>
          <p:cNvPr id="3104" name="TextBox 28"/>
          <p:cNvSpPr txBox="1">
            <a:spLocks noChangeArrowheads="1"/>
          </p:cNvSpPr>
          <p:nvPr/>
        </p:nvSpPr>
        <p:spPr bwMode="auto">
          <a:xfrm>
            <a:off x="22243845" y="32719963"/>
            <a:ext cx="90678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200" dirty="0" smtClean="0">
                <a:latin typeface="Times New Roman" panose="02020603050405020304" pitchFamily="18" charset="0"/>
                <a:cs typeface="Times New Roman" panose="02020603050405020304" pitchFamily="18" charset="0"/>
              </a:rPr>
              <a:t>Below is the Object diagram for the PDF Generate report feature. This feature, queries the Database for all relevant and useful information for a given Game and Period.</a:t>
            </a:r>
            <a:endParaRPr lang="en-US" altLang="en-US" sz="3200" dirty="0">
              <a:latin typeface="Times New Roman" panose="02020603050405020304" pitchFamily="18" charset="0"/>
              <a:cs typeface="Times New Roman" panose="02020603050405020304" pitchFamily="18" charset="0"/>
            </a:endParaRPr>
          </a:p>
        </p:txBody>
      </p:sp>
      <p:sp>
        <p:nvSpPr>
          <p:cNvPr id="56" name="TextBox 1"/>
          <p:cNvSpPr txBox="1">
            <a:spLocks noChangeArrowheads="1"/>
          </p:cNvSpPr>
          <p:nvPr/>
        </p:nvSpPr>
        <p:spPr bwMode="auto">
          <a:xfrm>
            <a:off x="22269451" y="28468319"/>
            <a:ext cx="9067800"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charset="0"/>
                <a:ea typeface="ＭＳ Ｐゴシック" charset="-128"/>
              </a:defRPr>
            </a:lvl1pPr>
            <a:lvl2pPr marL="742950" indent="-285750">
              <a:defRPr sz="8400">
                <a:solidFill>
                  <a:schemeClr val="tx1"/>
                </a:solidFill>
                <a:latin typeface="Arial" charset="0"/>
                <a:ea typeface="ＭＳ Ｐゴシック" charset="-128"/>
              </a:defRPr>
            </a:lvl2pPr>
            <a:lvl3pPr marL="1143000" indent="-228600">
              <a:defRPr sz="8400">
                <a:solidFill>
                  <a:schemeClr val="tx1"/>
                </a:solidFill>
                <a:latin typeface="Arial" charset="0"/>
                <a:ea typeface="ＭＳ Ｐゴシック" charset="-128"/>
              </a:defRPr>
            </a:lvl3pPr>
            <a:lvl4pPr marL="1600200" indent="-228600">
              <a:defRPr sz="8400">
                <a:solidFill>
                  <a:schemeClr val="tx1"/>
                </a:solidFill>
                <a:latin typeface="Arial" charset="0"/>
                <a:ea typeface="ＭＳ Ｐゴシック" charset="-128"/>
              </a:defRPr>
            </a:lvl4pPr>
            <a:lvl5pPr marL="2057400" indent="-228600">
              <a:defRPr sz="8400">
                <a:solidFill>
                  <a:schemeClr val="tx1"/>
                </a:solidFill>
                <a:latin typeface="Arial" charset="0"/>
                <a:ea typeface="ＭＳ Ｐゴシック" charset="-128"/>
              </a:defRPr>
            </a:lvl5pPr>
            <a:lvl6pPr marL="2514600" indent="-228600" eaLnBrk="0" fontAlgn="base" hangingPunct="0">
              <a:spcBef>
                <a:spcPct val="0"/>
              </a:spcBef>
              <a:spcAft>
                <a:spcPct val="0"/>
              </a:spcAft>
              <a:defRPr sz="8400">
                <a:solidFill>
                  <a:schemeClr val="tx1"/>
                </a:solidFill>
                <a:latin typeface="Arial" charset="0"/>
                <a:ea typeface="ＭＳ Ｐゴシック" charset="-128"/>
              </a:defRPr>
            </a:lvl6pPr>
            <a:lvl7pPr marL="2971800" indent="-228600" eaLnBrk="0" fontAlgn="base" hangingPunct="0">
              <a:spcBef>
                <a:spcPct val="0"/>
              </a:spcBef>
              <a:spcAft>
                <a:spcPct val="0"/>
              </a:spcAft>
              <a:defRPr sz="8400">
                <a:solidFill>
                  <a:schemeClr val="tx1"/>
                </a:solidFill>
                <a:latin typeface="Arial" charset="0"/>
                <a:ea typeface="ＭＳ Ｐゴシック" charset="-128"/>
              </a:defRPr>
            </a:lvl7pPr>
            <a:lvl8pPr marL="3429000" indent="-228600" eaLnBrk="0" fontAlgn="base" hangingPunct="0">
              <a:spcBef>
                <a:spcPct val="0"/>
              </a:spcBef>
              <a:spcAft>
                <a:spcPct val="0"/>
              </a:spcAft>
              <a:defRPr sz="8400">
                <a:solidFill>
                  <a:schemeClr val="tx1"/>
                </a:solidFill>
                <a:latin typeface="Arial" charset="0"/>
                <a:ea typeface="ＭＳ Ｐゴシック" charset="-128"/>
              </a:defRPr>
            </a:lvl8pPr>
            <a:lvl9pPr marL="3886200" indent="-228600" eaLnBrk="0" fontAlgn="base" hangingPunct="0">
              <a:spcBef>
                <a:spcPct val="0"/>
              </a:spcBef>
              <a:spcAft>
                <a:spcPct val="0"/>
              </a:spcAft>
              <a:defRPr sz="8400">
                <a:solidFill>
                  <a:schemeClr val="tx1"/>
                </a:solidFill>
                <a:latin typeface="Arial" charset="0"/>
                <a:ea typeface="ＭＳ Ｐゴシック" charset="-128"/>
              </a:defRPr>
            </a:lvl9pPr>
          </a:lstStyle>
          <a:p>
            <a:pPr eaLnBrk="1" hangingPunct="1">
              <a:spcBef>
                <a:spcPts val="600"/>
              </a:spcBef>
              <a:spcAft>
                <a:spcPts val="600"/>
              </a:spcAft>
            </a:pP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Verification was </a:t>
            </a:r>
            <a:r>
              <a:rPr lang="en-US" altLang="en-US" sz="3200" dirty="0" smtClean="0">
                <a:latin typeface="Times New Roman" panose="02020603050405020304" pitchFamily="18" charset="0"/>
                <a:ea typeface="ＭＳ Ｐゴシック" panose="020B0600070205080204" pitchFamily="34" charset="-128"/>
                <a:cs typeface="Times New Roman" panose="02020603050405020304" pitchFamily="18" charset="0"/>
              </a:rPr>
              <a:t>performed using </a:t>
            </a:r>
            <a:r>
              <a:rPr lang="en-US" altLang="en-US" sz="3200" dirty="0" err="1" smtClean="0">
                <a:latin typeface="Times New Roman" panose="02020603050405020304" pitchFamily="18" charset="0"/>
                <a:ea typeface="ＭＳ Ｐゴシック" panose="020B0600070205080204" pitchFamily="34" charset="-128"/>
                <a:cs typeface="Times New Roman" panose="02020603050405020304" pitchFamily="18" charset="0"/>
              </a:rPr>
              <a:t>PHPunit</a:t>
            </a:r>
            <a:r>
              <a:rPr lang="en-US" altLang="en-US" sz="3200" dirty="0" smtClean="0">
                <a:latin typeface="Times New Roman" panose="02020603050405020304" pitchFamily="18" charset="0"/>
                <a:ea typeface="ＭＳ Ｐゴシック" panose="020B0600070205080204" pitchFamily="34" charset="-128"/>
                <a:cs typeface="Times New Roman" panose="02020603050405020304" pitchFamily="18" charset="0"/>
              </a:rPr>
              <a:t>.</a:t>
            </a:r>
          </a:p>
          <a:p>
            <a:pPr marL="457200" indent="-457200" eaLnBrk="1" hangingPunct="1">
              <a:spcBef>
                <a:spcPts val="600"/>
              </a:spcBef>
              <a:spcAft>
                <a:spcPts val="600"/>
              </a:spcAft>
              <a:buFont typeface="Arial" panose="020B0604020202020204" pitchFamily="34" charset="0"/>
              <a:buChar char="•"/>
            </a:pPr>
            <a:r>
              <a:rPr lang="en-US" altLang="en-US" sz="3200" dirty="0" smtClean="0">
                <a:latin typeface="Times New Roman" panose="02020603050405020304" pitchFamily="18" charset="0"/>
                <a:ea typeface="ＭＳ Ｐゴシック" panose="020B0600070205080204" pitchFamily="34" charset="-128"/>
                <a:cs typeface="Times New Roman" panose="02020603050405020304" pitchFamily="18" charset="0"/>
              </a:rPr>
              <a:t>Tests were performed on </a:t>
            </a:r>
            <a:r>
              <a:rPr lang="en-US" altLang="en-US" sz="3200" dirty="0" smtClean="0">
                <a:latin typeface="Times New Roman" panose="02020603050405020304" pitchFamily="18" charset="0"/>
                <a:ea typeface="ＭＳ Ｐゴシック" panose="020B0600070205080204" pitchFamily="34" charset="-128"/>
                <a:cs typeface="Times New Roman" panose="02020603050405020304" pitchFamily="18" charset="0"/>
              </a:rPr>
              <a:t>the Systems controller’s functions and objects; as well as the model’s query functions.</a:t>
            </a:r>
            <a:endPar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3107" name="TextBox 44"/>
          <p:cNvSpPr txBox="1">
            <a:spLocks noChangeArrowheads="1"/>
          </p:cNvSpPr>
          <p:nvPr/>
        </p:nvSpPr>
        <p:spPr bwMode="auto">
          <a:xfrm>
            <a:off x="2329016" y="37292271"/>
            <a:ext cx="9067800"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200" dirty="0">
                <a:latin typeface="Times New Roman" panose="02020603050405020304" pitchFamily="18" charset="0"/>
                <a:cs typeface="Times New Roman" panose="02020603050405020304" pitchFamily="18" charset="0"/>
              </a:rPr>
              <a:t>The material presented in this poster is based upon the work supported by Joseph </a:t>
            </a:r>
            <a:r>
              <a:rPr lang="en-US" altLang="en-US" sz="3200" dirty="0" err="1">
                <a:latin typeface="Times New Roman" panose="02020603050405020304" pitchFamily="18" charset="0"/>
                <a:cs typeface="Times New Roman" panose="02020603050405020304" pitchFamily="18" charset="0"/>
              </a:rPr>
              <a:t>Cilli</a:t>
            </a:r>
            <a:r>
              <a:rPr lang="en-US" altLang="en-US" sz="3200" dirty="0">
                <a:latin typeface="Times New Roman" panose="02020603050405020304" pitchFamily="18" charset="0"/>
                <a:cs typeface="Times New Roman" panose="02020603050405020304" pitchFamily="18" charset="0"/>
              </a:rPr>
              <a:t>.</a:t>
            </a:r>
          </a:p>
          <a:p>
            <a:pPr eaLnBrk="1" hangingPunct="1"/>
            <a:endParaRPr lang="en-US" altLang="en-US" sz="3200" dirty="0">
              <a:latin typeface="Times New Roman" panose="02020603050405020304" pitchFamily="18" charset="0"/>
              <a:cs typeface="Times New Roman" panose="02020603050405020304" pitchFamily="18" charset="0"/>
            </a:endParaRPr>
          </a:p>
          <a:p>
            <a:pPr eaLnBrk="1" hangingPunct="1"/>
            <a:r>
              <a:rPr lang="en-US" altLang="en-US" sz="3200" dirty="0">
                <a:latin typeface="Times New Roman" panose="02020603050405020304" pitchFamily="18" charset="0"/>
                <a:cs typeface="Times New Roman" panose="02020603050405020304" pitchFamily="18" charset="0"/>
              </a:rPr>
              <a:t>Without the guidance and knowledge of computing from my mentor, Josiah Bradley. The learning curve for this project would’ve been much more difficult and would not have become the success that it is today.</a:t>
            </a:r>
          </a:p>
          <a:p>
            <a:pPr eaLnBrk="1" hangingPunct="1"/>
            <a:endParaRPr lang="en-US" altLang="en-US" sz="3200" dirty="0">
              <a:latin typeface="Times New Roman" panose="02020603050405020304" pitchFamily="18" charset="0"/>
              <a:cs typeface="Times New Roman" panose="02020603050405020304" pitchFamily="18" charset="0"/>
            </a:endParaRPr>
          </a:p>
          <a:p>
            <a:pPr eaLnBrk="1" hangingPunct="1"/>
            <a:r>
              <a:rPr lang="en-US" altLang="en-US" sz="3200" dirty="0">
                <a:latin typeface="Times New Roman" panose="02020603050405020304" pitchFamily="18" charset="0"/>
                <a:cs typeface="Times New Roman" panose="02020603050405020304" pitchFamily="18" charset="0"/>
              </a:rPr>
              <a:t>I also am thankful to the help that I received from my group members, Jeffery Carman.</a:t>
            </a:r>
          </a:p>
        </p:txBody>
      </p:sp>
      <p:sp>
        <p:nvSpPr>
          <p:cNvPr id="3108" name="TextBox 41"/>
          <p:cNvSpPr txBox="1">
            <a:spLocks noChangeArrowheads="1"/>
          </p:cNvSpPr>
          <p:nvPr/>
        </p:nvSpPr>
        <p:spPr bwMode="auto">
          <a:xfrm>
            <a:off x="24384000" y="42605980"/>
            <a:ext cx="71862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b="1" dirty="0">
                <a:latin typeface="Times New Roman" panose="02020603050405020304" pitchFamily="18" charset="0"/>
                <a:cs typeface="Times New Roman" panose="02020603050405020304" pitchFamily="18" charset="0"/>
              </a:rPr>
              <a:t>Figure </a:t>
            </a:r>
            <a:r>
              <a:rPr lang="en-US" altLang="en-US" sz="2800" b="1" dirty="0" smtClean="0">
                <a:latin typeface="Times New Roman" panose="02020603050405020304" pitchFamily="18" charset="0"/>
                <a:cs typeface="Times New Roman" panose="02020603050405020304" pitchFamily="18" charset="0"/>
              </a:rPr>
              <a:t>2: </a:t>
            </a:r>
            <a:r>
              <a:rPr lang="en-US" altLang="en-US" sz="2800" dirty="0" err="1" smtClean="0">
                <a:latin typeface="Times New Roman" panose="02020603050405020304" pitchFamily="18" charset="0"/>
                <a:cs typeface="Times New Roman" panose="02020603050405020304" pitchFamily="18" charset="0"/>
              </a:rPr>
              <a:t>PDFGenerateReport</a:t>
            </a:r>
            <a:r>
              <a:rPr lang="en-US" altLang="en-US" sz="2800" dirty="0" smtClean="0">
                <a:latin typeface="Times New Roman" panose="02020603050405020304" pitchFamily="18" charset="0"/>
                <a:cs typeface="Times New Roman" panose="02020603050405020304" pitchFamily="18" charset="0"/>
              </a:rPr>
              <a:t> Object Diagram</a:t>
            </a:r>
            <a:endParaRPr lang="en-US" altLang="en-US" sz="2800" dirty="0">
              <a:latin typeface="Times New Roman" panose="02020603050405020304" pitchFamily="18" charset="0"/>
              <a:cs typeface="Times New Roman" panose="02020603050405020304" pitchFamily="18" charset="0"/>
            </a:endParaRPr>
          </a:p>
        </p:txBody>
      </p:sp>
      <p:sp>
        <p:nvSpPr>
          <p:cNvPr id="3109" name="TextBox 41"/>
          <p:cNvSpPr txBox="1">
            <a:spLocks noChangeArrowheads="1"/>
          </p:cNvSpPr>
          <p:nvPr/>
        </p:nvSpPr>
        <p:spPr bwMode="auto">
          <a:xfrm>
            <a:off x="13361988" y="17068800"/>
            <a:ext cx="6680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b="1" dirty="0">
                <a:latin typeface="Times New Roman" panose="02020603050405020304" pitchFamily="18" charset="0"/>
                <a:cs typeface="Times New Roman" panose="02020603050405020304" pitchFamily="18" charset="0"/>
              </a:rPr>
              <a:t>Figure </a:t>
            </a:r>
            <a:r>
              <a:rPr lang="en-US" altLang="en-US" sz="2800" b="1" dirty="0" smtClean="0">
                <a:latin typeface="Times New Roman" panose="02020603050405020304" pitchFamily="18" charset="0"/>
                <a:cs typeface="Times New Roman" panose="02020603050405020304" pitchFamily="18" charset="0"/>
              </a:rPr>
              <a:t>3: </a:t>
            </a:r>
            <a:r>
              <a:rPr lang="en-US" altLang="en-US" sz="2800" dirty="0" smtClean="0">
                <a:latin typeface="Times New Roman" panose="02020603050405020304" pitchFamily="18" charset="0"/>
                <a:cs typeface="Times New Roman" panose="02020603050405020304" pitchFamily="18" charset="0"/>
              </a:rPr>
              <a:t>News Page – News Article</a:t>
            </a:r>
            <a:endParaRPr lang="en-US" altLang="en-US" sz="2800" dirty="0">
              <a:latin typeface="Times New Roman" panose="02020603050405020304" pitchFamily="18" charset="0"/>
              <a:cs typeface="Times New Roman" panose="02020603050405020304" pitchFamily="18" charset="0"/>
            </a:endParaRPr>
          </a:p>
        </p:txBody>
      </p:sp>
      <p:sp>
        <p:nvSpPr>
          <p:cNvPr id="3110" name="TextBox 41"/>
          <p:cNvSpPr txBox="1">
            <a:spLocks noChangeArrowheads="1"/>
          </p:cNvSpPr>
          <p:nvPr/>
        </p:nvSpPr>
        <p:spPr bwMode="auto">
          <a:xfrm>
            <a:off x="13361988" y="26255663"/>
            <a:ext cx="68659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b="1" dirty="0">
                <a:latin typeface="Times New Roman" panose="02020603050405020304" pitchFamily="18" charset="0"/>
                <a:cs typeface="Times New Roman" panose="02020603050405020304" pitchFamily="18" charset="0"/>
              </a:rPr>
              <a:t>Figure </a:t>
            </a:r>
            <a:r>
              <a:rPr lang="en-US" altLang="en-US" sz="2800" b="1" dirty="0" smtClean="0">
                <a:latin typeface="Times New Roman" panose="02020603050405020304" pitchFamily="18" charset="0"/>
                <a:cs typeface="Times New Roman" panose="02020603050405020304" pitchFamily="18" charset="0"/>
              </a:rPr>
              <a:t>4: </a:t>
            </a:r>
            <a:r>
              <a:rPr lang="en-US" altLang="en-US" sz="2800" dirty="0" smtClean="0">
                <a:latin typeface="Times New Roman" panose="02020603050405020304" pitchFamily="18" charset="0"/>
                <a:cs typeface="Times New Roman" panose="02020603050405020304" pitchFamily="18" charset="0"/>
              </a:rPr>
              <a:t>Management page – View All Users</a:t>
            </a:r>
            <a:endParaRPr lang="en-US" altLang="en-US" sz="2800" dirty="0">
              <a:latin typeface="Times New Roman" panose="02020603050405020304" pitchFamily="18" charset="0"/>
              <a:cs typeface="Times New Roman" panose="02020603050405020304" pitchFamily="18" charset="0"/>
            </a:endParaRPr>
          </a:p>
        </p:txBody>
      </p:sp>
      <p:sp>
        <p:nvSpPr>
          <p:cNvPr id="3111" name="TextBox 41"/>
          <p:cNvSpPr txBox="1">
            <a:spLocks noChangeArrowheads="1"/>
          </p:cNvSpPr>
          <p:nvPr/>
        </p:nvSpPr>
        <p:spPr bwMode="auto">
          <a:xfrm>
            <a:off x="13361988" y="34375725"/>
            <a:ext cx="6680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b="1" dirty="0">
                <a:latin typeface="Times New Roman" panose="02020603050405020304" pitchFamily="18" charset="0"/>
                <a:cs typeface="Times New Roman" panose="02020603050405020304" pitchFamily="18" charset="0"/>
              </a:rPr>
              <a:t>Figure </a:t>
            </a:r>
            <a:r>
              <a:rPr lang="en-US" altLang="en-US" sz="2800" b="1" dirty="0" smtClean="0">
                <a:latin typeface="Times New Roman" panose="02020603050405020304" pitchFamily="18" charset="0"/>
                <a:cs typeface="Times New Roman" panose="02020603050405020304" pitchFamily="18" charset="0"/>
              </a:rPr>
              <a:t>5: </a:t>
            </a:r>
            <a:r>
              <a:rPr lang="en-US" altLang="en-US" sz="2800" dirty="0">
                <a:latin typeface="Times New Roman" panose="02020603050405020304" pitchFamily="18" charset="0"/>
                <a:cs typeface="Times New Roman" panose="02020603050405020304" pitchFamily="18" charset="0"/>
              </a:rPr>
              <a:t>PDF generated Report</a:t>
            </a:r>
          </a:p>
        </p:txBody>
      </p:sp>
      <p:sp>
        <p:nvSpPr>
          <p:cNvPr id="3112" name="TextBox 41"/>
          <p:cNvSpPr txBox="1">
            <a:spLocks noChangeArrowheads="1"/>
          </p:cNvSpPr>
          <p:nvPr/>
        </p:nvSpPr>
        <p:spPr bwMode="auto">
          <a:xfrm>
            <a:off x="13215938" y="42682180"/>
            <a:ext cx="78152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400">
                <a:solidFill>
                  <a:schemeClr val="tx1"/>
                </a:solidFill>
                <a:latin typeface="Arial" panose="020B0604020202020204" pitchFamily="34" charset="0"/>
                <a:ea typeface="ＭＳ Ｐゴシック" panose="020B0600070205080204" pitchFamily="34" charset="-128"/>
              </a:defRPr>
            </a:lvl1pPr>
            <a:lvl2pPr marL="742950" indent="-285750">
              <a:defRPr sz="8400">
                <a:solidFill>
                  <a:schemeClr val="tx1"/>
                </a:solidFill>
                <a:latin typeface="Arial" panose="020B0604020202020204" pitchFamily="34" charset="0"/>
                <a:ea typeface="ＭＳ Ｐゴシック" panose="020B0600070205080204" pitchFamily="34" charset="-128"/>
              </a:defRPr>
            </a:lvl2pPr>
            <a:lvl3pPr marL="1143000" indent="-228600">
              <a:defRPr sz="8400">
                <a:solidFill>
                  <a:schemeClr val="tx1"/>
                </a:solidFill>
                <a:latin typeface="Arial" panose="020B0604020202020204" pitchFamily="34" charset="0"/>
                <a:ea typeface="ＭＳ Ｐゴシック" panose="020B0600070205080204" pitchFamily="34" charset="-128"/>
              </a:defRPr>
            </a:lvl3pPr>
            <a:lvl4pPr marL="1600200" indent="-228600">
              <a:defRPr sz="8400">
                <a:solidFill>
                  <a:schemeClr val="tx1"/>
                </a:solidFill>
                <a:latin typeface="Arial" panose="020B0604020202020204" pitchFamily="34" charset="0"/>
                <a:ea typeface="ＭＳ Ｐゴシック" panose="020B0600070205080204" pitchFamily="34" charset="-128"/>
              </a:defRPr>
            </a:lvl4pPr>
            <a:lvl5pPr marL="2057400" indent="-228600">
              <a:defRPr sz="8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b="1">
                <a:latin typeface="Times New Roman" panose="02020603050405020304" pitchFamily="18" charset="0"/>
                <a:cs typeface="Times New Roman" panose="02020603050405020304" pitchFamily="18" charset="0"/>
              </a:rPr>
              <a:t>Figure </a:t>
            </a:r>
            <a:r>
              <a:rPr lang="en-US" altLang="en-US" sz="2800" b="1" smtClean="0">
                <a:latin typeface="Times New Roman" panose="02020603050405020304" pitchFamily="18" charset="0"/>
                <a:cs typeface="Times New Roman" panose="02020603050405020304" pitchFamily="18" charset="0"/>
              </a:rPr>
              <a:t>6:</a:t>
            </a:r>
            <a:r>
              <a:rPr lang="en-US" altLang="en-US" sz="2800" smtClean="0">
                <a:latin typeface="Times New Roman" panose="02020603050405020304" pitchFamily="18" charset="0"/>
                <a:cs typeface="Times New Roman" panose="02020603050405020304" pitchFamily="18" charset="0"/>
              </a:rPr>
              <a:t> </a:t>
            </a:r>
            <a:r>
              <a:rPr lang="en-US" altLang="en-US" sz="2800" dirty="0" smtClean="0">
                <a:latin typeface="Times New Roman" panose="02020603050405020304" pitchFamily="18" charset="0"/>
                <a:cs typeface="Times New Roman" panose="02020603050405020304" pitchFamily="18" charset="0"/>
              </a:rPr>
              <a:t>Management Page – Creating a Bot/Hotel</a:t>
            </a:r>
            <a:endParaRPr lang="en-US" altLang="en-US" sz="2800" dirty="0">
              <a:latin typeface="Times New Roman" panose="02020603050405020304" pitchFamily="18" charset="0"/>
              <a:cs typeface="Times New Roman" panose="02020603050405020304" pitchFamily="18" charset="0"/>
            </a:endParaRPr>
          </a:p>
        </p:txBody>
      </p:sp>
      <p:pic>
        <p:nvPicPr>
          <p:cNvPr id="3113" name="Picture 1"/>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435100" y="381000"/>
            <a:ext cx="617061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4" name="Picture 3"/>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3294975" y="3838575"/>
            <a:ext cx="2755900"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5" name="Picture 4"/>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29824363" y="1695450"/>
            <a:ext cx="2287587"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6" name="Picture 5"/>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26242963" y="534988"/>
            <a:ext cx="3097212"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7" name="Picture 7"/>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3215938" y="7048500"/>
            <a:ext cx="6954837" cy="986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8" name="Picture 8"/>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1972925" y="17859375"/>
            <a:ext cx="9491663" cy="812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9" name="Picture 12"/>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3066713" y="26908124"/>
            <a:ext cx="6364287" cy="7368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20" name="Picture 13"/>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12344400" y="35155762"/>
            <a:ext cx="9123363" cy="744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21" name="Picture 14"/>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29067125" y="755650"/>
            <a:ext cx="3157538"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1975152" y="35218427"/>
            <a:ext cx="9860308" cy="7028419"/>
          </a:xfrm>
          <a:prstGeom prst="rect">
            <a:avLst/>
          </a:prstGeom>
        </p:spPr>
      </p:pic>
      <p:sp>
        <p:nvSpPr>
          <p:cNvPr id="52" name="TextBox 1"/>
          <p:cNvSpPr txBox="1">
            <a:spLocks noChangeArrowheads="1"/>
          </p:cNvSpPr>
          <p:nvPr/>
        </p:nvSpPr>
        <p:spPr bwMode="auto">
          <a:xfrm>
            <a:off x="2324100" y="30556200"/>
            <a:ext cx="9067800"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charset="0"/>
                <a:ea typeface="ＭＳ Ｐゴシック" charset="-128"/>
              </a:defRPr>
            </a:lvl1pPr>
            <a:lvl2pPr marL="742950" indent="-285750">
              <a:defRPr sz="8400">
                <a:solidFill>
                  <a:schemeClr val="tx1"/>
                </a:solidFill>
                <a:latin typeface="Arial" charset="0"/>
                <a:ea typeface="ＭＳ Ｐゴシック" charset="-128"/>
              </a:defRPr>
            </a:lvl2pPr>
            <a:lvl3pPr marL="1143000" indent="-228600">
              <a:defRPr sz="8400">
                <a:solidFill>
                  <a:schemeClr val="tx1"/>
                </a:solidFill>
                <a:latin typeface="Arial" charset="0"/>
                <a:ea typeface="ＭＳ Ｐゴシック" charset="-128"/>
              </a:defRPr>
            </a:lvl3pPr>
            <a:lvl4pPr marL="1600200" indent="-228600">
              <a:defRPr sz="8400">
                <a:solidFill>
                  <a:schemeClr val="tx1"/>
                </a:solidFill>
                <a:latin typeface="Arial" charset="0"/>
                <a:ea typeface="ＭＳ Ｐゴシック" charset="-128"/>
              </a:defRPr>
            </a:lvl4pPr>
            <a:lvl5pPr marL="2057400" indent="-228600">
              <a:defRPr sz="8400">
                <a:solidFill>
                  <a:schemeClr val="tx1"/>
                </a:solidFill>
                <a:latin typeface="Arial" charset="0"/>
                <a:ea typeface="ＭＳ Ｐゴシック" charset="-128"/>
              </a:defRPr>
            </a:lvl5pPr>
            <a:lvl6pPr marL="2514600" indent="-228600" eaLnBrk="0" fontAlgn="base" hangingPunct="0">
              <a:spcBef>
                <a:spcPct val="0"/>
              </a:spcBef>
              <a:spcAft>
                <a:spcPct val="0"/>
              </a:spcAft>
              <a:defRPr sz="8400">
                <a:solidFill>
                  <a:schemeClr val="tx1"/>
                </a:solidFill>
                <a:latin typeface="Arial" charset="0"/>
                <a:ea typeface="ＭＳ Ｐゴシック" charset="-128"/>
              </a:defRPr>
            </a:lvl6pPr>
            <a:lvl7pPr marL="2971800" indent="-228600" eaLnBrk="0" fontAlgn="base" hangingPunct="0">
              <a:spcBef>
                <a:spcPct val="0"/>
              </a:spcBef>
              <a:spcAft>
                <a:spcPct val="0"/>
              </a:spcAft>
              <a:defRPr sz="8400">
                <a:solidFill>
                  <a:schemeClr val="tx1"/>
                </a:solidFill>
                <a:latin typeface="Arial" charset="0"/>
                <a:ea typeface="ＭＳ Ｐゴシック" charset="-128"/>
              </a:defRPr>
            </a:lvl7pPr>
            <a:lvl8pPr marL="3429000" indent="-228600" eaLnBrk="0" fontAlgn="base" hangingPunct="0">
              <a:spcBef>
                <a:spcPct val="0"/>
              </a:spcBef>
              <a:spcAft>
                <a:spcPct val="0"/>
              </a:spcAft>
              <a:defRPr sz="8400">
                <a:solidFill>
                  <a:schemeClr val="tx1"/>
                </a:solidFill>
                <a:latin typeface="Arial" charset="0"/>
                <a:ea typeface="ＭＳ Ｐゴシック" charset="-128"/>
              </a:defRPr>
            </a:lvl8pPr>
            <a:lvl9pPr marL="3886200" indent="-228600" eaLnBrk="0" fontAlgn="base" hangingPunct="0">
              <a:spcBef>
                <a:spcPct val="0"/>
              </a:spcBef>
              <a:spcAft>
                <a:spcPct val="0"/>
              </a:spcAft>
              <a:defRPr sz="8400">
                <a:solidFill>
                  <a:schemeClr val="tx1"/>
                </a:solidFill>
                <a:latin typeface="Arial" charset="0"/>
                <a:ea typeface="ＭＳ Ｐゴシック" charset="-128"/>
              </a:defRPr>
            </a:lvl9pPr>
          </a:lstStyle>
          <a:p>
            <a:pPr eaLnBrk="1" hangingPunct="1"/>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Strategic Marketing Simulator is a learning aid for marketing students where a student can create a Hotel and run a hotel and experience a </a:t>
            </a:r>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sudo</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realistic competitive environment where students must </a:t>
            </a:r>
            <a:r>
              <a:rPr lang="en-US" altLang="en-US" sz="3200" dirty="0" smtClean="0">
                <a:latin typeface="Times New Roman" panose="02020603050405020304" pitchFamily="18" charset="0"/>
                <a:ea typeface="ＭＳ Ｐゴシック" panose="020B0600070205080204" pitchFamily="34" charset="-128"/>
                <a:cs typeface="Times New Roman" panose="02020603050405020304" pitchFamily="18" charset="0"/>
              </a:rPr>
              <a:t>outperform </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rival </a:t>
            </a:r>
            <a:r>
              <a:rPr lang="en-US" altLang="en-US" sz="3200" dirty="0" smtClean="0">
                <a:latin typeface="Times New Roman" panose="02020603050405020304" pitchFamily="18" charset="0"/>
                <a:ea typeface="ＭＳ Ｐゴシック" panose="020B0600070205080204" pitchFamily="34" charset="-128"/>
                <a:cs typeface="Times New Roman" panose="02020603050405020304" pitchFamily="18" charset="0"/>
              </a:rPr>
              <a:t>Hotels </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for increased </a:t>
            </a:r>
            <a:r>
              <a:rPr lang="en-US" altLang="en-US" sz="3200" dirty="0" smtClean="0">
                <a:latin typeface="Times New Roman" panose="02020603050405020304" pitchFamily="18" charset="0"/>
                <a:ea typeface="ＭＳ Ｐゴシック" panose="020B0600070205080204" pitchFamily="34" charset="-128"/>
                <a:cs typeface="Times New Roman" panose="02020603050405020304" pitchFamily="18" charset="0"/>
              </a:rPr>
              <a:t>business and revenue.</a:t>
            </a:r>
            <a:endPar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endPar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We’re proud to announce, we’ve met </a:t>
            </a:r>
            <a:r>
              <a:rPr lang="en-US" altLang="en-US" sz="3200" dirty="0" smtClean="0">
                <a:latin typeface="Times New Roman" panose="02020603050405020304" pitchFamily="18" charset="0"/>
                <a:ea typeface="ＭＳ Ｐゴシック" panose="020B0600070205080204" pitchFamily="34" charset="-128"/>
                <a:cs typeface="Times New Roman" panose="02020603050405020304" pitchFamily="18" charset="0"/>
              </a:rPr>
              <a:t>our semesters </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requirements </a:t>
            </a:r>
            <a:r>
              <a:rPr lang="en-US" altLang="en-US" sz="3200" dirty="0" smtClean="0">
                <a:latin typeface="Times New Roman" panose="02020603050405020304" pitchFamily="18" charset="0"/>
                <a:ea typeface="ＭＳ Ｐゴシック" panose="020B0600070205080204" pitchFamily="34" charset="-128"/>
                <a:cs typeface="Times New Roman" panose="02020603050405020304" pitchFamily="18" charset="0"/>
              </a:rPr>
              <a:t>provided to </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us from our Product </a:t>
            </a:r>
            <a:r>
              <a:rPr lang="en-US" altLang="en-US" sz="3200" dirty="0" smtClean="0">
                <a:latin typeface="Times New Roman" panose="02020603050405020304" pitchFamily="18" charset="0"/>
                <a:ea typeface="ＭＳ Ｐゴシック" panose="020B0600070205080204" pitchFamily="34" charset="-128"/>
                <a:cs typeface="Times New Roman" panose="02020603050405020304" pitchFamily="18" charset="0"/>
              </a:rPr>
              <a:t>Owner and our product </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is well on it’s way to becoming a reality as a learning aid in the </a:t>
            </a:r>
            <a:r>
              <a:rPr lang="en-US" altLang="en-US" sz="3200" dirty="0" smtClean="0">
                <a:latin typeface="Times New Roman" panose="02020603050405020304" pitchFamily="18" charset="0"/>
                <a:ea typeface="ＭＳ Ｐゴシック" panose="020B0600070205080204" pitchFamily="34" charset="-128"/>
                <a:cs typeface="Times New Roman" panose="02020603050405020304" pitchFamily="18" charset="0"/>
              </a:rPr>
              <a:t>classroom.</a:t>
            </a:r>
            <a:endPar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284663" rtl="0" eaLnBrk="1" fontAlgn="base" latinLnBrk="0" hangingPunct="1">
          <a:lnSpc>
            <a:spcPct val="100000"/>
          </a:lnSpc>
          <a:spcBef>
            <a:spcPct val="0"/>
          </a:spcBef>
          <a:spcAft>
            <a:spcPct val="0"/>
          </a:spcAft>
          <a:buClrTx/>
          <a:buSzTx/>
          <a:buFontTx/>
          <a:buNone/>
          <a:tabLst/>
          <a:defRPr kumimoji="0" lang="en-US" sz="8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284663" rtl="0" eaLnBrk="1" fontAlgn="base" latinLnBrk="0" hangingPunct="1">
          <a:lnSpc>
            <a:spcPct val="100000"/>
          </a:lnSpc>
          <a:spcBef>
            <a:spcPct val="0"/>
          </a:spcBef>
          <a:spcAft>
            <a:spcPct val="0"/>
          </a:spcAft>
          <a:buClrTx/>
          <a:buSzTx/>
          <a:buFontTx/>
          <a:buNone/>
          <a:tabLst/>
          <a:defRPr kumimoji="0" lang="en-US" sz="8400" b="0" i="0" u="none" strike="noStrike" cap="none" normalizeH="0" baseline="0" smtClean="0">
            <a:ln>
              <a:noFill/>
            </a:ln>
            <a:solidFill>
              <a:schemeClr val="tx1"/>
            </a:solidFill>
            <a:effectLst/>
            <a:latin typeface="Arial"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15652</TotalTime>
  <Words>666</Words>
  <Application>Microsoft Office PowerPoint</Application>
  <PresentationFormat>Custom</PresentationFormat>
  <Paragraphs>62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Calibri</vt:lpstr>
      <vt:lpstr>Times New Roman</vt:lpstr>
      <vt:lpstr>Diseño predeterminado</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Me</dc:creator>
  <cp:lastModifiedBy>Javier Andrial</cp:lastModifiedBy>
  <cp:revision>234</cp:revision>
  <dcterms:created xsi:type="dcterms:W3CDTF">2012-11-19T15:27:41Z</dcterms:created>
  <dcterms:modified xsi:type="dcterms:W3CDTF">2015-12-07T17:01:46Z</dcterms:modified>
</cp:coreProperties>
</file>