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98" r:id="rId1"/>
  </p:sldMasterIdLst>
  <p:notesMasterIdLst>
    <p:notesMasterId r:id="rId18"/>
  </p:notesMasterIdLst>
  <p:handoutMasterIdLst>
    <p:handoutMasterId r:id="rId19"/>
  </p:handoutMasterIdLst>
  <p:sldIdLst>
    <p:sldId id="256" r:id="rId2"/>
    <p:sldId id="343" r:id="rId3"/>
    <p:sldId id="344" r:id="rId4"/>
    <p:sldId id="345" r:id="rId5"/>
    <p:sldId id="356" r:id="rId6"/>
    <p:sldId id="346" r:id="rId7"/>
    <p:sldId id="347" r:id="rId8"/>
    <p:sldId id="349" r:id="rId9"/>
    <p:sldId id="350" r:id="rId10"/>
    <p:sldId id="351" r:id="rId11"/>
    <p:sldId id="352" r:id="rId12"/>
    <p:sldId id="353" r:id="rId13"/>
    <p:sldId id="357" r:id="rId14"/>
    <p:sldId id="354" r:id="rId15"/>
    <p:sldId id="358" r:id="rId16"/>
    <p:sldId id="355" r:id="rId1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D"/>
    <a:srgbClr val="AC8800"/>
    <a:srgbClr val="B2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3" autoAdjust="0"/>
    <p:restoredTop sz="82336" autoAdjust="0"/>
  </p:normalViewPr>
  <p:slideViewPr>
    <p:cSldViewPr snapToObjects="1">
      <p:cViewPr varScale="1">
        <p:scale>
          <a:sx n="92" d="100"/>
          <a:sy n="92" d="100"/>
        </p:scale>
        <p:origin x="-1488" y="-108"/>
      </p:cViewPr>
      <p:guideLst>
        <p:guide orient="horz" pos="2160"/>
        <p:guide pos="2880"/>
      </p:guideLst>
    </p:cSldViewPr>
  </p:slideViewPr>
  <p:outlineViewPr>
    <p:cViewPr>
      <p:scale>
        <a:sx n="33" d="100"/>
        <a:sy n="33" d="100"/>
      </p:scale>
      <p:origin x="0" y="211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8673A1D-CA7C-2142-B4A7-2120819DBEF7}" type="datetime1">
              <a:rPr lang="en-US"/>
              <a:pPr>
                <a:defRPr/>
              </a:pPr>
              <a:t>12/10/2015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1485053A-06DE-4098-9318-500CD16FC6F8}" type="slidenum">
              <a:rPr lang="en-US" altLang="en-US"/>
              <a:pPr/>
              <a:t>‹#›</a:t>
            </a:fld>
            <a:endParaRPr lang="en-US" altLang="en-US"/>
          </a:p>
        </p:txBody>
      </p:sp>
    </p:spTree>
    <p:extLst>
      <p:ext uri="{BB962C8B-B14F-4D97-AF65-F5344CB8AC3E}">
        <p14:creationId xmlns:p14="http://schemas.microsoft.com/office/powerpoint/2010/main" val="2827911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111" charset="0"/>
                <a:ea typeface="ＭＳ Ｐゴシック" pitchFamily="-111" charset="-128"/>
                <a:cs typeface="ＭＳ Ｐゴシック" pitchFamily="-111" charset="-128"/>
              </a:defRPr>
            </a:lvl1pPr>
          </a:lstStyle>
          <a:p>
            <a:pPr>
              <a:defRPr/>
            </a:pPr>
            <a:fld id="{7E0628F4-B50B-49E8-83AB-39D50AFED8CD}" type="datetimeFigureOut">
              <a:rPr lang="en-US"/>
              <a:pPr>
                <a:defRPr/>
              </a:pPr>
              <a:t>12/10/2015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6446FAC-226B-4115-960C-7B2E97248D67}" type="slidenum">
              <a:rPr lang="en-US" altLang="en-US"/>
              <a:pPr/>
              <a:t>‹#›</a:t>
            </a:fld>
            <a:endParaRPr lang="en-US" altLang="en-US"/>
          </a:p>
        </p:txBody>
      </p:sp>
    </p:spTree>
    <p:extLst>
      <p:ext uri="{BB962C8B-B14F-4D97-AF65-F5344CB8AC3E}">
        <p14:creationId xmlns:p14="http://schemas.microsoft.com/office/powerpoint/2010/main" val="3293306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Greet</a:t>
            </a:r>
            <a:r>
              <a:rPr lang="en-US" baseline="0" dirty="0" smtClean="0"/>
              <a:t> your audience, thank them for attending your presentation, introduce yourself, introduce your project, </a:t>
            </a:r>
            <a:r>
              <a:rPr lang="en-US" dirty="0" smtClean="0"/>
              <a:t>introduce your team</a:t>
            </a:r>
            <a:r>
              <a:rPr lang="en-US" baseline="0" dirty="0" smtClean="0"/>
              <a:t> members, </a:t>
            </a:r>
            <a:r>
              <a:rPr lang="en-US" dirty="0" smtClean="0"/>
              <a:t>and quickly indicate what each of you</a:t>
            </a:r>
            <a:r>
              <a:rPr lang="en-US" baseline="0" dirty="0" smtClean="0"/>
              <a:t> did in a high-level manner, and put more emphasis on your part/contribution</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a:t>
            </a:fld>
            <a:endParaRPr lang="en-US" altLang="en-US"/>
          </a:p>
        </p:txBody>
      </p:sp>
    </p:spTree>
    <p:extLst>
      <p:ext uri="{BB962C8B-B14F-4D97-AF65-F5344CB8AC3E}">
        <p14:creationId xmlns:p14="http://schemas.microsoft.com/office/powerpoint/2010/main" val="80774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10</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11</a:t>
            </a:fld>
            <a:endParaRPr lang="en-US" altLang="en-US"/>
          </a:p>
        </p:txBody>
      </p:sp>
    </p:spTree>
    <p:extLst>
      <p:ext uri="{BB962C8B-B14F-4D97-AF65-F5344CB8AC3E}">
        <p14:creationId xmlns:p14="http://schemas.microsoft.com/office/powerpoint/2010/main" val="45835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12</a:t>
            </a:fld>
            <a:endParaRPr lang="en-US" altLang="en-US"/>
          </a:p>
        </p:txBody>
      </p:sp>
    </p:spTree>
    <p:extLst>
      <p:ext uri="{BB962C8B-B14F-4D97-AF65-F5344CB8AC3E}">
        <p14:creationId xmlns:p14="http://schemas.microsoft.com/office/powerpoint/2010/main" val="2426442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13</a:t>
            </a:fld>
            <a:endParaRPr lang="en-US" altLang="en-US"/>
          </a:p>
        </p:txBody>
      </p:sp>
    </p:spTree>
    <p:extLst>
      <p:ext uri="{BB962C8B-B14F-4D97-AF65-F5344CB8AC3E}">
        <p14:creationId xmlns:p14="http://schemas.microsoft.com/office/powerpoint/2010/main" val="2308464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Test Suites and Test Cases (one sunny day and one rainy day) for the use case represented in part (5) above (2 slides).</a:t>
            </a:r>
          </a:p>
          <a:p>
            <a:r>
              <a:rPr lang="en-US" dirty="0" smtClean="0"/>
              <a:t>7.1 One sunny day and one rainy day for the implemented use cases (one or more slides).</a:t>
            </a:r>
          </a:p>
          <a:p>
            <a:r>
              <a:rPr lang="en-US" dirty="0" smtClean="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14</a:t>
            </a:fld>
            <a:endParaRPr lang="en-US" altLang="en-US"/>
          </a:p>
        </p:txBody>
      </p:sp>
    </p:spTree>
    <p:extLst>
      <p:ext uri="{BB962C8B-B14F-4D97-AF65-F5344CB8AC3E}">
        <p14:creationId xmlns:p14="http://schemas.microsoft.com/office/powerpoint/2010/main" val="345689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 your contribution</a:t>
            </a:r>
          </a:p>
          <a:p>
            <a:r>
              <a:rPr lang="en-US" dirty="0" smtClean="0"/>
              <a:t>Include your contact information</a:t>
            </a:r>
          </a:p>
          <a:p>
            <a:r>
              <a:rPr lang="en-US" dirty="0" smtClean="0"/>
              <a:t>Ask if anyone has any questions for you.</a:t>
            </a:r>
          </a:p>
          <a:p>
            <a:r>
              <a:rPr lang="en-US" smtClean="0"/>
              <a:t>Thank your audience</a:t>
            </a:r>
          </a:p>
          <a:p>
            <a:endParaRPr lang="en-US"/>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16</a:t>
            </a:fld>
            <a:endParaRPr lang="en-US" altLang="en-US"/>
          </a:p>
        </p:txBody>
      </p:sp>
    </p:spTree>
    <p:extLst>
      <p:ext uri="{BB962C8B-B14F-4D97-AF65-F5344CB8AC3E}">
        <p14:creationId xmlns:p14="http://schemas.microsoft.com/office/powerpoint/2010/main" val="219567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a:t>
            </a:r>
            <a:r>
              <a:rPr lang="en-US" baseline="0" dirty="0" smtClean="0"/>
              <a:t> the problem that the whole project tackles and stay focused on the parts that you have been working. Indicate </a:t>
            </a:r>
            <a:r>
              <a:rPr lang="en-US" dirty="0" smtClean="0"/>
              <a:t>if there is an existing previous system, enumerate its problems/limitations,</a:t>
            </a:r>
            <a:r>
              <a:rPr lang="en-US" baseline="0" dirty="0" smtClean="0"/>
              <a:t> etc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a:t>
            </a:fld>
            <a:endParaRPr lang="en-US" altLang="en-US"/>
          </a:p>
        </p:txBody>
      </p:sp>
    </p:spTree>
    <p:extLst>
      <p:ext uri="{BB962C8B-B14F-4D97-AF65-F5344CB8AC3E}">
        <p14:creationId xmlns:p14="http://schemas.microsoft.com/office/powerpoint/2010/main" val="356928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Management (schedule for entire semester) (one slide; Gantt Chart).</a:t>
            </a:r>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3</a:t>
            </a:fld>
            <a:endParaRPr lang="en-US" altLang="en-US"/>
          </a:p>
        </p:txBody>
      </p:sp>
    </p:spTree>
    <p:extLst>
      <p:ext uri="{BB962C8B-B14F-4D97-AF65-F5344CB8AC3E}">
        <p14:creationId xmlns:p14="http://schemas.microsoft.com/office/powerpoint/2010/main" val="417475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4</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5</a:t>
            </a:fld>
            <a:endParaRPr lang="en-US" altLang="en-US"/>
          </a:p>
        </p:txBody>
      </p:sp>
    </p:spTree>
    <p:extLst>
      <p:ext uri="{BB962C8B-B14F-4D97-AF65-F5344CB8AC3E}">
        <p14:creationId xmlns:p14="http://schemas.microsoft.com/office/powerpoint/2010/main" val="376311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6</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7</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8</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9</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05F4C51E-94FE-4EA3-9632-37695468AD72}" type="datetime1">
              <a:rPr lang="en-US" smtClean="0"/>
              <a:pPr>
                <a:defRPr/>
              </a:pPr>
              <a:t>12/10/2015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4C94BC1-1497-4BDC-A1E5-B32793525C11}"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18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DFC08AD-425F-4775-B4E0-BB115F66D29C}" type="datetime1">
              <a:rPr lang="en-US" smtClean="0"/>
              <a:pPr>
                <a:defRPr/>
              </a:pPr>
              <a:t>12/10/2015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0355F54-7FB7-4864-A52B-2722A7103E10}" type="slidenum">
              <a:rPr lang="en-US" altLang="en-US" smtClean="0"/>
              <a:pPr/>
              <a:t>‹#›</a:t>
            </a:fld>
            <a:endParaRPr lang="en-US" altLang="en-US"/>
          </a:p>
        </p:txBody>
      </p:sp>
    </p:spTree>
    <p:extLst>
      <p:ext uri="{BB962C8B-B14F-4D97-AF65-F5344CB8AC3E}">
        <p14:creationId xmlns:p14="http://schemas.microsoft.com/office/powerpoint/2010/main" val="1835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57D29FD-4BC1-4E48-B7DD-BCBA95BC7AF9}" type="datetime1">
              <a:rPr lang="en-US" smtClean="0"/>
              <a:pPr>
                <a:defRPr/>
              </a:pPr>
              <a:t>12/10/2015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514C96F-308B-488D-8EB8-53D986110491}" type="slidenum">
              <a:rPr lang="en-US" altLang="en-US" smtClean="0"/>
              <a:pPr/>
              <a:t>‹#›</a:t>
            </a:fld>
            <a:endParaRPr lang="en-US" altLang="en-US"/>
          </a:p>
        </p:txBody>
      </p:sp>
    </p:spTree>
    <p:extLst>
      <p:ext uri="{BB962C8B-B14F-4D97-AF65-F5344CB8AC3E}">
        <p14:creationId xmlns:p14="http://schemas.microsoft.com/office/powerpoint/2010/main" val="237756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A15597D-6130-464B-9D3E-3A1D0D3CB7DB}" type="datetime1">
              <a:rPr lang="en-US" smtClean="0"/>
              <a:pPr>
                <a:defRPr/>
              </a:pPr>
              <a:t>12/10/2015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AD668F5-6BE9-42B2-89D8-E57480DDCA9A}" type="slidenum">
              <a:rPr lang="en-US" altLang="en-US" smtClean="0"/>
              <a:pPr/>
              <a:t>‹#›</a:t>
            </a:fld>
            <a:endParaRPr lang="en-US" altLang="en-US"/>
          </a:p>
        </p:txBody>
      </p:sp>
    </p:spTree>
    <p:extLst>
      <p:ext uri="{BB962C8B-B14F-4D97-AF65-F5344CB8AC3E}">
        <p14:creationId xmlns:p14="http://schemas.microsoft.com/office/powerpoint/2010/main" val="28207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76716B0D-9E78-4000-9B46-108CCFA59DB2}" type="datetime1">
              <a:rPr lang="en-US" smtClean="0"/>
              <a:pPr>
                <a:defRPr/>
              </a:pPr>
              <a:t>12/10/2015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38455A5-A4A9-468F-A1D3-4785F870EBD4}"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12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ED3457D7-E072-4C6B-85A3-FC101812524D}" type="datetime1">
              <a:rPr lang="en-US" smtClean="0"/>
              <a:pPr>
                <a:defRPr/>
              </a:pPr>
              <a:t>12/10/2015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EFC070B-E897-4FE2-87D3-937C19FE74A6}" type="slidenum">
              <a:rPr lang="en-US" altLang="en-US" smtClean="0"/>
              <a:pPr/>
              <a:t>‹#›</a:t>
            </a:fld>
            <a:endParaRPr lang="en-US" altLang="en-US"/>
          </a:p>
        </p:txBody>
      </p:sp>
    </p:spTree>
    <p:extLst>
      <p:ext uri="{BB962C8B-B14F-4D97-AF65-F5344CB8AC3E}">
        <p14:creationId xmlns:p14="http://schemas.microsoft.com/office/powerpoint/2010/main" val="422242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82521417-C2DD-4C9C-9B7F-24A4905C0EAD}" type="datetime1">
              <a:rPr lang="en-US" smtClean="0"/>
              <a:pPr>
                <a:defRPr/>
              </a:pPr>
              <a:t>12/10/2015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879F1A1-38E2-4BE0-8480-E43DB31206EE}" type="slidenum">
              <a:rPr lang="en-US" altLang="en-US" smtClean="0"/>
              <a:pPr/>
              <a:t>‹#›</a:t>
            </a:fld>
            <a:endParaRPr lang="en-US" altLang="en-US"/>
          </a:p>
        </p:txBody>
      </p:sp>
    </p:spTree>
    <p:extLst>
      <p:ext uri="{BB962C8B-B14F-4D97-AF65-F5344CB8AC3E}">
        <p14:creationId xmlns:p14="http://schemas.microsoft.com/office/powerpoint/2010/main" val="280952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C71B9FD-5F84-40EE-BE92-5187585C0991}" type="datetime1">
              <a:rPr lang="en-US" smtClean="0"/>
              <a:pPr>
                <a:defRPr/>
              </a:pPr>
              <a:t>12/10/2015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FF91F6D4-B72F-4031-BB13-DF465A8C7873}" type="slidenum">
              <a:rPr lang="en-US" altLang="en-US" smtClean="0"/>
              <a:pPr/>
              <a:t>‹#›</a:t>
            </a:fld>
            <a:endParaRPr lang="en-US" altLang="en-US"/>
          </a:p>
        </p:txBody>
      </p:sp>
    </p:spTree>
    <p:extLst>
      <p:ext uri="{BB962C8B-B14F-4D97-AF65-F5344CB8AC3E}">
        <p14:creationId xmlns:p14="http://schemas.microsoft.com/office/powerpoint/2010/main" val="395451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F8A44D78-FCC2-40B4-987C-246307192CE6}" type="datetime1">
              <a:rPr lang="en-US" smtClean="0"/>
              <a:pPr>
                <a:defRPr/>
              </a:pPr>
              <a:t>12/10/2015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A8CA3598-FCF8-48A4-9FF5-EF2B5DDBAA8F}" type="slidenum">
              <a:rPr lang="en-US" altLang="en-US" smtClean="0"/>
              <a:pPr/>
              <a:t>‹#›</a:t>
            </a:fld>
            <a:endParaRPr lang="en-US" altLang="en-US"/>
          </a:p>
        </p:txBody>
      </p:sp>
    </p:spTree>
    <p:extLst>
      <p:ext uri="{BB962C8B-B14F-4D97-AF65-F5344CB8AC3E}">
        <p14:creationId xmlns:p14="http://schemas.microsoft.com/office/powerpoint/2010/main" val="96288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5C60CBCA-7388-4E1A-BAF6-17486ACF2434}" type="datetime1">
              <a:rPr lang="en-US" smtClean="0"/>
              <a:pPr>
                <a:defRPr/>
              </a:pPr>
              <a:t>12/10/2015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3ECB25-1E4F-4A8B-8783-EC7587DDB69B}" type="slidenum">
              <a:rPr lang="en-US" altLang="en-US" smtClean="0"/>
              <a:pPr/>
              <a:t>‹#›</a:t>
            </a:fld>
            <a:endParaRPr lang="en-US" altLang="en-US"/>
          </a:p>
        </p:txBody>
      </p:sp>
    </p:spTree>
    <p:extLst>
      <p:ext uri="{BB962C8B-B14F-4D97-AF65-F5344CB8AC3E}">
        <p14:creationId xmlns:p14="http://schemas.microsoft.com/office/powerpoint/2010/main" val="17689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CF3A49-14E6-442A-8033-A8225B229CA5}" type="datetime1">
              <a:rPr lang="en-US" smtClean="0"/>
              <a:pPr>
                <a:defRPr/>
              </a:pPr>
              <a:t>12/10/2015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1DAC369-66D3-4EFC-BB3B-678C81E21597}" type="slidenum">
              <a:rPr lang="en-US" altLang="en-US" smtClean="0"/>
              <a:pPr/>
              <a:t>‹#›</a:t>
            </a:fld>
            <a:endParaRPr lang="en-US" altLang="en-US"/>
          </a:p>
        </p:txBody>
      </p:sp>
    </p:spTree>
    <p:extLst>
      <p:ext uri="{BB962C8B-B14F-4D97-AF65-F5344CB8AC3E}">
        <p14:creationId xmlns:p14="http://schemas.microsoft.com/office/powerpoint/2010/main" val="315980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B9BB3EB8-314F-4CE3-939A-F78A6BE43B76}" type="datetime1">
              <a:rPr lang="en-US" smtClean="0"/>
              <a:pPr>
                <a:defRPr/>
              </a:pPr>
              <a:t>12/10/2015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2B113F0-A774-4A14-AA2C-3A403885806F}"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839018"/>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228600" y="2895600"/>
            <a:ext cx="8686800" cy="2438400"/>
          </a:xfrm>
        </p:spPr>
        <p:txBody>
          <a:bodyPr>
            <a:normAutofit fontScale="90000"/>
          </a:bodyPr>
          <a:lstStyle/>
          <a:p>
            <a:pPr algn="ctr" eaLnBrk="1" hangingPunct="1"/>
            <a:r>
              <a:rPr lang="en-US" altLang="en-US" sz="5300" dirty="0" smtClean="0">
                <a:ea typeface="ＭＳ Ｐゴシック" pitchFamily="34" charset="-128"/>
              </a:rPr>
              <a:t>Strategic Marketing Simulator 1.0</a:t>
            </a:r>
            <a:r>
              <a:rPr lang="en-US" altLang="en-US" dirty="0" smtClean="0">
                <a:ea typeface="ＭＳ Ｐゴシック" pitchFamily="34" charset="-128"/>
              </a:rPr>
              <a:t/>
            </a:r>
            <a:br>
              <a:rPr lang="en-US" altLang="en-US" dirty="0" smtClean="0">
                <a:ea typeface="ＭＳ Ｐゴシック" pitchFamily="34" charset="-128"/>
              </a:rPr>
            </a:br>
            <a:r>
              <a:rPr lang="en-US" altLang="en-US" sz="2800" dirty="0" smtClean="0">
                <a:ea typeface="ＭＳ Ｐゴシック" pitchFamily="34" charset="-128"/>
              </a:rPr>
              <a:t>Team Members: Javier </a:t>
            </a:r>
            <a:r>
              <a:rPr lang="en-US" altLang="en-US" sz="2800" dirty="0" err="1" smtClean="0">
                <a:ea typeface="ＭＳ Ｐゴシック" pitchFamily="34" charset="-128"/>
              </a:rPr>
              <a:t>Andrial</a:t>
            </a:r>
            <a:r>
              <a:rPr lang="en-US" altLang="en-US" sz="2800" dirty="0" smtClean="0">
                <a:ea typeface="ＭＳ Ｐゴシック" pitchFamily="34" charset="-128"/>
              </a:rPr>
              <a:t> &amp; Jeffrey Carman</a:t>
            </a:r>
            <a:br>
              <a:rPr lang="en-US" altLang="en-US" sz="2800" dirty="0" smtClean="0">
                <a:ea typeface="ＭＳ Ｐゴシック" pitchFamily="34" charset="-128"/>
              </a:rPr>
            </a:br>
            <a:r>
              <a:rPr lang="en-US" altLang="en-US" sz="2800" dirty="0" smtClean="0">
                <a:ea typeface="ＭＳ Ｐゴシック" pitchFamily="34" charset="-128"/>
              </a:rPr>
              <a:t>Product Owner(s): Joseph </a:t>
            </a:r>
            <a:r>
              <a:rPr lang="en-US" altLang="en-US" sz="2800" dirty="0" err="1" smtClean="0">
                <a:ea typeface="ＭＳ Ｐゴシック" pitchFamily="34" charset="-128"/>
              </a:rPr>
              <a:t>Cilli</a:t>
            </a:r>
            <a:r>
              <a:rPr lang="en-US" altLang="en-US" sz="2800" dirty="0" smtClean="0">
                <a:ea typeface="ＭＳ Ｐゴシック" pitchFamily="34" charset="-128"/>
              </a:rPr>
              <a:t/>
            </a:r>
            <a:br>
              <a:rPr lang="en-US" altLang="en-US" sz="2800" dirty="0" smtClean="0">
                <a:ea typeface="ＭＳ Ｐゴシック" pitchFamily="34" charset="-128"/>
              </a:rPr>
            </a:br>
            <a:r>
              <a:rPr lang="en-US" altLang="en-US" sz="2800" dirty="0" smtClean="0">
                <a:ea typeface="ＭＳ Ｐゴシック" pitchFamily="34" charset="-128"/>
              </a:rPr>
              <a:t>Instructor: Masoud Sadjadi</a:t>
            </a:r>
            <a:br>
              <a:rPr lang="en-US" altLang="en-US" sz="2800" dirty="0" smtClean="0">
                <a:ea typeface="ＭＳ Ｐゴシック" pitchFamily="34" charset="-128"/>
              </a:rPr>
            </a:br>
            <a:r>
              <a:rPr lang="en-US" altLang="en-US" dirty="0" smtClean="0">
                <a:ea typeface="ＭＳ Ｐゴシック" pitchFamily="34" charset="-128"/>
              </a:rPr>
              <a:t/>
            </a:r>
            <a:br>
              <a:rPr lang="en-US" altLang="en-US" dirty="0" smtClean="0">
                <a:ea typeface="ＭＳ Ｐゴシック" pitchFamily="34" charset="-128"/>
              </a:rPr>
            </a:br>
            <a:r>
              <a:rPr lang="en-US" altLang="en-US" sz="1800" dirty="0" smtClean="0">
                <a:ea typeface="ＭＳ Ｐゴシック" pitchFamily="34" charset="-128"/>
              </a:rPr>
              <a:t>School of Computing and Information Sciences</a:t>
            </a:r>
            <a:br>
              <a:rPr lang="en-US" altLang="en-US" sz="1800" dirty="0" smtClean="0">
                <a:ea typeface="ＭＳ Ｐゴシック" pitchFamily="34" charset="-128"/>
              </a:rPr>
            </a:br>
            <a:r>
              <a:rPr lang="en-US" altLang="en-US" sz="1800" dirty="0" smtClean="0">
                <a:ea typeface="ＭＳ Ｐゴシック" pitchFamily="34" charset="-128"/>
              </a:rPr>
              <a:t>Florida International University</a:t>
            </a:r>
            <a:endParaRPr lang="en-US" altLang="en-US" dirty="0" smtClean="0">
              <a:ea typeface="ＭＳ Ｐゴシック" pitchFamily="34" charset="-128"/>
            </a:endParaRPr>
          </a:p>
        </p:txBody>
      </p:sp>
      <p:sp>
        <p:nvSpPr>
          <p:cNvPr id="20483" name="Subtitle 2"/>
          <p:cNvSpPr>
            <a:spLocks noGrp="1"/>
          </p:cNvSpPr>
          <p:nvPr>
            <p:ph type="subTitle" idx="1"/>
          </p:nvPr>
        </p:nvSpPr>
        <p:spPr>
          <a:xfrm>
            <a:off x="228600" y="5643562"/>
            <a:ext cx="8686800" cy="1219200"/>
          </a:xfrm>
        </p:spPr>
        <p:txBody>
          <a:bodyPr/>
          <a:lstStyle/>
          <a:p>
            <a:pPr algn="ctr" eaLnBrk="1" hangingPunct="1"/>
            <a:r>
              <a:rPr lang="en-US" altLang="en-US" dirty="0" smtClean="0">
                <a:ea typeface="ＭＳ Ｐゴシック" pitchFamily="34" charset="-128"/>
              </a:rPr>
              <a:t>December 11, 2015</a:t>
            </a:r>
          </a:p>
        </p:txBody>
      </p:sp>
      <p:sp>
        <p:nvSpPr>
          <p:cNvPr id="4" name="Title 1"/>
          <p:cNvSpPr txBox="1">
            <a:spLocks/>
          </p:cNvSpPr>
          <p:nvPr/>
        </p:nvSpPr>
        <p:spPr bwMode="auto">
          <a:xfrm>
            <a:off x="228600" y="228600"/>
            <a:ext cx="8686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sz="44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a:lstStyle>
          <a:p>
            <a:pPr algn="ctr" eaLnBrk="1" hangingPunct="1"/>
            <a:r>
              <a:rPr lang="en-US" altLang="en-US" sz="3600" dirty="0" smtClean="0">
                <a:ea typeface="ＭＳ Ｐゴシック" pitchFamily="34" charset="-128"/>
              </a:rPr>
              <a:t>Senior Project Final Presentation</a:t>
            </a:r>
            <a:r>
              <a:rPr lang="en-US" altLang="en-US" dirty="0" smtClean="0">
                <a:ea typeface="ＭＳ Ｐゴシック" pitchFamily="34" charset="-128"/>
              </a:rPr>
              <a:t/>
            </a:r>
            <a:br>
              <a:rPr lang="en-US" altLang="en-US" dirty="0" smtClean="0">
                <a:ea typeface="ＭＳ Ｐゴシック" pitchFamily="34" charset="-128"/>
              </a:rPr>
            </a:br>
            <a:r>
              <a:rPr lang="en-US" altLang="en-US" sz="2800" dirty="0" smtClean="0">
                <a:ea typeface="ＭＳ Ｐゴシック" pitchFamily="34" charset="-128"/>
              </a:rPr>
              <a:t>Fall 2015</a:t>
            </a:r>
            <a:endParaRPr lang="en-US" altLang="en-US" dirty="0" smtClean="0">
              <a:ea typeface="ＭＳ Ｐゴシック" pitchFamily="34" charset="-128"/>
            </a:endParaRPr>
          </a:p>
        </p:txBody>
      </p:sp>
      <p:pic>
        <p:nvPicPr>
          <p:cNvPr id="1026" name="Picture 2" descr="C:\Users\jeffrey\Dropbox\stragetic marketing simulator\FIU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839" y="5634592"/>
            <a:ext cx="2320925" cy="417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a:xfrm>
            <a:off x="609600" y="2057400"/>
            <a:ext cx="7543801" cy="4023360"/>
          </a:xfrm>
        </p:spPr>
        <p:txBody>
          <a:bodyPr/>
          <a:lstStyle/>
          <a:p>
            <a:r>
              <a:rPr lang="en-US" dirty="0" smtClean="0"/>
              <a:t>Data is housed in a fully normalized rational </a:t>
            </a:r>
            <a:r>
              <a:rPr lang="en-US" dirty="0" err="1" smtClean="0"/>
              <a:t>MariaDB</a:t>
            </a:r>
            <a:r>
              <a:rPr lang="en-US" dirty="0" smtClean="0"/>
              <a:t> </a:t>
            </a:r>
            <a:r>
              <a:rPr lang="en-US" dirty="0" err="1" smtClean="0"/>
              <a:t>MySql</a:t>
            </a:r>
            <a:r>
              <a:rPr lang="en-US" dirty="0" smtClean="0"/>
              <a:t> database using sha256 hashing to protect passwords, secret questions and secret answers. </a:t>
            </a:r>
            <a:endParaRPr lang="en-US" dirty="0"/>
          </a:p>
          <a:p>
            <a:r>
              <a:rPr lang="en-US" dirty="0" smtClean="0"/>
              <a:t>Sha-256 is a keyless cryptographic </a:t>
            </a:r>
            <a:r>
              <a:rPr lang="en-US" dirty="0"/>
              <a:t>hash function with digest length of </a:t>
            </a:r>
            <a:r>
              <a:rPr lang="en-US" dirty="0" smtClean="0"/>
              <a:t>256 bits.</a:t>
            </a:r>
          </a:p>
          <a:p>
            <a:r>
              <a:rPr lang="en-US" dirty="0" smtClean="0"/>
              <a:t>All user sessions are cleared upon logout.</a:t>
            </a:r>
          </a:p>
          <a:p>
            <a:r>
              <a:rPr lang="en-US" dirty="0" smtClean="0"/>
              <a:t>Users can be deactivated.</a:t>
            </a:r>
          </a:p>
          <a:p>
            <a:endParaRPr lang="en-US" dirty="0"/>
          </a:p>
          <a:p>
            <a:pPr marL="0" indent="0">
              <a:buNone/>
            </a:pPr>
            <a:endParaRPr lang="en-US" dirty="0"/>
          </a:p>
        </p:txBody>
      </p:sp>
      <p:pic>
        <p:nvPicPr>
          <p:cNvPr id="4" name="Picture 2" descr="C:\Users\jeffrey\Dropbox\stragetic marketing simulator\FIU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839" y="5634592"/>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3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Class Diagram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14" y="1905000"/>
            <a:ext cx="8811491" cy="4342123"/>
          </a:xfrm>
          <a:prstGeom prst="rect">
            <a:avLst/>
          </a:prstGeom>
        </p:spPr>
      </p:pic>
    </p:spTree>
    <p:extLst>
      <p:ext uri="{BB962C8B-B14F-4D97-AF65-F5344CB8AC3E}">
        <p14:creationId xmlns:p14="http://schemas.microsoft.com/office/powerpoint/2010/main" val="2453098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t>
            </a:r>
            <a:r>
              <a:rPr lang="en-US" dirty="0" smtClean="0"/>
              <a:t>algorithm  </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92500" lnSpcReduction="20000"/>
              </a:bodyPr>
              <a:lstStyle/>
              <a:p>
                <a:r>
                  <a:rPr lang="en-US" dirty="0" smtClean="0"/>
                  <a:t>Let  </a:t>
                </a:r>
                <a14:m>
                  <m:oMath xmlns:m="http://schemas.openxmlformats.org/officeDocument/2006/math">
                    <m:r>
                      <a:rPr lang="en-US" i="1">
                        <a:latin typeface="Cambria Math"/>
                      </a:rPr>
                      <m:t>𝜇</m:t>
                    </m:r>
                    <m:r>
                      <a:rPr lang="en-US" i="1">
                        <a:latin typeface="Cambria Math"/>
                      </a:rPr>
                      <m:t>,</m:t>
                    </m:r>
                    <m:r>
                      <a:rPr lang="en-US" i="1">
                        <a:latin typeface="Cambria Math"/>
                      </a:rPr>
                      <m:t>𝜔𝜖</m:t>
                    </m:r>
                    <m:d>
                      <m:dPr>
                        <m:begChr m:val="["/>
                        <m:endChr m:val="]"/>
                        <m:ctrlPr>
                          <a:rPr lang="en-US" i="1">
                            <a:latin typeface="Cambria Math"/>
                          </a:rPr>
                        </m:ctrlPr>
                      </m:dPr>
                      <m:e>
                        <m:r>
                          <a:rPr lang="en-US" i="1">
                            <a:latin typeface="Cambria Math"/>
                          </a:rPr>
                          <m:t>.7, 1.3</m:t>
                        </m:r>
                      </m:e>
                    </m:d>
                    <m:r>
                      <a:rPr lang="en-US" b="0" i="1">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i="1">
                        <a:latin typeface="Cambria Math" panose="02040503050406030204" pitchFamily="18" charset="0"/>
                      </a:rPr>
                      <m:t>𝑛𝑒𝑤𝑠</m:t>
                    </m:r>
                    <m:r>
                      <a:rPr lang="en-US" i="1">
                        <a:latin typeface="Cambria Math" panose="02040503050406030204" pitchFamily="18" charset="0"/>
                      </a:rPr>
                      <m:t> </m:t>
                    </m:r>
                    <m:r>
                      <a:rPr lang="en-US" i="1">
                        <a:latin typeface="Cambria Math" panose="02040503050406030204" pitchFamily="18" charset="0"/>
                      </a:rPr>
                      <m:t>𝑖𝑚𝑝𝑎𝑐𝑡</m:t>
                    </m:r>
                  </m:oMath>
                </a14:m>
                <a:r>
                  <a:rPr lang="en-US" i="1" dirty="0">
                    <a:latin typeface="Cambria Math" panose="02040503050406030204" pitchFamily="18" charset="0"/>
                  </a:rPr>
                  <a:t>(market segment and location respectively)</a:t>
                </a:r>
              </a:p>
              <a:p>
                <a:r>
                  <a:rPr lang="en-US" dirty="0" smtClean="0"/>
                  <a:t>L</a:t>
                </a:r>
                <a14:m>
                  <m:oMath xmlns:m="http://schemas.openxmlformats.org/officeDocument/2006/math">
                    <m:r>
                      <m:rPr>
                        <m:sty m:val="p"/>
                      </m:rPr>
                      <a:rPr lang="en-US" b="0" i="0" smtClean="0">
                        <a:latin typeface="Cambria Math" panose="02040503050406030204" pitchFamily="18" charset="0"/>
                      </a:rPr>
                      <m:t>et</m:t>
                    </m:r>
                    <m:r>
                      <a:rPr lang="en-US" b="0" i="0" smtClean="0">
                        <a:latin typeface="Cambria Math" panose="02040503050406030204" pitchFamily="18" charset="0"/>
                      </a:rPr>
                      <m:t> </m:t>
                    </m:r>
                    <m:r>
                      <a:rPr lang="en-US" i="1">
                        <a:latin typeface="Cambria Math"/>
                      </a:rPr>
                      <m:t>𝜑</m:t>
                    </m:r>
                    <m:r>
                      <a:rPr lang="en-US" i="1">
                        <a:latin typeface="Cambria Math"/>
                      </a:rPr>
                      <m:t>  </m:t>
                    </m:r>
                  </m:oMath>
                </a14:m>
                <a:r>
                  <a:rPr lang="en-US" dirty="0" smtClean="0"/>
                  <a:t>b</a:t>
                </a:r>
                <a14:m>
                  <m:oMath xmlns:m="http://schemas.openxmlformats.org/officeDocument/2006/math">
                    <m:r>
                      <m:rPr>
                        <m:sty m:val="p"/>
                      </m:rPr>
                      <a:rPr lang="en-US" b="0" i="0" smtClean="0">
                        <a:latin typeface="Cambria Math" panose="02040503050406030204" pitchFamily="18" charset="0"/>
                      </a:rPr>
                      <m:t>e</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d</m:t>
                    </m:r>
                    <m:r>
                      <a:rPr lang="en-US" i="1">
                        <a:latin typeface="Cambria Math" panose="02040503050406030204" pitchFamily="18" charset="0"/>
                      </a:rPr>
                      <m:t>𝑒𝑐𝑖𝑠𝑖𝑜𝑛</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𝑖𝑚𝑝𝑎𝑐𝑡</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 </m:t>
                    </m:r>
                  </m:oMath>
                </a14:m>
                <a:endParaRPr lang="en-US" i="1" dirty="0" smtClean="0">
                  <a:latin typeface="Cambria Math" panose="02040503050406030204" pitchFamily="18" charset="0"/>
                </a:endParaRPr>
              </a:p>
              <a:p>
                <a:r>
                  <a:rPr lang="en-US" dirty="0"/>
                  <a:t>Let </a:t>
                </a:r>
                <a14:m>
                  <m:oMath xmlns:m="http://schemas.openxmlformats.org/officeDocument/2006/math">
                    <m:r>
                      <a:rPr lang="en-US" i="1">
                        <a:latin typeface="Cambria Math"/>
                      </a:rPr>
                      <m:t>𝛾</m:t>
                    </m:r>
                  </m:oMath>
                </a14:m>
                <a:r>
                  <a:rPr lang="en-US" dirty="0"/>
                  <a:t> be a random modifier for </a:t>
                </a:r>
                <a14:m>
                  <m:oMath xmlns:m="http://schemas.openxmlformats.org/officeDocument/2006/math">
                    <m:r>
                      <a:rPr lang="en-US" i="1">
                        <a:latin typeface="Cambria Math"/>
                      </a:rPr>
                      <m:t>𝜑</m:t>
                    </m:r>
                    <m:r>
                      <a:rPr lang="en-US" i="1">
                        <a:latin typeface="Cambria Math"/>
                      </a:rPr>
                      <m:t>,</m:t>
                    </m:r>
                    <m:r>
                      <a:rPr lang="en-US" i="1">
                        <a:latin typeface="Cambria Math"/>
                      </a:rPr>
                      <m:t>𝜇</m:t>
                    </m:r>
                    <m:r>
                      <a:rPr lang="en-US" i="1">
                        <a:latin typeface="Cambria Math"/>
                      </a:rPr>
                      <m:t> </m:t>
                    </m:r>
                    <m:r>
                      <a:rPr lang="en-US" i="1">
                        <a:latin typeface="Cambria Math"/>
                      </a:rPr>
                      <m:t>𝑎𝑛𝑑</m:t>
                    </m:r>
                    <m:r>
                      <a:rPr lang="en-US" i="1">
                        <a:latin typeface="Cambria Math"/>
                      </a:rPr>
                      <m:t> </m:t>
                    </m:r>
                    <m:r>
                      <a:rPr lang="en-US" i="1">
                        <a:latin typeface="Cambria Math"/>
                      </a:rPr>
                      <m:t>𝜔</m:t>
                    </m:r>
                  </m:oMath>
                </a14:m>
                <a:r>
                  <a:rPr lang="en-US" dirty="0"/>
                  <a:t> where </a:t>
                </a:r>
                <a14:m>
                  <m:oMath xmlns:m="http://schemas.openxmlformats.org/officeDocument/2006/math">
                    <m:r>
                      <a:rPr lang="en-US" i="1">
                        <a:latin typeface="Cambria Math"/>
                      </a:rPr>
                      <m:t>𝛾𝜖</m:t>
                    </m:r>
                    <m:r>
                      <a:rPr lang="en-US" i="1">
                        <a:latin typeface="Cambria Math"/>
                      </a:rPr>
                      <m:t>[.95, 1.05]</m:t>
                    </m:r>
                  </m:oMath>
                </a14:m>
                <a:endParaRPr lang="en-US" dirty="0"/>
              </a:p>
              <a:p>
                <a:r>
                  <a:rPr lang="en-US" dirty="0" smtClean="0"/>
                  <a:t>Group impact </a:t>
                </a:r>
                <a14:m>
                  <m:oMath xmlns:m="http://schemas.openxmlformats.org/officeDocument/2006/math">
                    <m:sSub>
                      <m:sSubPr>
                        <m:ctrlPr>
                          <a:rPr lang="en-US" i="1">
                            <a:latin typeface="Cambria Math"/>
                          </a:rPr>
                        </m:ctrlPr>
                      </m:sSubPr>
                      <m:e>
                        <m:r>
                          <a:rPr lang="en-US" i="1">
                            <a:latin typeface="Cambria Math"/>
                          </a:rPr>
                          <m:t>𝐼</m:t>
                        </m:r>
                      </m:e>
                      <m:sub>
                        <m:r>
                          <a:rPr lang="en-US" i="1">
                            <a:latin typeface="Cambria Math"/>
                          </a:rPr>
                          <m:t>𝑗</m:t>
                        </m:r>
                      </m:sub>
                    </m:sSub>
                    <m:r>
                      <a:rPr lang="en-US" i="1">
                        <a:latin typeface="Cambria Math"/>
                      </a:rPr>
                      <m:t>=</m:t>
                    </m:r>
                    <m:d>
                      <m:dPr>
                        <m:begChr m:val="["/>
                        <m:endChr m:val="]"/>
                        <m:ctrlPr>
                          <a:rPr lang="en-US" i="1">
                            <a:latin typeface="Cambria Math"/>
                          </a:rPr>
                        </m:ctrlPr>
                      </m:dPr>
                      <m:e>
                        <m:r>
                          <a:rPr lang="en-US" i="1">
                            <a:latin typeface="Cambria Math"/>
                          </a:rPr>
                          <m:t> </m:t>
                        </m:r>
                        <m:nary>
                          <m:naryPr>
                            <m:chr m:val="∏"/>
                            <m:limLoc m:val="undOvr"/>
                            <m:ctrlPr>
                              <a:rPr lang="en-US" i="1">
                                <a:latin typeface="Cambria Math"/>
                              </a:rPr>
                            </m:ctrlPr>
                          </m:naryPr>
                          <m:sub>
                            <m:r>
                              <a:rPr lang="en-US" i="1">
                                <a:latin typeface="Cambria Math"/>
                              </a:rPr>
                              <m:t>𝑖</m:t>
                            </m:r>
                            <m:r>
                              <a:rPr lang="en-US" i="1">
                                <a:latin typeface="Cambria Math"/>
                              </a:rPr>
                              <m:t>=0</m:t>
                            </m:r>
                          </m:sub>
                          <m:sup>
                            <m:r>
                              <a:rPr lang="en-US" i="1">
                                <a:latin typeface="Cambria Math"/>
                              </a:rPr>
                              <m:t>𝑛</m:t>
                            </m:r>
                          </m:sup>
                          <m:e>
                            <m:sSub>
                              <m:sSubPr>
                                <m:ctrlPr>
                                  <a:rPr lang="en-US" i="1">
                                    <a:latin typeface="Cambria Math"/>
                                  </a:rPr>
                                </m:ctrlPr>
                              </m:sSubPr>
                              <m:e>
                                <m:r>
                                  <a:rPr lang="en-US" i="1">
                                    <a:latin typeface="Cambria Math"/>
                                  </a:rPr>
                                  <m:t>𝜑</m:t>
                                </m:r>
                              </m:e>
                              <m:sub>
                                <m:r>
                                  <a:rPr lang="en-US" i="1">
                                    <a:latin typeface="Cambria Math"/>
                                  </a:rPr>
                                  <m:t>𝑖</m:t>
                                </m:r>
                              </m:sub>
                            </m:sSub>
                            <m:sSub>
                              <m:sSubPr>
                                <m:ctrlPr>
                                  <a:rPr lang="en-US" i="1">
                                    <a:latin typeface="Cambria Math"/>
                                  </a:rPr>
                                </m:ctrlPr>
                              </m:sSubPr>
                              <m:e>
                                <m:r>
                                  <a:rPr lang="en-US" i="1">
                                    <a:latin typeface="Cambria Math"/>
                                  </a:rPr>
                                  <m:t>𝛾</m:t>
                                </m:r>
                              </m:e>
                              <m:sub>
                                <m:r>
                                  <a:rPr lang="en-US" i="1">
                                    <a:latin typeface="Cambria Math"/>
                                  </a:rPr>
                                  <m:t>𝑖</m:t>
                                </m:r>
                              </m:sub>
                            </m:sSub>
                          </m:e>
                        </m:nary>
                      </m:e>
                    </m:d>
                    <m:r>
                      <a:rPr lang="en-US" i="1">
                        <a:latin typeface="Cambria Math"/>
                      </a:rPr>
                      <m:t>𝜇𝜔</m:t>
                    </m:r>
                  </m:oMath>
                </a14:m>
                <a:r>
                  <a:rPr lang="en-US" dirty="0"/>
                  <a:t>   </a:t>
                </a:r>
              </a:p>
              <a:p>
                <a14:m>
                  <m:oMath xmlns:m="http://schemas.openxmlformats.org/officeDocument/2006/math">
                    <m:r>
                      <a:rPr lang="en-US" i="1">
                        <a:latin typeface="Cambria Math"/>
                      </a:rPr>
                      <m:t>𝜃</m:t>
                    </m:r>
                    <m:r>
                      <a:rPr lang="en-US" i="1">
                        <a:latin typeface="Cambria Math"/>
                      </a:rPr>
                      <m:t>=</m:t>
                    </m:r>
                    <m:d>
                      <m:dPr>
                        <m:begChr m:val="["/>
                        <m:endChr m:val="]"/>
                        <m:ctrlPr>
                          <a:rPr lang="en-US" i="1">
                            <a:latin typeface="Cambria Math"/>
                          </a:rPr>
                        </m:ctrlPr>
                      </m:dPr>
                      <m:e>
                        <m:f>
                          <m:fPr>
                            <m:ctrlPr>
                              <a:rPr lang="en-US" i="1">
                                <a:latin typeface="Cambria Math"/>
                              </a:rPr>
                            </m:ctrlPr>
                          </m:fPr>
                          <m:num>
                            <m:nary>
                              <m:naryPr>
                                <m:chr m:val="∑"/>
                                <m:limLoc m:val="undOvr"/>
                                <m:ctrlPr>
                                  <a:rPr lang="en-US" i="1">
                                    <a:latin typeface="Cambria Math"/>
                                  </a:rPr>
                                </m:ctrlPr>
                              </m:naryPr>
                              <m:sub>
                                <m:r>
                                  <a:rPr lang="en-US" i="1">
                                    <a:latin typeface="Cambria Math"/>
                                  </a:rPr>
                                  <m:t>𝑖</m:t>
                                </m:r>
                                <m:r>
                                  <a:rPr lang="en-US" i="1">
                                    <a:latin typeface="Cambria Math"/>
                                  </a:rPr>
                                  <m:t>=0</m:t>
                                </m:r>
                              </m:sub>
                              <m:sup>
                                <m:r>
                                  <a:rPr lang="en-US" i="1">
                                    <a:latin typeface="Cambria Math"/>
                                  </a:rPr>
                                  <m:t>𝑛</m:t>
                                </m:r>
                              </m:sup>
                              <m:e>
                                <m:sSub>
                                  <m:sSubPr>
                                    <m:ctrlPr>
                                      <a:rPr lang="en-US" i="1">
                                        <a:latin typeface="Cambria Math"/>
                                      </a:rPr>
                                    </m:ctrlPr>
                                  </m:sSubPr>
                                  <m:e>
                                    <m:r>
                                      <a:rPr lang="en-US" i="1">
                                        <a:latin typeface="Cambria Math"/>
                                      </a:rPr>
                                      <m:t>𝐼</m:t>
                                    </m:r>
                                  </m:e>
                                  <m:sub>
                                    <m:r>
                                      <a:rPr lang="en-US" i="1">
                                        <a:latin typeface="Cambria Math"/>
                                      </a:rPr>
                                      <m:t>𝑖</m:t>
                                    </m:r>
                                  </m:sub>
                                </m:sSub>
                              </m:e>
                            </m:nary>
                          </m:num>
                          <m:den>
                            <m:r>
                              <a:rPr lang="en-US" i="1">
                                <a:latin typeface="Cambria Math"/>
                              </a:rPr>
                              <m:t>𝑛</m:t>
                            </m:r>
                          </m:den>
                        </m:f>
                      </m:e>
                    </m:d>
                    <m:r>
                      <a:rPr lang="en-US" i="1">
                        <a:latin typeface="Cambria Math"/>
                      </a:rPr>
                      <m:t>𝑅</m:t>
                    </m:r>
                    <m:r>
                      <a:rPr lang="en-US" i="1">
                        <a:latin typeface="Cambria Math"/>
                      </a:rPr>
                      <m:t>(</m:t>
                    </m:r>
                    <m:r>
                      <a:rPr lang="en-US" i="1">
                        <a:latin typeface="Cambria Math"/>
                      </a:rPr>
                      <m:t>𝛾</m:t>
                    </m:r>
                    <m:r>
                      <a:rPr lang="en-US" i="1">
                        <a:latin typeface="Cambria Math"/>
                      </a:rPr>
                      <m:t>−.05)</m:t>
                    </m:r>
                  </m:oMath>
                </a14:m>
                <a:r>
                  <a:rPr lang="en-US" dirty="0" smtClean="0"/>
                  <a:t> where </a:t>
                </a: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𝑟𝑜𝑜𝑚𝑠</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i="1">
                        <a:latin typeface="Cambria Math" panose="02040503050406030204" pitchFamily="18" charset="0"/>
                      </a:rPr>
                      <m:t>𝜃</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𝑟𝑜𝑜𝑚𝑠</m:t>
                    </m:r>
                    <m:r>
                      <a:rPr lang="en-US" b="0" i="1" smtClean="0">
                        <a:latin typeface="Cambria Math" panose="02040503050406030204" pitchFamily="18" charset="0"/>
                      </a:rPr>
                      <m:t> </m:t>
                    </m:r>
                    <m:r>
                      <a:rPr lang="en-US" b="0" i="1" smtClean="0">
                        <a:latin typeface="Cambria Math" panose="02040503050406030204" pitchFamily="18" charset="0"/>
                      </a:rPr>
                      <m:t>𝑠𝑜𝑙𝑑</m:t>
                    </m:r>
                  </m:oMath>
                </a14:m>
                <a:endParaRPr lang="en-US" dirty="0"/>
              </a:p>
              <a:p>
                <a14:m>
                  <m:oMath xmlns:m="http://schemas.openxmlformats.org/officeDocument/2006/math">
                    <m:r>
                      <a:rPr lang="en-US" i="1">
                        <a:latin typeface="Cambria Math"/>
                      </a:rPr>
                      <m:t>𝛽</m:t>
                    </m:r>
                    <m:r>
                      <a:rPr lang="en-US" i="1">
                        <a:latin typeface="Cambria Math"/>
                      </a:rPr>
                      <m:t>=</m:t>
                    </m:r>
                    <m:r>
                      <a:rPr lang="en-US" b="0" i="1" smtClean="0">
                        <a:latin typeface="Cambria Math" panose="02040503050406030204" pitchFamily="18" charset="0"/>
                      </a:rPr>
                      <m:t>𝑟𝑒𝑣𝑒𝑟𝑠𝑒</m:t>
                    </m:r>
                    <m:r>
                      <a:rPr lang="en-US" b="0" i="1" smtClean="0">
                        <a:latin typeface="Cambria Math" panose="02040503050406030204" pitchFamily="18" charset="0"/>
                      </a:rPr>
                      <m:t>_</m:t>
                    </m:r>
                    <m:r>
                      <a:rPr lang="en-US" i="1">
                        <a:latin typeface="Cambria Math"/>
                      </a:rPr>
                      <m:t>𝑠𝑜𝑟𝑡</m:t>
                    </m:r>
                    <m:d>
                      <m:dPr>
                        <m:begChr m:val="["/>
                        <m:endChr m:val="]"/>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𝑎</m:t>
                                </m:r>
                              </m:e>
                              <m:sub>
                                <m:r>
                                  <a:rPr lang="en-US" i="1">
                                    <a:latin typeface="Cambria Math"/>
                                  </a:rPr>
                                  <m:t>0</m:t>
                                </m:r>
                              </m:sub>
                            </m:sSub>
                            <m:r>
                              <a:rPr lang="en-US" i="1">
                                <a:latin typeface="Cambria Math"/>
                              </a:rPr>
                              <m:t>𝜃</m:t>
                            </m:r>
                          </m:num>
                          <m:den>
                            <m:nary>
                              <m:naryPr>
                                <m:chr m:val="∑"/>
                                <m:limLoc m:val="undOvr"/>
                                <m:ctrlPr>
                                  <a:rPr lang="en-US" i="1">
                                    <a:latin typeface="Cambria Math"/>
                                  </a:rPr>
                                </m:ctrlPr>
                              </m:naryPr>
                              <m:sub>
                                <m:r>
                                  <a:rPr lang="en-US" i="1">
                                    <a:latin typeface="Cambria Math"/>
                                  </a:rPr>
                                  <m:t>𝑖</m:t>
                                </m:r>
                                <m:r>
                                  <a:rPr lang="en-US" i="1">
                                    <a:latin typeface="Cambria Math"/>
                                  </a:rPr>
                                  <m:t>=0</m:t>
                                </m:r>
                              </m:sub>
                              <m:sup>
                                <m:r>
                                  <a:rPr lang="en-US" i="1">
                                    <a:latin typeface="Cambria Math"/>
                                  </a:rPr>
                                  <m:t>𝑛</m:t>
                                </m:r>
                              </m:sup>
                              <m:e>
                                <m:sSub>
                                  <m:sSubPr>
                                    <m:ctrlPr>
                                      <a:rPr lang="en-US" i="1">
                                        <a:latin typeface="Cambria Math"/>
                                      </a:rPr>
                                    </m:ctrlPr>
                                  </m:sSubPr>
                                  <m:e>
                                    <m:r>
                                      <a:rPr lang="en-US" i="1">
                                        <a:latin typeface="Cambria Math"/>
                                      </a:rPr>
                                      <m:t>𝛼</m:t>
                                    </m:r>
                                  </m:e>
                                  <m:sub>
                                    <m:r>
                                      <a:rPr lang="en-US" i="1">
                                        <a:latin typeface="Cambria Math"/>
                                      </a:rPr>
                                      <m:t>𝑖</m:t>
                                    </m:r>
                                  </m:sub>
                                </m:sSub>
                              </m:e>
                            </m:nary>
                          </m:den>
                        </m:f>
                        <m:r>
                          <a:rPr lang="en-US" i="1">
                            <a:latin typeface="Cambria Math"/>
                          </a:rPr>
                          <m:t> , </m:t>
                        </m:r>
                        <m:f>
                          <m:fPr>
                            <m:ctrlPr>
                              <a:rPr lang="en-US" i="1">
                                <a:latin typeface="Cambria Math"/>
                              </a:rPr>
                            </m:ctrlPr>
                          </m:fPr>
                          <m:num>
                            <m:sSub>
                              <m:sSubPr>
                                <m:ctrlPr>
                                  <a:rPr lang="en-US" i="1">
                                    <a:latin typeface="Cambria Math"/>
                                  </a:rPr>
                                </m:ctrlPr>
                              </m:sSubPr>
                              <m:e>
                                <m:r>
                                  <a:rPr lang="en-US" i="1">
                                    <a:latin typeface="Cambria Math"/>
                                  </a:rPr>
                                  <m:t>𝑎</m:t>
                                </m:r>
                              </m:e>
                              <m:sub>
                                <m:r>
                                  <a:rPr lang="en-US" i="1">
                                    <a:latin typeface="Cambria Math"/>
                                  </a:rPr>
                                  <m:t>1</m:t>
                                </m:r>
                              </m:sub>
                            </m:sSub>
                            <m:r>
                              <a:rPr lang="en-US" i="1">
                                <a:latin typeface="Cambria Math"/>
                              </a:rPr>
                              <m:t>𝜃</m:t>
                            </m:r>
                          </m:num>
                          <m:den>
                            <m:nary>
                              <m:naryPr>
                                <m:chr m:val="∑"/>
                                <m:limLoc m:val="undOvr"/>
                                <m:ctrlPr>
                                  <a:rPr lang="en-US" i="1">
                                    <a:latin typeface="Cambria Math"/>
                                  </a:rPr>
                                </m:ctrlPr>
                              </m:naryPr>
                              <m:sub>
                                <m:r>
                                  <a:rPr lang="en-US" i="1">
                                    <a:latin typeface="Cambria Math"/>
                                  </a:rPr>
                                  <m:t>𝑖</m:t>
                                </m:r>
                                <m:r>
                                  <a:rPr lang="en-US" i="1">
                                    <a:latin typeface="Cambria Math"/>
                                  </a:rPr>
                                  <m:t>=0</m:t>
                                </m:r>
                              </m:sub>
                              <m:sup>
                                <m:r>
                                  <a:rPr lang="en-US" i="1">
                                    <a:latin typeface="Cambria Math"/>
                                  </a:rPr>
                                  <m:t>𝑛</m:t>
                                </m:r>
                              </m:sup>
                              <m:e>
                                <m:sSub>
                                  <m:sSubPr>
                                    <m:ctrlPr>
                                      <a:rPr lang="en-US" i="1">
                                        <a:latin typeface="Cambria Math"/>
                                      </a:rPr>
                                    </m:ctrlPr>
                                  </m:sSubPr>
                                  <m:e>
                                    <m:r>
                                      <a:rPr lang="en-US" i="1">
                                        <a:latin typeface="Cambria Math"/>
                                      </a:rPr>
                                      <m:t>𝛼</m:t>
                                    </m:r>
                                  </m:e>
                                  <m:sub>
                                    <m:r>
                                      <a:rPr lang="en-US" i="1">
                                        <a:latin typeface="Cambria Math"/>
                                      </a:rPr>
                                      <m:t>𝑖</m:t>
                                    </m:r>
                                  </m:sub>
                                </m:sSub>
                              </m:e>
                            </m:nary>
                          </m:den>
                        </m:f>
                        <m:r>
                          <a:rPr lang="en-US" i="1">
                            <a:latin typeface="Cambria Math"/>
                          </a:rPr>
                          <m:t> , …,</m:t>
                        </m:r>
                        <m:f>
                          <m:fPr>
                            <m:ctrlPr>
                              <a:rPr lang="en-US" i="1">
                                <a:latin typeface="Cambria Math"/>
                              </a:rPr>
                            </m:ctrlPr>
                          </m:fPr>
                          <m:num>
                            <m:sSub>
                              <m:sSubPr>
                                <m:ctrlPr>
                                  <a:rPr lang="en-US" i="1">
                                    <a:latin typeface="Cambria Math"/>
                                  </a:rPr>
                                </m:ctrlPr>
                              </m:sSubPr>
                              <m:e>
                                <m:r>
                                  <a:rPr lang="en-US" i="1">
                                    <a:latin typeface="Cambria Math"/>
                                  </a:rPr>
                                  <m:t>𝑎</m:t>
                                </m:r>
                              </m:e>
                              <m:sub>
                                <m:r>
                                  <a:rPr lang="en-US" i="1">
                                    <a:latin typeface="Cambria Math"/>
                                  </a:rPr>
                                  <m:t>𝑛</m:t>
                                </m:r>
                                <m:r>
                                  <a:rPr lang="en-US" i="1">
                                    <a:latin typeface="Cambria Math"/>
                                  </a:rPr>
                                  <m:t>−2</m:t>
                                </m:r>
                              </m:sub>
                            </m:sSub>
                            <m:r>
                              <a:rPr lang="en-US" i="1">
                                <a:latin typeface="Cambria Math"/>
                              </a:rPr>
                              <m:t>𝜃</m:t>
                            </m:r>
                          </m:num>
                          <m:den>
                            <m:nary>
                              <m:naryPr>
                                <m:chr m:val="∑"/>
                                <m:limLoc m:val="undOvr"/>
                                <m:ctrlPr>
                                  <a:rPr lang="en-US" i="1">
                                    <a:latin typeface="Cambria Math"/>
                                  </a:rPr>
                                </m:ctrlPr>
                              </m:naryPr>
                              <m:sub>
                                <m:r>
                                  <a:rPr lang="en-US" i="1">
                                    <a:latin typeface="Cambria Math"/>
                                  </a:rPr>
                                  <m:t>𝑖</m:t>
                                </m:r>
                                <m:r>
                                  <a:rPr lang="en-US" i="1">
                                    <a:latin typeface="Cambria Math"/>
                                  </a:rPr>
                                  <m:t>=0</m:t>
                                </m:r>
                              </m:sub>
                              <m:sup>
                                <m:r>
                                  <a:rPr lang="en-US" i="1">
                                    <a:latin typeface="Cambria Math"/>
                                  </a:rPr>
                                  <m:t>𝑛</m:t>
                                </m:r>
                              </m:sup>
                              <m:e>
                                <m:sSub>
                                  <m:sSubPr>
                                    <m:ctrlPr>
                                      <a:rPr lang="en-US" i="1">
                                        <a:latin typeface="Cambria Math"/>
                                      </a:rPr>
                                    </m:ctrlPr>
                                  </m:sSubPr>
                                  <m:e>
                                    <m:r>
                                      <a:rPr lang="en-US" i="1">
                                        <a:latin typeface="Cambria Math"/>
                                      </a:rPr>
                                      <m:t>𝛼</m:t>
                                    </m:r>
                                  </m:e>
                                  <m:sub>
                                    <m:r>
                                      <a:rPr lang="en-US" i="1">
                                        <a:latin typeface="Cambria Math"/>
                                      </a:rPr>
                                      <m:t>𝑖</m:t>
                                    </m:r>
                                  </m:sub>
                                </m:sSub>
                              </m:e>
                            </m:nary>
                          </m:den>
                        </m:f>
                        <m:r>
                          <a:rPr lang="en-US" i="1">
                            <a:latin typeface="Cambria Math"/>
                          </a:rPr>
                          <m:t> , </m:t>
                        </m:r>
                        <m:f>
                          <m:fPr>
                            <m:ctrlPr>
                              <a:rPr lang="en-US" i="1">
                                <a:latin typeface="Cambria Math"/>
                              </a:rPr>
                            </m:ctrlPr>
                          </m:fPr>
                          <m:num>
                            <m:sSub>
                              <m:sSubPr>
                                <m:ctrlPr>
                                  <a:rPr lang="en-US" i="1">
                                    <a:latin typeface="Cambria Math"/>
                                  </a:rPr>
                                </m:ctrlPr>
                              </m:sSubPr>
                              <m:e>
                                <m:r>
                                  <a:rPr lang="en-US" i="1">
                                    <a:latin typeface="Cambria Math"/>
                                  </a:rPr>
                                  <m:t>𝑎</m:t>
                                </m:r>
                              </m:e>
                              <m:sub>
                                <m:r>
                                  <a:rPr lang="en-US" i="1">
                                    <a:latin typeface="Cambria Math"/>
                                  </a:rPr>
                                  <m:t>𝑛</m:t>
                                </m:r>
                                <m:r>
                                  <a:rPr lang="en-US" i="1">
                                    <a:latin typeface="Cambria Math"/>
                                  </a:rPr>
                                  <m:t>−1</m:t>
                                </m:r>
                              </m:sub>
                            </m:sSub>
                            <m:r>
                              <a:rPr lang="en-US" i="1">
                                <a:latin typeface="Cambria Math"/>
                              </a:rPr>
                              <m:t>𝜃</m:t>
                            </m:r>
                          </m:num>
                          <m:den>
                            <m:nary>
                              <m:naryPr>
                                <m:chr m:val="∑"/>
                                <m:limLoc m:val="undOvr"/>
                                <m:ctrlPr>
                                  <a:rPr lang="en-US" i="1">
                                    <a:latin typeface="Cambria Math"/>
                                  </a:rPr>
                                </m:ctrlPr>
                              </m:naryPr>
                              <m:sub>
                                <m:r>
                                  <a:rPr lang="en-US" i="1">
                                    <a:latin typeface="Cambria Math"/>
                                  </a:rPr>
                                  <m:t>𝑖</m:t>
                                </m:r>
                                <m:r>
                                  <a:rPr lang="en-US" i="1">
                                    <a:latin typeface="Cambria Math"/>
                                  </a:rPr>
                                  <m:t>=0</m:t>
                                </m:r>
                              </m:sub>
                              <m:sup>
                                <m:r>
                                  <a:rPr lang="en-US" i="1">
                                    <a:latin typeface="Cambria Math"/>
                                  </a:rPr>
                                  <m:t>𝑛</m:t>
                                </m:r>
                              </m:sup>
                              <m:e>
                                <m:sSub>
                                  <m:sSubPr>
                                    <m:ctrlPr>
                                      <a:rPr lang="en-US" i="1">
                                        <a:latin typeface="Cambria Math"/>
                                      </a:rPr>
                                    </m:ctrlPr>
                                  </m:sSubPr>
                                  <m:e>
                                    <m:r>
                                      <a:rPr lang="en-US" i="1">
                                        <a:latin typeface="Cambria Math"/>
                                      </a:rPr>
                                      <m:t>𝛼</m:t>
                                    </m:r>
                                  </m:e>
                                  <m:sub>
                                    <m:r>
                                      <a:rPr lang="en-US" i="1">
                                        <a:latin typeface="Cambria Math"/>
                                      </a:rPr>
                                      <m:t>𝑖</m:t>
                                    </m:r>
                                  </m:sub>
                                </m:sSub>
                              </m:e>
                            </m:nary>
                          </m:den>
                        </m:f>
                      </m:e>
                    </m:d>
                  </m:oMath>
                </a14:m>
                <a:r>
                  <a:rPr lang="en-US" dirty="0" smtClean="0"/>
                  <a:t> </a:t>
                </a:r>
              </a:p>
              <a:p>
                <a:r>
                  <a:rPr lang="en-US" dirty="0" smtClean="0"/>
                  <a:t>is the collection of market share </a:t>
                </a:r>
                <a14:m>
                  <m:oMath xmlns:m="http://schemas.openxmlformats.org/officeDocument/2006/math">
                    <m:sSub>
                      <m:sSubPr>
                        <m:ctrlPr>
                          <a:rPr lang="en-US" i="1">
                            <a:latin typeface="Cambria Math"/>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𝑛</m:t>
                        </m:r>
                        <m:r>
                          <a:rPr lang="en-US" i="1">
                            <a:latin typeface="Cambria Math"/>
                          </a:rPr>
                          <m:t>−1</m:t>
                        </m:r>
                      </m:sub>
                    </m:sSub>
                  </m:oMath>
                </a14:m>
                <a:r>
                  <a:rPr lang="en-US" dirty="0" smtClean="0"/>
                  <a:t> sorted in reverse order to account for inverse relationship between average rate and market share.</a:t>
                </a:r>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1939" t="-2879"/>
                </a:stretch>
              </a:blipFill>
            </p:spPr>
            <p:txBody>
              <a:bodyPr/>
              <a:lstStyle/>
              <a:p>
                <a:r>
                  <a:rPr lang="en-US">
                    <a:noFill/>
                  </a:rPr>
                  <a:t> </a:t>
                </a:r>
              </a:p>
            </p:txBody>
          </p:sp>
        </mc:Fallback>
      </mc:AlternateContent>
      <p:pic>
        <p:nvPicPr>
          <p:cNvPr id="5" name="Picture 2" descr="C:\Users\jeffrey\Dropbox\stragetic marketing simulator\FIU 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839" y="5634592"/>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2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algorithm </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smtClean="0"/>
                  <a:t>Let </a:t>
                </a:r>
                <a14:m>
                  <m:oMath xmlns:m="http://schemas.openxmlformats.org/officeDocument/2006/math">
                    <m:r>
                      <a:rPr lang="en-US" i="1">
                        <a:latin typeface="Cambria Math"/>
                      </a:rPr>
                      <m:t>𝜎</m:t>
                    </m:r>
                  </m:oMath>
                </a14:m>
                <a:r>
                  <a:rPr lang="en-US" dirty="0"/>
                  <a:t> be the modification on revenue </a:t>
                </a:r>
                <a:r>
                  <a:rPr lang="en-US" dirty="0" smtClean="0"/>
                  <a:t>for OTA </a:t>
                </a:r>
                <a14:m>
                  <m:oMath xmlns:m="http://schemas.openxmlformats.org/officeDocument/2006/math">
                    <m:r>
                      <a:rPr lang="en-US" i="1">
                        <a:latin typeface="Cambria Math" panose="02040503050406030204" pitchFamily="18" charset="0"/>
                      </a:rPr>
                      <m:t>𝜀</m:t>
                    </m:r>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𝛽</m:t>
                        </m:r>
                      </m:e>
                      <m:sub>
                        <m:r>
                          <a:rPr lang="en-US" i="1">
                            <a:latin typeface="Cambria Math" panose="02040503050406030204" pitchFamily="18" charset="0"/>
                          </a:rPr>
                          <m:t>𝑗</m:t>
                        </m:r>
                      </m:sub>
                    </m:sSub>
                    <m:r>
                      <a:rPr lang="en-US" i="1">
                        <a:latin typeface="Cambria Math" panose="02040503050406030204" pitchFamily="18" charset="0"/>
                      </a:rPr>
                      <m:t> </m:t>
                    </m:r>
                  </m:oMath>
                </a14:m>
                <a:r>
                  <a:rPr lang="en-US" dirty="0"/>
                  <a:t> </a:t>
                </a:r>
                <a14:m>
                  <m:oMath xmlns:m="http://schemas.openxmlformats.org/officeDocument/2006/math">
                    <m:r>
                      <a:rPr lang="en-US" i="1">
                        <a:latin typeface="Cambria Math" panose="02040503050406030204" pitchFamily="18" charset="0"/>
                      </a:rPr>
                      <m:t>𝜎</m:t>
                    </m:r>
                    <m:r>
                      <a:rPr lang="en-US" i="1">
                        <a:latin typeface="Cambria Math" panose="02040503050406030204" pitchFamily="18" charset="0"/>
                      </a:rPr>
                      <m:t>= .7</m:t>
                    </m:r>
                  </m:oMath>
                </a14:m>
                <a:endParaRPr lang="en-US" dirty="0" smtClean="0"/>
              </a:p>
              <a:p>
                <a14:m>
                  <m:oMath xmlns:m="http://schemas.openxmlformats.org/officeDocument/2006/math">
                    <m:sSub>
                      <m:sSubPr>
                        <m:ctrlPr>
                          <a:rPr lang="en-US" i="1">
                            <a:latin typeface="Cambria Math"/>
                          </a:rPr>
                        </m:ctrlPr>
                      </m:sSubPr>
                      <m:e>
                        <m:r>
                          <a:rPr lang="en-US" i="1">
                            <a:latin typeface="Cambria Math" panose="02040503050406030204" pitchFamily="18" charset="0"/>
                          </a:rPr>
                          <m:t>𝛼</m:t>
                        </m:r>
                      </m:e>
                      <m:sub>
                        <m:r>
                          <a:rPr lang="en-US" i="1">
                            <a:latin typeface="Cambria Math" panose="02040503050406030204" pitchFamily="18" charset="0"/>
                          </a:rPr>
                          <m:t>𝑗</m:t>
                        </m:r>
                      </m:sub>
                    </m:sSub>
                  </m:oMath>
                </a14:m>
                <a:r>
                  <a:rPr lang="en-US" dirty="0"/>
                  <a:t> </a:t>
                </a:r>
                <a14:m>
                  <m:oMath xmlns:m="http://schemas.openxmlformats.org/officeDocument/2006/math">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𝑎𝑣𝑒𝑟𝑎𝑔𝑒</m:t>
                    </m:r>
                    <m:r>
                      <a:rPr lang="en-US" i="1">
                        <a:latin typeface="Cambria Math" panose="02040503050406030204" pitchFamily="18" charset="0"/>
                      </a:rPr>
                      <m:t> </m:t>
                    </m:r>
                    <m:r>
                      <a:rPr lang="en-US" i="1">
                        <a:latin typeface="Cambria Math" panose="02040503050406030204" pitchFamily="18" charset="0"/>
                      </a:rPr>
                      <m:t>𝑟𝑎𝑡𝑒</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𝑔𝑟𝑜𝑢𝑝</m:t>
                    </m:r>
                    <m:r>
                      <a:rPr lang="en-US" i="1">
                        <a:latin typeface="Cambria Math" panose="02040503050406030204" pitchFamily="18" charset="0"/>
                      </a:rPr>
                      <m:t> </m:t>
                    </m:r>
                    <m:r>
                      <a:rPr lang="en-US" i="1">
                        <a:latin typeface="Cambria Math" panose="02040503050406030204" pitchFamily="18" charset="0"/>
                      </a:rPr>
                      <m:t>𝑗</m:t>
                    </m:r>
                  </m:oMath>
                </a14:m>
                <a:endParaRPr lang="en-US" dirty="0"/>
              </a:p>
              <a:p>
                <a14:m>
                  <m:oMath xmlns:m="http://schemas.openxmlformats.org/officeDocument/2006/math">
                    <m:sSub>
                      <m:sSubPr>
                        <m:ctrlPr>
                          <a:rPr lang="en-US" i="1">
                            <a:latin typeface="Cambria Math"/>
                          </a:rPr>
                        </m:ctrlPr>
                      </m:sSubPr>
                      <m:e>
                        <m:r>
                          <a:rPr lang="en-US" i="1">
                            <a:latin typeface="Cambria Math" panose="02040503050406030204" pitchFamily="18" charset="0"/>
                          </a:rPr>
                          <m:t>∆</m:t>
                        </m:r>
                      </m:e>
                      <m:sub>
                        <m:r>
                          <a:rPr lang="en-US" i="1">
                            <a:latin typeface="Cambria Math" panose="02040503050406030204" pitchFamily="18" charset="0"/>
                          </a:rPr>
                          <m:t>𝑗</m:t>
                        </m:r>
                      </m:sub>
                    </m:sSub>
                  </m:oMath>
                </a14:m>
                <a:r>
                  <a:rPr lang="en-US" dirty="0" smtClean="0"/>
                  <a:t> is the revenue for a group j defined by:</a:t>
                </a:r>
              </a:p>
              <a:p>
                <a14:m>
                  <m:oMath xmlns:m="http://schemas.openxmlformats.org/officeDocument/2006/math">
                    <m:sSub>
                      <m:sSubPr>
                        <m:ctrlPr>
                          <a:rPr lang="en-US" i="1">
                            <a:latin typeface="Cambria Math"/>
                          </a:rPr>
                        </m:ctrlPr>
                      </m:sSubPr>
                      <m:e>
                        <m:r>
                          <a:rPr lang="en-US" i="1">
                            <a:latin typeface="Cambria Math"/>
                          </a:rPr>
                          <m:t>∆</m:t>
                        </m:r>
                      </m:e>
                      <m:sub>
                        <m:r>
                          <a:rPr lang="en-US" i="1">
                            <a:latin typeface="Cambria Math"/>
                          </a:rPr>
                          <m:t>𝑗</m:t>
                        </m:r>
                      </m:sub>
                    </m:sSub>
                    <m:r>
                      <a:rPr lang="en-US" i="1">
                        <a:latin typeface="Cambria Math"/>
                      </a:rPr>
                      <m:t>= </m:t>
                    </m:r>
                    <m:d>
                      <m:dPr>
                        <m:begChr m:val="⌊"/>
                        <m:endChr m:val="⌋"/>
                        <m:ctrlPr>
                          <a:rPr lang="en-US" i="1">
                            <a:latin typeface="Cambria Math"/>
                          </a:rPr>
                        </m:ctrlPr>
                      </m:dPr>
                      <m:e>
                        <m:sSub>
                          <m:sSubPr>
                            <m:ctrlPr>
                              <a:rPr lang="en-US" i="1">
                                <a:latin typeface="Cambria Math"/>
                              </a:rPr>
                            </m:ctrlPr>
                          </m:sSubPr>
                          <m:e>
                            <m:r>
                              <a:rPr lang="en-US" i="1">
                                <a:latin typeface="Cambria Math"/>
                              </a:rPr>
                              <m:t>𝛼</m:t>
                            </m:r>
                          </m:e>
                          <m:sub>
                            <m:r>
                              <a:rPr lang="en-US" i="1">
                                <a:latin typeface="Cambria Math"/>
                              </a:rPr>
                              <m:t>𝑗</m:t>
                            </m:r>
                          </m:sub>
                        </m:sSub>
                        <m:d>
                          <m:dPr>
                            <m:begChr m:val="["/>
                            <m:endChr m:val="]"/>
                            <m:ctrlPr>
                              <a:rPr lang="en-US" i="1">
                                <a:latin typeface="Cambria Math"/>
                              </a:rPr>
                            </m:ctrlPr>
                          </m:dPr>
                          <m:e>
                            <m:d>
                              <m:dPr>
                                <m:ctrlPr>
                                  <a:rPr lang="en-US" i="1">
                                    <a:latin typeface="Cambria Math"/>
                                  </a:rPr>
                                </m:ctrlPr>
                              </m:dPr>
                              <m:e>
                                <m:sSub>
                                  <m:sSubPr>
                                    <m:ctrlPr>
                                      <a:rPr lang="en-US" i="1">
                                        <a:latin typeface="Cambria Math"/>
                                      </a:rPr>
                                    </m:ctrlPr>
                                  </m:sSubPr>
                                  <m:e>
                                    <m:r>
                                      <a:rPr lang="en-US" i="1">
                                        <a:latin typeface="Cambria Math"/>
                                      </a:rPr>
                                      <m:t>𝛽</m:t>
                                    </m:r>
                                  </m:e>
                                  <m:sub>
                                    <m:r>
                                      <a:rPr lang="en-US" i="1">
                                        <a:latin typeface="Cambria Math"/>
                                      </a:rPr>
                                      <m:t>𝑗</m:t>
                                    </m:r>
                                  </m:sub>
                                </m:sSub>
                                <m:r>
                                  <a:rPr lang="en-US" i="1">
                                    <a:latin typeface="Cambria Math"/>
                                  </a:rPr>
                                  <m:t>−</m:t>
                                </m:r>
                                <m:r>
                                  <a:rPr lang="en-US" i="1">
                                    <a:latin typeface="Cambria Math"/>
                                  </a:rPr>
                                  <m:t>𝜀</m:t>
                                </m:r>
                              </m:e>
                            </m:d>
                            <m:r>
                              <a:rPr lang="en-US" i="1">
                                <a:latin typeface="Cambria Math"/>
                              </a:rPr>
                              <m:t>+</m:t>
                            </m:r>
                            <m:d>
                              <m:dPr>
                                <m:ctrlPr>
                                  <a:rPr lang="en-US" i="1">
                                    <a:latin typeface="Cambria Math"/>
                                  </a:rPr>
                                </m:ctrlPr>
                              </m:dPr>
                              <m:e>
                                <m:r>
                                  <a:rPr lang="en-US" i="1">
                                    <a:latin typeface="Cambria Math"/>
                                  </a:rPr>
                                  <m:t>𝜀𝜎</m:t>
                                </m:r>
                              </m:e>
                            </m:d>
                          </m:e>
                        </m:d>
                      </m:e>
                    </m:d>
                  </m:oMath>
                </a14:m>
                <a:endParaRPr lang="en-US" dirty="0"/>
              </a:p>
              <a:p>
                <a:r>
                  <a:rPr lang="en-US" dirty="0"/>
                  <a:t>This formula holds if no OTA is chosen for the period.</a:t>
                </a:r>
              </a:p>
              <a:p>
                <a14:m>
                  <m:oMath xmlns:m="http://schemas.openxmlformats.org/officeDocument/2006/math">
                    <m:sSub>
                      <m:sSubPr>
                        <m:ctrlPr>
                          <a:rPr lang="en-US" i="1">
                            <a:latin typeface="Cambria Math"/>
                          </a:rPr>
                        </m:ctrlPr>
                      </m:sSubPr>
                      <m:e>
                        <m:r>
                          <a:rPr lang="en-US" i="1">
                            <a:latin typeface="Cambria Math"/>
                          </a:rPr>
                          <m:t>∆</m:t>
                        </m:r>
                      </m:e>
                      <m:sub>
                        <m:r>
                          <a:rPr lang="en-US" i="1">
                            <a:latin typeface="Cambria Math"/>
                          </a:rPr>
                          <m:t>𝑗</m:t>
                        </m:r>
                      </m:sub>
                    </m:sSub>
                    <m:r>
                      <a:rPr lang="en-US" i="1">
                        <a:latin typeface="Cambria Math"/>
                      </a:rPr>
                      <m:t>= </m:t>
                    </m:r>
                    <m:d>
                      <m:dPr>
                        <m:begChr m:val="⌊"/>
                        <m:endChr m:val="⌋"/>
                        <m:ctrlPr>
                          <a:rPr lang="en-US" i="1">
                            <a:latin typeface="Cambria Math"/>
                          </a:rPr>
                        </m:ctrlPr>
                      </m:dPr>
                      <m:e>
                        <m:sSub>
                          <m:sSubPr>
                            <m:ctrlPr>
                              <a:rPr lang="en-US" i="1">
                                <a:latin typeface="Cambria Math"/>
                              </a:rPr>
                            </m:ctrlPr>
                          </m:sSubPr>
                          <m:e>
                            <m:r>
                              <a:rPr lang="en-US" i="1">
                                <a:latin typeface="Cambria Math"/>
                              </a:rPr>
                              <m:t>𝛼</m:t>
                            </m:r>
                          </m:e>
                          <m:sub>
                            <m:r>
                              <a:rPr lang="en-US" i="1">
                                <a:latin typeface="Cambria Math"/>
                              </a:rPr>
                              <m:t>𝑗</m:t>
                            </m:r>
                          </m:sub>
                        </m:sSub>
                        <m:d>
                          <m:dPr>
                            <m:begChr m:val="["/>
                            <m:endChr m:val="]"/>
                            <m:ctrlPr>
                              <a:rPr lang="en-US" i="1">
                                <a:latin typeface="Cambria Math"/>
                              </a:rPr>
                            </m:ctrlPr>
                          </m:dPr>
                          <m:e>
                            <m:d>
                              <m:dPr>
                                <m:ctrlPr>
                                  <a:rPr lang="en-US" i="1">
                                    <a:latin typeface="Cambria Math"/>
                                  </a:rPr>
                                </m:ctrlPr>
                              </m:dPr>
                              <m:e>
                                <m:sSub>
                                  <m:sSubPr>
                                    <m:ctrlPr>
                                      <a:rPr lang="en-US" i="1">
                                        <a:latin typeface="Cambria Math"/>
                                      </a:rPr>
                                    </m:ctrlPr>
                                  </m:sSubPr>
                                  <m:e>
                                    <m:r>
                                      <a:rPr lang="en-US" i="1">
                                        <a:latin typeface="Cambria Math"/>
                                      </a:rPr>
                                      <m:t>𝛽</m:t>
                                    </m:r>
                                  </m:e>
                                  <m:sub>
                                    <m:r>
                                      <a:rPr lang="en-US" i="1">
                                        <a:latin typeface="Cambria Math"/>
                                      </a:rPr>
                                      <m:t>𝑗</m:t>
                                    </m:r>
                                  </m:sub>
                                </m:sSub>
                                <m:r>
                                  <a:rPr lang="en-US" i="1">
                                    <a:latin typeface="Cambria Math"/>
                                  </a:rPr>
                                  <m:t>−0</m:t>
                                </m:r>
                              </m:e>
                            </m:d>
                            <m:r>
                              <a:rPr lang="en-US" i="1">
                                <a:latin typeface="Cambria Math"/>
                              </a:rPr>
                              <m:t>+</m:t>
                            </m:r>
                            <m:d>
                              <m:dPr>
                                <m:ctrlPr>
                                  <a:rPr lang="en-US" i="1">
                                    <a:latin typeface="Cambria Math"/>
                                  </a:rPr>
                                </m:ctrlPr>
                              </m:dPr>
                              <m:e>
                                <m:r>
                                  <a:rPr lang="en-US" i="1">
                                    <a:latin typeface="Cambria Math"/>
                                  </a:rPr>
                                  <m:t>0</m:t>
                                </m:r>
                                <m:r>
                                  <a:rPr lang="en-US" i="1">
                                    <a:latin typeface="Cambria Math"/>
                                  </a:rPr>
                                  <m:t>𝜎</m:t>
                                </m:r>
                              </m:e>
                            </m:d>
                          </m:e>
                        </m:d>
                      </m:e>
                    </m:d>
                    <m:r>
                      <a:rPr lang="en-US" i="1">
                        <a:latin typeface="Cambria Math"/>
                      </a:rPr>
                      <m:t> </m:t>
                    </m:r>
                  </m:oMath>
                </a14:m>
                <a:endParaRPr lang="en-US" dirty="0" smtClean="0"/>
              </a:p>
              <a:p>
                <a:r>
                  <a:rPr lang="en-US" dirty="0" smtClean="0"/>
                  <a:t>It becomes</a:t>
                </a:r>
                <a:endParaRPr lang="en-US" dirty="0"/>
              </a:p>
              <a:p>
                <a14:m>
                  <m:oMath xmlns:m="http://schemas.openxmlformats.org/officeDocument/2006/math">
                    <m:sSub>
                      <m:sSubPr>
                        <m:ctrlPr>
                          <a:rPr lang="en-US" i="1">
                            <a:latin typeface="Cambria Math"/>
                          </a:rPr>
                        </m:ctrlPr>
                      </m:sSubPr>
                      <m:e>
                        <m:r>
                          <a:rPr lang="en-US" i="1">
                            <a:latin typeface="Cambria Math"/>
                          </a:rPr>
                          <m:t>∆</m:t>
                        </m:r>
                      </m:e>
                      <m:sub>
                        <m:r>
                          <a:rPr lang="en-US" i="1">
                            <a:latin typeface="Cambria Math"/>
                          </a:rPr>
                          <m:t>𝑗</m:t>
                        </m:r>
                      </m:sub>
                    </m:sSub>
                    <m:r>
                      <a:rPr lang="en-US" i="1">
                        <a:latin typeface="Cambria Math"/>
                      </a:rPr>
                      <m:t>= </m:t>
                    </m:r>
                    <m:d>
                      <m:dPr>
                        <m:begChr m:val="⌊"/>
                        <m:endChr m:val="⌋"/>
                        <m:ctrlPr>
                          <a:rPr lang="en-US" i="1">
                            <a:latin typeface="Cambria Math"/>
                          </a:rPr>
                        </m:ctrlPr>
                      </m:dPr>
                      <m:e>
                        <m:sSub>
                          <m:sSubPr>
                            <m:ctrlPr>
                              <a:rPr lang="en-US" i="1">
                                <a:latin typeface="Cambria Math"/>
                              </a:rPr>
                            </m:ctrlPr>
                          </m:sSubPr>
                          <m:e>
                            <m:r>
                              <a:rPr lang="en-US" i="1">
                                <a:latin typeface="Cambria Math"/>
                              </a:rPr>
                              <m:t>𝛼</m:t>
                            </m:r>
                          </m:e>
                          <m:sub>
                            <m:r>
                              <a:rPr lang="en-US" i="1">
                                <a:latin typeface="Cambria Math"/>
                              </a:rPr>
                              <m:t>𝑗</m:t>
                            </m:r>
                          </m:sub>
                        </m:sSub>
                        <m:sSub>
                          <m:sSubPr>
                            <m:ctrlPr>
                              <a:rPr lang="en-US" i="1">
                                <a:latin typeface="Cambria Math"/>
                              </a:rPr>
                            </m:ctrlPr>
                          </m:sSubPr>
                          <m:e>
                            <m:r>
                              <a:rPr lang="en-US" i="1">
                                <a:latin typeface="Cambria Math"/>
                              </a:rPr>
                              <m:t>𝛽</m:t>
                            </m:r>
                          </m:e>
                          <m:sub>
                            <m:r>
                              <a:rPr lang="en-US" i="1">
                                <a:latin typeface="Cambria Math"/>
                              </a:rPr>
                              <m:t>𝑗</m:t>
                            </m:r>
                            <m:r>
                              <a:rPr lang="en-US" i="1">
                                <a:latin typeface="Cambria Math"/>
                              </a:rPr>
                              <m:t>𝜎</m:t>
                            </m:r>
                          </m:sub>
                        </m:sSub>
                      </m:e>
                    </m:d>
                    <m:r>
                      <a:rPr lang="en-US" i="1">
                        <a:latin typeface="Cambria Math"/>
                      </a:rPr>
                      <m:t> </m:t>
                    </m:r>
                  </m:oMath>
                </a14:m>
                <a:endParaRPr lang="en-US" dirty="0"/>
              </a:p>
              <a:p>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808" t="-2121"/>
                </a:stretch>
              </a:blipFill>
            </p:spPr>
            <p:txBody>
              <a:bodyPr/>
              <a:lstStyle/>
              <a:p>
                <a:r>
                  <a:rPr lang="en-US">
                    <a:noFill/>
                  </a:rPr>
                  <a:t> </a:t>
                </a:r>
              </a:p>
            </p:txBody>
          </p:sp>
        </mc:Fallback>
      </mc:AlternateContent>
      <p:pic>
        <p:nvPicPr>
          <p:cNvPr id="5" name="Picture 2" descr="C:\Users\jeffrey\Dropbox\stragetic marketing simulator\FIU 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839" y="5634592"/>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32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Suites and Test </a:t>
            </a:r>
            <a:r>
              <a:rPr lang="en-US" dirty="0" smtClean="0"/>
              <a:t>Cases</a:t>
            </a:r>
            <a:endParaRPr lang="en-US" dirty="0"/>
          </a:p>
        </p:txBody>
      </p:sp>
      <p:sp>
        <p:nvSpPr>
          <p:cNvPr id="3" name="Content Placeholder 2"/>
          <p:cNvSpPr>
            <a:spLocks noGrp="1"/>
          </p:cNvSpPr>
          <p:nvPr>
            <p:ph idx="1"/>
          </p:nvPr>
        </p:nvSpPr>
        <p:spPr/>
        <p:txBody>
          <a:bodyPr/>
          <a:lstStyle/>
          <a:p>
            <a:r>
              <a:rPr lang="en-US" dirty="0" err="1" smtClean="0"/>
              <a:t>PHPUnit</a:t>
            </a:r>
            <a:endParaRPr lang="en-US" dirty="0" smtClean="0"/>
          </a:p>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574514403"/>
              </p:ext>
            </p:extLst>
          </p:nvPr>
        </p:nvGraphicFramePr>
        <p:xfrm>
          <a:off x="761997" y="2362199"/>
          <a:ext cx="7772402" cy="3781634"/>
        </p:xfrm>
        <a:graphic>
          <a:graphicData uri="http://schemas.openxmlformats.org/drawingml/2006/table">
            <a:tbl>
              <a:tblPr>
                <a:tableStyleId>{5C22544A-7EE6-4342-B048-85BDC9FD1C3A}</a:tableStyleId>
              </a:tblPr>
              <a:tblGrid>
                <a:gridCol w="1600203"/>
                <a:gridCol w="6172199"/>
              </a:tblGrid>
              <a:tr h="98328">
                <a:tc>
                  <a:txBody>
                    <a:bodyPr/>
                    <a:lstStyle/>
                    <a:p>
                      <a:pPr algn="ctr" fontAlgn="ctr"/>
                      <a:r>
                        <a:rPr lang="en-US" sz="1600" u="none" strike="noStrike">
                          <a:effectLst/>
                        </a:rPr>
                        <a:t>Test ID:</a:t>
                      </a:r>
                      <a:endParaRPr lang="en-US" sz="1600" b="0" i="0" u="none" strike="noStrike">
                        <a:solidFill>
                          <a:srgbClr val="000000"/>
                        </a:solidFill>
                        <a:effectLst/>
                        <a:latin typeface="Calibri"/>
                      </a:endParaRPr>
                    </a:p>
                  </a:txBody>
                  <a:tcPr marL="6888" marR="6888" marT="6888" marB="0" anchor="ctr"/>
                </a:tc>
                <a:tc>
                  <a:txBody>
                    <a:bodyPr/>
                    <a:lstStyle/>
                    <a:p>
                      <a:pPr algn="l" fontAlgn="ctr"/>
                      <a:r>
                        <a:rPr lang="en-US" sz="1600" u="none" strike="noStrike">
                          <a:effectLst/>
                        </a:rPr>
                        <a:t>Student_Strategic_Decision_ Sunny_Day_112</a:t>
                      </a:r>
                      <a:endParaRPr lang="en-US" sz="1600" b="0" i="0" u="none" strike="noStrike">
                        <a:solidFill>
                          <a:srgbClr val="000000"/>
                        </a:solidFill>
                        <a:effectLst/>
                        <a:latin typeface="Calibri"/>
                      </a:endParaRPr>
                    </a:p>
                  </a:txBody>
                  <a:tcPr marL="6888" marR="6888" marT="6888" marB="0" anchor="ctr"/>
                </a:tc>
              </a:tr>
              <a:tr h="523505">
                <a:tc>
                  <a:txBody>
                    <a:bodyPr/>
                    <a:lstStyle/>
                    <a:p>
                      <a:pPr algn="ctr" fontAlgn="ctr"/>
                      <a:r>
                        <a:rPr lang="en-US" sz="1600" u="none" strike="noStrike">
                          <a:effectLst/>
                        </a:rPr>
                        <a:t>Test Purpose</a:t>
                      </a:r>
                      <a:endParaRPr lang="en-US" sz="1600" b="0" i="0" u="none" strike="noStrike">
                        <a:solidFill>
                          <a:srgbClr val="000000"/>
                        </a:solidFill>
                        <a:effectLst/>
                        <a:latin typeface="Calibri"/>
                      </a:endParaRPr>
                    </a:p>
                  </a:txBody>
                  <a:tcPr marL="6888" marR="6888" marT="6888" marB="0" anchor="ctr"/>
                </a:tc>
                <a:tc>
                  <a:txBody>
                    <a:bodyPr/>
                    <a:lstStyle/>
                    <a:p>
                      <a:pPr algn="l" fontAlgn="ctr"/>
                      <a:r>
                        <a:rPr lang="en-US" sz="1600" u="none" strike="noStrike">
                          <a:effectLst/>
                        </a:rPr>
                        <a:t>Test Student Strategic Decisions Commit decisions for  sunny day</a:t>
                      </a:r>
                      <a:endParaRPr lang="en-US" sz="1600" b="0" i="0" u="none" strike="noStrike">
                        <a:solidFill>
                          <a:srgbClr val="000000"/>
                        </a:solidFill>
                        <a:effectLst/>
                        <a:latin typeface="Calibri"/>
                      </a:endParaRPr>
                    </a:p>
                  </a:txBody>
                  <a:tcPr marL="6888" marR="6888" marT="6888" marB="0" anchor="ctr"/>
                </a:tc>
              </a:tr>
              <a:tr h="491819">
                <a:tc>
                  <a:txBody>
                    <a:bodyPr/>
                    <a:lstStyle/>
                    <a:p>
                      <a:pPr algn="ctr" fontAlgn="ctr"/>
                      <a:r>
                        <a:rPr lang="en-US" sz="1600" u="none" strike="noStrike">
                          <a:effectLst/>
                        </a:rPr>
                        <a:t>Test setup</a:t>
                      </a:r>
                      <a:endParaRPr lang="en-US" sz="1600" b="0" i="0" u="none" strike="noStrike">
                        <a:solidFill>
                          <a:srgbClr val="000000"/>
                        </a:solidFill>
                        <a:effectLst/>
                        <a:latin typeface="Calibri"/>
                      </a:endParaRPr>
                    </a:p>
                  </a:txBody>
                  <a:tcPr marL="6888" marR="6888" marT="6888" marB="0" anchor="ctr"/>
                </a:tc>
                <a:tc>
                  <a:txBody>
                    <a:bodyPr/>
                    <a:lstStyle/>
                    <a:p>
                      <a:pPr algn="l" fontAlgn="ctr"/>
                      <a:r>
                        <a:rPr lang="en-US" sz="1600" u="none" strike="noStrike">
                          <a:effectLst/>
                        </a:rPr>
                        <a:t>System displays Strategic Decisions page to user</a:t>
                      </a:r>
                      <a:endParaRPr lang="en-US" sz="1600" b="0" i="0" u="none" strike="noStrike">
                        <a:solidFill>
                          <a:srgbClr val="000000"/>
                        </a:solidFill>
                        <a:effectLst/>
                        <a:latin typeface="Calibri"/>
                      </a:endParaRPr>
                    </a:p>
                  </a:txBody>
                  <a:tcPr marL="6888" marR="6888" marT="6888" marB="0" anchor="ctr"/>
                </a:tc>
              </a:tr>
              <a:tr h="261753">
                <a:tc rowSpan="5">
                  <a:txBody>
                    <a:bodyPr/>
                    <a:lstStyle/>
                    <a:p>
                      <a:pPr algn="ctr" fontAlgn="ctr"/>
                      <a:r>
                        <a:rPr lang="en-US" sz="1600" u="none" strike="noStrike">
                          <a:effectLst/>
                        </a:rPr>
                        <a:t>Inputs</a:t>
                      </a:r>
                      <a:endParaRPr lang="en-US" sz="1600" b="0" i="0" u="none" strike="noStrike">
                        <a:solidFill>
                          <a:srgbClr val="000000"/>
                        </a:solidFill>
                        <a:effectLst/>
                        <a:latin typeface="Calibri"/>
                      </a:endParaRPr>
                    </a:p>
                  </a:txBody>
                  <a:tcPr marL="6888" marR="6888" marT="6888" marB="0" anchor="ctr"/>
                </a:tc>
                <a:tc>
                  <a:txBody>
                    <a:bodyPr/>
                    <a:lstStyle/>
                    <a:p>
                      <a:pPr algn="l" fontAlgn="ctr"/>
                      <a:r>
                        <a:rPr lang="en-US" sz="1600" u="none" strike="noStrike">
                          <a:effectLst/>
                        </a:rPr>
                        <a:t>Room Price: 80</a:t>
                      </a:r>
                      <a:endParaRPr lang="en-US" sz="1600" b="0" i="0" u="none" strike="noStrike">
                        <a:solidFill>
                          <a:srgbClr val="000000"/>
                        </a:solidFill>
                        <a:effectLst/>
                        <a:latin typeface="Calibri"/>
                      </a:endParaRPr>
                    </a:p>
                  </a:txBody>
                  <a:tcPr marL="6888" marR="6888" marT="6888" marB="0" anchor="ctr"/>
                </a:tc>
              </a:tr>
              <a:tr h="491819">
                <a:tc vMerge="1">
                  <a:txBody>
                    <a:bodyPr/>
                    <a:lstStyle/>
                    <a:p>
                      <a:endParaRPr lang="en-US"/>
                    </a:p>
                  </a:txBody>
                  <a:tcPr/>
                </a:tc>
                <a:tc>
                  <a:txBody>
                    <a:bodyPr/>
                    <a:lstStyle/>
                    <a:p>
                      <a:pPr algn="l" fontAlgn="ctr"/>
                      <a:r>
                        <a:rPr lang="en-US" sz="1600" u="none" strike="noStrike" dirty="0">
                          <a:effectLst/>
                        </a:rPr>
                        <a:t>Direct Marketing Checkbox selected</a:t>
                      </a:r>
                      <a:endParaRPr lang="en-US" sz="1600" b="0" i="0" u="none" strike="noStrike" dirty="0">
                        <a:solidFill>
                          <a:srgbClr val="000000"/>
                        </a:solidFill>
                        <a:effectLst/>
                        <a:latin typeface="Calibri"/>
                      </a:endParaRPr>
                    </a:p>
                  </a:txBody>
                  <a:tcPr marL="6888" marR="6888" marT="6888" marB="0" anchor="ctr"/>
                </a:tc>
              </a:tr>
              <a:tr h="261753">
                <a:tc vMerge="1">
                  <a:txBody>
                    <a:bodyPr/>
                    <a:lstStyle/>
                    <a:p>
                      <a:endParaRPr lang="en-US"/>
                    </a:p>
                  </a:txBody>
                  <a:tcPr/>
                </a:tc>
                <a:tc>
                  <a:txBody>
                    <a:bodyPr/>
                    <a:lstStyle/>
                    <a:p>
                      <a:pPr algn="l" fontAlgn="ctr"/>
                      <a:r>
                        <a:rPr lang="en-US" sz="1600" u="none" strike="noStrike">
                          <a:effectLst/>
                        </a:rPr>
                        <a:t>TV SPot Checkbox selected</a:t>
                      </a:r>
                      <a:endParaRPr lang="en-US" sz="1600" b="0" i="0" u="none" strike="noStrike">
                        <a:solidFill>
                          <a:srgbClr val="000000"/>
                        </a:solidFill>
                        <a:effectLst/>
                        <a:latin typeface="Calibri"/>
                      </a:endParaRPr>
                    </a:p>
                  </a:txBody>
                  <a:tcPr marL="6888" marR="6888" marT="6888" marB="0" anchor="ctr"/>
                </a:tc>
              </a:tr>
              <a:tr h="261753">
                <a:tc vMerge="1">
                  <a:txBody>
                    <a:bodyPr/>
                    <a:lstStyle/>
                    <a:p>
                      <a:endParaRPr lang="en-US"/>
                    </a:p>
                  </a:txBody>
                  <a:tcPr/>
                </a:tc>
                <a:tc>
                  <a:txBody>
                    <a:bodyPr/>
                    <a:lstStyle/>
                    <a:p>
                      <a:pPr algn="l" fontAlgn="ctr"/>
                      <a:r>
                        <a:rPr lang="en-US" sz="1600" u="none" strike="noStrike">
                          <a:effectLst/>
                        </a:rPr>
                        <a:t>City Bus Checkox selected</a:t>
                      </a:r>
                      <a:endParaRPr lang="en-US" sz="1600" b="0" i="0" u="none" strike="noStrike">
                        <a:solidFill>
                          <a:srgbClr val="000000"/>
                        </a:solidFill>
                        <a:effectLst/>
                        <a:latin typeface="Calibri"/>
                      </a:endParaRPr>
                    </a:p>
                  </a:txBody>
                  <a:tcPr marL="6888" marR="6888" marT="6888" marB="0" anchor="ctr"/>
                </a:tc>
              </a:tr>
              <a:tr h="261753">
                <a:tc vMerge="1">
                  <a:txBody>
                    <a:bodyPr/>
                    <a:lstStyle/>
                    <a:p>
                      <a:endParaRPr lang="en-US"/>
                    </a:p>
                  </a:txBody>
                  <a:tcPr/>
                </a:tc>
                <a:tc>
                  <a:txBody>
                    <a:bodyPr/>
                    <a:lstStyle/>
                    <a:p>
                      <a:pPr algn="l" fontAlgn="ctr"/>
                      <a:r>
                        <a:rPr lang="en-US" sz="1600" u="none" strike="noStrike">
                          <a:effectLst/>
                        </a:rPr>
                        <a:t>Entry Level : 1</a:t>
                      </a:r>
                      <a:endParaRPr lang="en-US" sz="1600" b="0" i="0" u="none" strike="noStrike">
                        <a:solidFill>
                          <a:srgbClr val="000000"/>
                        </a:solidFill>
                        <a:effectLst/>
                        <a:latin typeface="Calibri"/>
                      </a:endParaRPr>
                    </a:p>
                  </a:txBody>
                  <a:tcPr marL="6888" marR="6888" marT="6888" marB="0" anchor="ctr"/>
                </a:tc>
              </a:tr>
              <a:tr h="976751">
                <a:tc>
                  <a:txBody>
                    <a:bodyPr/>
                    <a:lstStyle/>
                    <a:p>
                      <a:pPr algn="ctr" fontAlgn="ctr"/>
                      <a:r>
                        <a:rPr lang="en-US" sz="1600" u="none" strike="noStrike">
                          <a:effectLst/>
                        </a:rPr>
                        <a:t>Expected output:</a:t>
                      </a:r>
                      <a:endParaRPr lang="en-US" sz="1600" b="0" i="0" u="none" strike="noStrike">
                        <a:solidFill>
                          <a:srgbClr val="000000"/>
                        </a:solidFill>
                        <a:effectLst/>
                        <a:latin typeface="Calibri"/>
                      </a:endParaRPr>
                    </a:p>
                  </a:txBody>
                  <a:tcPr marL="6888" marR="6888" marT="6888" marB="0" anchor="ctr"/>
                </a:tc>
                <a:tc>
                  <a:txBody>
                    <a:bodyPr/>
                    <a:lstStyle/>
                    <a:p>
                      <a:pPr algn="l" fontAlgn="ctr"/>
                      <a:r>
                        <a:rPr lang="en-US" sz="1600" u="none" strike="noStrike" dirty="0">
                          <a:effectLst/>
                        </a:rPr>
                        <a:t>The system navigates the user the </a:t>
                      </a:r>
                      <a:r>
                        <a:rPr lang="en-US" sz="1600" u="none" strike="noStrike" dirty="0" err="1">
                          <a:effectLst/>
                        </a:rPr>
                        <a:t>the</a:t>
                      </a:r>
                      <a:r>
                        <a:rPr lang="en-US" sz="1600" u="none" strike="noStrike" dirty="0">
                          <a:effectLst/>
                        </a:rPr>
                        <a:t> homepage and updates the </a:t>
                      </a:r>
                      <a:r>
                        <a:rPr lang="en-US" sz="1600" u="none" strike="noStrike" dirty="0" err="1">
                          <a:effectLst/>
                        </a:rPr>
                        <a:t>Strat_decisions</a:t>
                      </a:r>
                      <a:r>
                        <a:rPr lang="en-US" sz="1600" u="none" strike="noStrike" dirty="0">
                          <a:effectLst/>
                        </a:rPr>
                        <a:t> table in the database</a:t>
                      </a:r>
                      <a:endParaRPr lang="en-US" sz="1600" b="0" i="0" u="none" strike="noStrike" dirty="0">
                        <a:solidFill>
                          <a:srgbClr val="000000"/>
                        </a:solidFill>
                        <a:effectLst/>
                        <a:latin typeface="Calibri"/>
                      </a:endParaRPr>
                    </a:p>
                  </a:txBody>
                  <a:tcPr marL="6888" marR="6888" marT="6888" marB="0" anchor="ctr"/>
                </a:tc>
              </a:tr>
            </a:tbl>
          </a:graphicData>
        </a:graphic>
      </p:graphicFrame>
      <p:pic>
        <p:nvPicPr>
          <p:cNvPr id="5" name="Picture 2" descr="C:\Users\jeffrey\Dropbox\stragetic marketing simulator\FIU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57200"/>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10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Suites and Test Cases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9810357"/>
              </p:ext>
            </p:extLst>
          </p:nvPr>
        </p:nvGraphicFramePr>
        <p:xfrm>
          <a:off x="685800" y="2133600"/>
          <a:ext cx="7848600" cy="4022727"/>
        </p:xfrm>
        <a:graphic>
          <a:graphicData uri="http://schemas.openxmlformats.org/drawingml/2006/table">
            <a:tbl>
              <a:tblPr>
                <a:tableStyleId>{5C22544A-7EE6-4342-B048-85BDC9FD1C3A}</a:tableStyleId>
              </a:tblPr>
              <a:tblGrid>
                <a:gridCol w="1894165"/>
                <a:gridCol w="5954435"/>
              </a:tblGrid>
              <a:tr h="526049">
                <a:tc>
                  <a:txBody>
                    <a:bodyPr/>
                    <a:lstStyle/>
                    <a:p>
                      <a:pPr algn="ctr" fontAlgn="ctr"/>
                      <a:r>
                        <a:rPr lang="en-US" sz="1700" u="none" strike="noStrike" dirty="0">
                          <a:effectLst/>
                        </a:rPr>
                        <a:t>Test ID:</a:t>
                      </a:r>
                      <a:endParaRPr lang="en-US" sz="1700" b="0" i="0" u="none" strike="noStrike" dirty="0">
                        <a:solidFill>
                          <a:srgbClr val="000000"/>
                        </a:solidFill>
                        <a:effectLst/>
                        <a:latin typeface="Calibri"/>
                      </a:endParaRPr>
                    </a:p>
                  </a:txBody>
                  <a:tcPr marL="7368" marR="7368" marT="7368" marB="0" anchor="ctr"/>
                </a:tc>
                <a:tc>
                  <a:txBody>
                    <a:bodyPr/>
                    <a:lstStyle/>
                    <a:p>
                      <a:pPr algn="l" fontAlgn="ctr"/>
                      <a:r>
                        <a:rPr lang="en-US" sz="1700" u="none" strike="noStrike">
                          <a:effectLst/>
                        </a:rPr>
                        <a:t>Student_Strategic_Decision_ rainy_Day_112</a:t>
                      </a:r>
                      <a:endParaRPr lang="en-US" sz="1700" b="0" i="0" u="none" strike="noStrike">
                        <a:solidFill>
                          <a:srgbClr val="000000"/>
                        </a:solidFill>
                        <a:effectLst/>
                        <a:latin typeface="Calibri"/>
                      </a:endParaRPr>
                    </a:p>
                  </a:txBody>
                  <a:tcPr marL="7368" marR="7368" marT="7368" marB="0" anchor="ctr"/>
                </a:tc>
              </a:tr>
              <a:tr h="559940">
                <a:tc>
                  <a:txBody>
                    <a:bodyPr/>
                    <a:lstStyle/>
                    <a:p>
                      <a:pPr algn="ctr" fontAlgn="ctr"/>
                      <a:r>
                        <a:rPr lang="en-US" sz="1700" u="none" strike="noStrike">
                          <a:effectLst/>
                        </a:rPr>
                        <a:t>Test Purpose</a:t>
                      </a:r>
                      <a:endParaRPr lang="en-US" sz="1700" b="0" i="0" u="none" strike="noStrike">
                        <a:solidFill>
                          <a:srgbClr val="000000"/>
                        </a:solidFill>
                        <a:effectLst/>
                        <a:latin typeface="Calibri"/>
                      </a:endParaRPr>
                    </a:p>
                  </a:txBody>
                  <a:tcPr marL="7368" marR="7368" marT="7368" marB="0" anchor="ctr"/>
                </a:tc>
                <a:tc>
                  <a:txBody>
                    <a:bodyPr/>
                    <a:lstStyle/>
                    <a:p>
                      <a:pPr algn="l" fontAlgn="ctr"/>
                      <a:r>
                        <a:rPr lang="en-US" sz="1700" u="none" strike="noStrike">
                          <a:effectLst/>
                        </a:rPr>
                        <a:t>Test Student Strategic Decisions Commit decisions for rainy day</a:t>
                      </a:r>
                      <a:endParaRPr lang="en-US" sz="1700" b="0" i="0" u="none" strike="noStrike">
                        <a:solidFill>
                          <a:srgbClr val="000000"/>
                        </a:solidFill>
                        <a:effectLst/>
                        <a:latin typeface="Calibri"/>
                      </a:endParaRPr>
                    </a:p>
                  </a:txBody>
                  <a:tcPr marL="7368" marR="7368" marT="7368" marB="0" anchor="ctr"/>
                </a:tc>
              </a:tr>
              <a:tr h="526049">
                <a:tc>
                  <a:txBody>
                    <a:bodyPr/>
                    <a:lstStyle/>
                    <a:p>
                      <a:pPr algn="ctr" fontAlgn="ctr"/>
                      <a:r>
                        <a:rPr lang="en-US" sz="1700" u="none" strike="noStrike">
                          <a:effectLst/>
                        </a:rPr>
                        <a:t>Test setup</a:t>
                      </a:r>
                      <a:endParaRPr lang="en-US" sz="1700" b="0" i="0" u="none" strike="noStrike">
                        <a:solidFill>
                          <a:srgbClr val="000000"/>
                        </a:solidFill>
                        <a:effectLst/>
                        <a:latin typeface="Calibri"/>
                      </a:endParaRPr>
                    </a:p>
                  </a:txBody>
                  <a:tcPr marL="7368" marR="7368" marT="7368" marB="0" anchor="ctr"/>
                </a:tc>
                <a:tc>
                  <a:txBody>
                    <a:bodyPr/>
                    <a:lstStyle/>
                    <a:p>
                      <a:pPr algn="l" fontAlgn="ctr"/>
                      <a:r>
                        <a:rPr lang="en-US" sz="1700" u="none" strike="noStrike">
                          <a:effectLst/>
                        </a:rPr>
                        <a:t>System displays Strategic Decisions page user</a:t>
                      </a:r>
                      <a:endParaRPr lang="en-US" sz="1700" b="0" i="0" u="none" strike="noStrike">
                        <a:solidFill>
                          <a:srgbClr val="000000"/>
                        </a:solidFill>
                        <a:effectLst/>
                        <a:latin typeface="Calibri"/>
                      </a:endParaRPr>
                    </a:p>
                  </a:txBody>
                  <a:tcPr marL="7368" marR="7368" marT="7368" marB="0" anchor="ctr"/>
                </a:tc>
              </a:tr>
              <a:tr h="279970">
                <a:tc rowSpan="4">
                  <a:txBody>
                    <a:bodyPr/>
                    <a:lstStyle/>
                    <a:p>
                      <a:pPr algn="ctr" fontAlgn="ctr"/>
                      <a:r>
                        <a:rPr lang="en-US" sz="1700" u="none" strike="noStrike" dirty="0">
                          <a:effectLst/>
                        </a:rPr>
                        <a:t>Inputs</a:t>
                      </a:r>
                      <a:endParaRPr lang="en-US" sz="1700" b="0" i="0" u="none" strike="noStrike" dirty="0">
                        <a:solidFill>
                          <a:srgbClr val="000000"/>
                        </a:solidFill>
                        <a:effectLst/>
                        <a:latin typeface="Calibri"/>
                      </a:endParaRPr>
                    </a:p>
                  </a:txBody>
                  <a:tcPr marL="7368" marR="7368" marT="7368" marB="0" anchor="ctr"/>
                </a:tc>
                <a:tc>
                  <a:txBody>
                    <a:bodyPr/>
                    <a:lstStyle/>
                    <a:p>
                      <a:pPr algn="l" fontAlgn="ctr"/>
                      <a:r>
                        <a:rPr lang="en-US" sz="1700" u="none" strike="noStrike">
                          <a:effectLst/>
                        </a:rPr>
                        <a:t>Room Price: 80</a:t>
                      </a:r>
                      <a:endParaRPr lang="en-US" sz="1700" b="0" i="0" u="none" strike="noStrike">
                        <a:solidFill>
                          <a:srgbClr val="000000"/>
                        </a:solidFill>
                        <a:effectLst/>
                        <a:latin typeface="Calibri"/>
                      </a:endParaRPr>
                    </a:p>
                  </a:txBody>
                  <a:tcPr marL="7368" marR="7368" marT="7368" marB="0" anchor="ctr"/>
                </a:tc>
              </a:tr>
              <a:tr h="526049">
                <a:tc vMerge="1">
                  <a:txBody>
                    <a:bodyPr/>
                    <a:lstStyle/>
                    <a:p>
                      <a:endParaRPr lang="en-US"/>
                    </a:p>
                  </a:txBody>
                  <a:tcPr/>
                </a:tc>
                <a:tc>
                  <a:txBody>
                    <a:bodyPr/>
                    <a:lstStyle/>
                    <a:p>
                      <a:pPr algn="l" fontAlgn="ctr"/>
                      <a:r>
                        <a:rPr lang="en-US" sz="1700" u="none" strike="noStrike" dirty="0">
                          <a:effectLst/>
                        </a:rPr>
                        <a:t>Direct Marketing Checkbox selected</a:t>
                      </a:r>
                      <a:endParaRPr lang="en-US" sz="1700" b="0" i="0" u="none" strike="noStrike" dirty="0">
                        <a:solidFill>
                          <a:srgbClr val="000000"/>
                        </a:solidFill>
                        <a:effectLst/>
                        <a:latin typeface="Calibri"/>
                      </a:endParaRPr>
                    </a:p>
                  </a:txBody>
                  <a:tcPr marL="7368" marR="7368" marT="7368" marB="0" anchor="ctr"/>
                </a:tc>
              </a:tr>
              <a:tr h="279970">
                <a:tc vMerge="1">
                  <a:txBody>
                    <a:bodyPr/>
                    <a:lstStyle/>
                    <a:p>
                      <a:endParaRPr lang="en-US"/>
                    </a:p>
                  </a:txBody>
                  <a:tcPr/>
                </a:tc>
                <a:tc>
                  <a:txBody>
                    <a:bodyPr/>
                    <a:lstStyle/>
                    <a:p>
                      <a:pPr algn="l" fontAlgn="ctr"/>
                      <a:r>
                        <a:rPr lang="en-US" sz="1700" u="none" strike="noStrike">
                          <a:effectLst/>
                        </a:rPr>
                        <a:t>TV SPot Checkbox selected</a:t>
                      </a:r>
                      <a:endParaRPr lang="en-US" sz="1700" b="0" i="0" u="none" strike="noStrike">
                        <a:solidFill>
                          <a:srgbClr val="000000"/>
                        </a:solidFill>
                        <a:effectLst/>
                        <a:latin typeface="Calibri"/>
                      </a:endParaRPr>
                    </a:p>
                  </a:txBody>
                  <a:tcPr marL="7368" marR="7368" marT="7368" marB="0" anchor="ctr"/>
                </a:tc>
              </a:tr>
              <a:tr h="279970">
                <a:tc vMerge="1">
                  <a:txBody>
                    <a:bodyPr/>
                    <a:lstStyle/>
                    <a:p>
                      <a:endParaRPr lang="en-US"/>
                    </a:p>
                  </a:txBody>
                  <a:tcPr/>
                </a:tc>
                <a:tc>
                  <a:txBody>
                    <a:bodyPr/>
                    <a:lstStyle/>
                    <a:p>
                      <a:pPr algn="l" fontAlgn="ctr"/>
                      <a:r>
                        <a:rPr lang="en-US" sz="1700" u="none" strike="noStrike">
                          <a:effectLst/>
                        </a:rPr>
                        <a:t>Entry Level : 1</a:t>
                      </a:r>
                      <a:endParaRPr lang="en-US" sz="1700" b="0" i="0" u="none" strike="noStrike">
                        <a:solidFill>
                          <a:srgbClr val="000000"/>
                        </a:solidFill>
                        <a:effectLst/>
                        <a:latin typeface="Calibri"/>
                      </a:endParaRPr>
                    </a:p>
                  </a:txBody>
                  <a:tcPr marL="7368" marR="7368" marT="7368" marB="0" anchor="ctr"/>
                </a:tc>
              </a:tr>
              <a:tr h="1044730">
                <a:tc>
                  <a:txBody>
                    <a:bodyPr/>
                    <a:lstStyle/>
                    <a:p>
                      <a:pPr algn="ctr" fontAlgn="ctr"/>
                      <a:r>
                        <a:rPr lang="en-US" sz="1700" u="none" strike="noStrike">
                          <a:effectLst/>
                        </a:rPr>
                        <a:t>Expected output:</a:t>
                      </a:r>
                      <a:endParaRPr lang="en-US" sz="1700" b="0" i="0" u="none" strike="noStrike">
                        <a:solidFill>
                          <a:srgbClr val="000000"/>
                        </a:solidFill>
                        <a:effectLst/>
                        <a:latin typeface="Calibri"/>
                      </a:endParaRPr>
                    </a:p>
                  </a:txBody>
                  <a:tcPr marL="7368" marR="7368" marT="7368" marB="0" anchor="ctr"/>
                </a:tc>
                <a:tc>
                  <a:txBody>
                    <a:bodyPr/>
                    <a:lstStyle/>
                    <a:p>
                      <a:pPr algn="l" fontAlgn="ctr"/>
                      <a:r>
                        <a:rPr lang="en-US" sz="1700" u="none" strike="noStrike" dirty="0">
                          <a:effectLst/>
                        </a:rPr>
                        <a:t>System returns validates the input and display the message: "Please select at least three advertising decisions".</a:t>
                      </a:r>
                      <a:endParaRPr lang="en-US" sz="1700" b="0" i="0" u="none" strike="noStrike" dirty="0">
                        <a:solidFill>
                          <a:srgbClr val="000000"/>
                        </a:solidFill>
                        <a:effectLst/>
                        <a:latin typeface="Calibri"/>
                      </a:endParaRPr>
                    </a:p>
                  </a:txBody>
                  <a:tcPr marL="7368" marR="7368" marT="7368" marB="0" anchor="ctr"/>
                </a:tc>
              </a:tr>
            </a:tbl>
          </a:graphicData>
        </a:graphic>
      </p:graphicFrame>
      <p:pic>
        <p:nvPicPr>
          <p:cNvPr id="5" name="Picture 2" descr="C:\Users\jeffrey\Dropbox\stragetic marketing simulator\FIU 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86604"/>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4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Strategic Marketing Simulator 1.0 was developed using the MVC design pattern with the purpose of creating and interactive hotel sales marketing simulation.</a:t>
            </a:r>
          </a:p>
          <a:p>
            <a:r>
              <a:rPr lang="en-US" dirty="0" smtClean="0"/>
              <a:t>contact information:</a:t>
            </a:r>
          </a:p>
          <a:p>
            <a:r>
              <a:rPr lang="en-US" dirty="0" smtClean="0"/>
              <a:t>Jeffrey Carman</a:t>
            </a:r>
          </a:p>
          <a:p>
            <a:r>
              <a:rPr lang="en-US" dirty="0" smtClean="0"/>
              <a:t>jcarman@dataonacid.com</a:t>
            </a:r>
          </a:p>
          <a:p>
            <a:r>
              <a:rPr lang="en-US" dirty="0" smtClean="0"/>
              <a:t>Questions?</a:t>
            </a:r>
          </a:p>
          <a:p>
            <a:r>
              <a:rPr lang="en-US" dirty="0" smtClean="0"/>
              <a:t>Thank You!</a:t>
            </a:r>
            <a:endParaRPr lang="en-US" dirty="0"/>
          </a:p>
        </p:txBody>
      </p:sp>
      <p:pic>
        <p:nvPicPr>
          <p:cNvPr id="4" name="Picture 2" descr="C:\Users\jeffrey\Dropbox\stragetic marketing simulator\FIU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839" y="5634592"/>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87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ea typeface="ＭＳ Ｐゴシック" pitchFamily="34" charset="-128"/>
              </a:rPr>
              <a:t>Problem </a:t>
            </a:r>
            <a:r>
              <a:rPr lang="en-US" altLang="en-US" dirty="0" smtClean="0">
                <a:ea typeface="ＭＳ Ｐゴシック" pitchFamily="34" charset="-128"/>
              </a:rPr>
              <a:t>definition</a:t>
            </a:r>
          </a:p>
        </p:txBody>
      </p:sp>
      <p:sp>
        <p:nvSpPr>
          <p:cNvPr id="3" name="Content Placeholder 2"/>
          <p:cNvSpPr>
            <a:spLocks noGrp="1"/>
          </p:cNvSpPr>
          <p:nvPr>
            <p:ph idx="1"/>
          </p:nvPr>
        </p:nvSpPr>
        <p:spPr>
          <a:xfrm>
            <a:off x="779463" y="1524000"/>
            <a:ext cx="7583487" cy="4208463"/>
          </a:xfrm>
        </p:spPr>
        <p:txBody>
          <a:bodyPr/>
          <a:lstStyle/>
          <a:p>
            <a:pPr>
              <a:defRPr/>
            </a:pPr>
            <a:endParaRPr lang="en-US" sz="1800" dirty="0" smtClean="0"/>
          </a:p>
          <a:p>
            <a:pPr>
              <a:defRPr/>
            </a:pPr>
            <a:r>
              <a:rPr lang="en-US" sz="1800" dirty="0" smtClean="0"/>
              <a:t>The </a:t>
            </a:r>
            <a:r>
              <a:rPr lang="en-US" sz="1800" dirty="0"/>
              <a:t>S</a:t>
            </a:r>
            <a:r>
              <a:rPr lang="en-US" sz="1800" dirty="0" smtClean="0"/>
              <a:t>trategic Marketing Simulator is a means for instructors to engage their students in a hotel market simulation where hotel marketing firms’ decisions have an effect on market share and revenue.  Students are able to track their progress and understand how their decisions dictate how the market will the system’s method of reporting.</a:t>
            </a:r>
            <a:endParaRPr lang="is-IS" sz="1600" dirty="0" smtClean="0"/>
          </a:p>
          <a:p>
            <a:pPr>
              <a:defRPr/>
            </a:pPr>
            <a:r>
              <a:rPr lang="is-IS" sz="1800" dirty="0" smtClean="0"/>
              <a:t>My main focus in this project has been the student interface with the application and and the end of period algorithm which dictates the results for any given period.</a:t>
            </a:r>
            <a:endParaRPr lang="en-US" sz="1600" dirty="0" smtClean="0"/>
          </a:p>
        </p:txBody>
      </p:sp>
      <p:pic>
        <p:nvPicPr>
          <p:cNvPr id="4" name="Picture 2" descr="C:\Users\jeffrey\Dropbox\stragetic marketing simulator\FIU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839" y="5634592"/>
            <a:ext cx="2320925" cy="417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pic>
        <p:nvPicPr>
          <p:cNvPr id="4" name="Picture 3"/>
          <p:cNvPicPr>
            <a:picLocks noChangeAspect="1"/>
          </p:cNvPicPr>
          <p:nvPr/>
        </p:nvPicPr>
        <p:blipFill>
          <a:blip r:embed="rId3"/>
          <a:stretch>
            <a:fillRect/>
          </a:stretch>
        </p:blipFill>
        <p:spPr>
          <a:xfrm>
            <a:off x="152400" y="1752600"/>
            <a:ext cx="4845588" cy="2369849"/>
          </a:xfrm>
          <a:prstGeom prst="rect">
            <a:avLst/>
          </a:prstGeom>
        </p:spPr>
      </p:pic>
      <p:pic>
        <p:nvPicPr>
          <p:cNvPr id="5" name="Picture 4"/>
          <p:cNvPicPr>
            <a:picLocks noChangeAspect="1"/>
          </p:cNvPicPr>
          <p:nvPr/>
        </p:nvPicPr>
        <p:blipFill>
          <a:blip r:embed="rId4"/>
          <a:stretch>
            <a:fillRect/>
          </a:stretch>
        </p:blipFill>
        <p:spPr>
          <a:xfrm>
            <a:off x="171450" y="4113564"/>
            <a:ext cx="4838916" cy="2303463"/>
          </a:xfrm>
          <a:prstGeom prst="rect">
            <a:avLst/>
          </a:prstGeom>
        </p:spPr>
      </p:pic>
      <p:pic>
        <p:nvPicPr>
          <p:cNvPr id="6" name="Picture 5"/>
          <p:cNvPicPr>
            <a:picLocks noChangeAspect="1"/>
          </p:cNvPicPr>
          <p:nvPr/>
        </p:nvPicPr>
        <p:blipFill>
          <a:blip r:embed="rId5"/>
          <a:stretch>
            <a:fillRect/>
          </a:stretch>
        </p:blipFill>
        <p:spPr>
          <a:xfrm>
            <a:off x="3803523" y="1752600"/>
            <a:ext cx="5154486" cy="3224506"/>
          </a:xfrm>
          <a:prstGeom prst="rect">
            <a:avLst/>
          </a:prstGeom>
        </p:spPr>
      </p:pic>
      <p:pic>
        <p:nvPicPr>
          <p:cNvPr id="7" name="Picture 6"/>
          <p:cNvPicPr>
            <a:picLocks noChangeAspect="1"/>
          </p:cNvPicPr>
          <p:nvPr/>
        </p:nvPicPr>
        <p:blipFill>
          <a:blip r:embed="rId6"/>
          <a:stretch>
            <a:fillRect/>
          </a:stretch>
        </p:blipFill>
        <p:spPr>
          <a:xfrm>
            <a:off x="3803521" y="4737799"/>
            <a:ext cx="5154487" cy="1679228"/>
          </a:xfrm>
          <a:prstGeom prst="rect">
            <a:avLst/>
          </a:prstGeom>
        </p:spPr>
      </p:pic>
      <p:pic>
        <p:nvPicPr>
          <p:cNvPr id="8" name="Picture 2" descr="C:\Users\jeffrey\Dropbox\stragetic marketing simulator\FIU 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766" y="533400"/>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447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Stories </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User Story # 776 - Student Create Group</a:t>
            </a:r>
            <a:endParaRPr lang="en-US" dirty="0"/>
          </a:p>
          <a:p>
            <a:r>
              <a:rPr lang="en-US" b="1" dirty="0" smtClean="0"/>
              <a:t>User </a:t>
            </a:r>
            <a:r>
              <a:rPr lang="en-US" b="1" dirty="0"/>
              <a:t>Story # 769 - Student Join Group</a:t>
            </a:r>
            <a:endParaRPr lang="en-US" dirty="0"/>
          </a:p>
          <a:p>
            <a:r>
              <a:rPr lang="en-US" b="1" dirty="0" smtClean="0"/>
              <a:t>User </a:t>
            </a:r>
            <a:r>
              <a:rPr lang="en-US" b="1" dirty="0"/>
              <a:t>Story # 669- User login</a:t>
            </a:r>
            <a:endParaRPr lang="en-US" dirty="0"/>
          </a:p>
          <a:p>
            <a:r>
              <a:rPr lang="en-US" b="1" dirty="0"/>
              <a:t>User Story # 666- Account Creation</a:t>
            </a:r>
            <a:endParaRPr lang="en-US" dirty="0"/>
          </a:p>
          <a:p>
            <a:r>
              <a:rPr lang="en-US" b="1" dirty="0" smtClean="0"/>
              <a:t>User </a:t>
            </a:r>
            <a:r>
              <a:rPr lang="en-US" b="1" dirty="0"/>
              <a:t>Story # 709 - Admin News</a:t>
            </a:r>
            <a:endParaRPr lang="en-US" dirty="0"/>
          </a:p>
          <a:p>
            <a:r>
              <a:rPr lang="en-US" b="1" dirty="0" smtClean="0"/>
              <a:t>User </a:t>
            </a:r>
            <a:r>
              <a:rPr lang="en-US" b="1" dirty="0"/>
              <a:t>Story # 712 - User comment and </a:t>
            </a:r>
            <a:r>
              <a:rPr lang="en-US" b="1" dirty="0" smtClean="0"/>
              <a:t>commit</a:t>
            </a:r>
          </a:p>
          <a:p>
            <a:r>
              <a:rPr lang="en-US" b="1" dirty="0"/>
              <a:t>User Story # 678- User strategic decisions</a:t>
            </a:r>
            <a:endParaRPr lang="en-US" sz="2400" dirty="0"/>
          </a:p>
          <a:p>
            <a:r>
              <a:rPr lang="en-US" b="1" dirty="0" smtClean="0"/>
              <a:t>User </a:t>
            </a:r>
            <a:r>
              <a:rPr lang="en-US" b="1" dirty="0"/>
              <a:t>Story # 810- Admin strategic decisions management.</a:t>
            </a:r>
            <a:endParaRPr lang="en-US" sz="2400" dirty="0"/>
          </a:p>
          <a:p>
            <a:r>
              <a:rPr lang="en-US" b="1" dirty="0" smtClean="0"/>
              <a:t>User </a:t>
            </a:r>
            <a:r>
              <a:rPr lang="en-US" b="1" dirty="0"/>
              <a:t>Story # 708 - User Scorecard</a:t>
            </a:r>
            <a:endParaRPr lang="en-US" sz="2400" dirty="0"/>
          </a:p>
          <a:p>
            <a:r>
              <a:rPr lang="en-US" b="1" dirty="0" smtClean="0"/>
              <a:t>User </a:t>
            </a:r>
            <a:r>
              <a:rPr lang="en-US" b="1" dirty="0"/>
              <a:t>Story # 676- User home</a:t>
            </a:r>
            <a:endParaRPr lang="en-US" sz="2400" dirty="0"/>
          </a:p>
          <a:p>
            <a:endParaRPr lang="en-US" dirty="0"/>
          </a:p>
          <a:p>
            <a:endParaRPr lang="en-US" dirty="0"/>
          </a:p>
        </p:txBody>
      </p:sp>
      <p:pic>
        <p:nvPicPr>
          <p:cNvPr id="4" name="Picture 2" descr="C:\Users\jeffrey\Dropbox\stragetic marketing simulator\FIU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839" y="5634592"/>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3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Stories </a:t>
            </a:r>
            <a:endParaRPr lang="en-US" dirty="0"/>
          </a:p>
        </p:txBody>
      </p:sp>
      <p:sp>
        <p:nvSpPr>
          <p:cNvPr id="3" name="Content Placeholder 2"/>
          <p:cNvSpPr>
            <a:spLocks noGrp="1"/>
          </p:cNvSpPr>
          <p:nvPr>
            <p:ph idx="1"/>
          </p:nvPr>
        </p:nvSpPr>
        <p:spPr/>
        <p:txBody>
          <a:bodyPr>
            <a:normAutofit/>
          </a:bodyPr>
          <a:lstStyle/>
          <a:p>
            <a:r>
              <a:rPr lang="en-US" b="1" dirty="0"/>
              <a:t>User Story # 672- Market Status Graph</a:t>
            </a:r>
            <a:endParaRPr lang="en-US" dirty="0"/>
          </a:p>
          <a:p>
            <a:r>
              <a:rPr lang="en-US" b="1" dirty="0" smtClean="0"/>
              <a:t>User </a:t>
            </a:r>
            <a:r>
              <a:rPr lang="en-US" b="1" dirty="0"/>
              <a:t>Story #847 - End of Period </a:t>
            </a:r>
            <a:r>
              <a:rPr lang="en-US" b="1" dirty="0" smtClean="0"/>
              <a:t>Algorithm</a:t>
            </a:r>
          </a:p>
          <a:p>
            <a:r>
              <a:rPr lang="en-US" b="1" dirty="0" smtClean="0"/>
              <a:t>The End of Period algorithm calculates a group’s impact on the market share and revenue by taking into consideration the positive affects that the strategic decisions, advertising, OTA allocations, and marketing personnel have along with they potentially negative affects that current events from news articles have on their location and market segment chosen at the beginning of the simulation. </a:t>
            </a:r>
            <a:endParaRPr lang="en-US" dirty="0"/>
          </a:p>
          <a:p>
            <a:endParaRPr lang="en-US" dirty="0"/>
          </a:p>
          <a:p>
            <a:endParaRPr lang="en-US" dirty="0"/>
          </a:p>
        </p:txBody>
      </p:sp>
      <p:pic>
        <p:nvPicPr>
          <p:cNvPr id="4" name="Picture 2" descr="C:\Users\jeffrey\Dropbox\stragetic marketing simulator\FIU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839" y="5634592"/>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208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 Cases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006"/>
            <a:ext cx="9144000" cy="6708994"/>
          </a:xfrm>
          <a:prstGeom prst="rect">
            <a:avLst/>
          </a:prstGeom>
        </p:spPr>
      </p:pic>
      <p:pic>
        <p:nvPicPr>
          <p:cNvPr id="4" name="Picture 2" descr="C:\Users\jeffrey\Dropbox\stragetic marketing simulator\FIU 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49006"/>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38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059737" cy="1044575"/>
          </a:xfrm>
        </p:spPr>
        <p:txBody>
          <a:bodyPr>
            <a:normAutofit fontScale="90000"/>
          </a:bodyPr>
          <a:lstStyle/>
          <a:p>
            <a:r>
              <a:rPr lang="en-US" dirty="0" smtClean="0"/>
              <a:t>Requirements: Sequence Diagrams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846263"/>
            <a:ext cx="7315199" cy="4022725"/>
          </a:xfrm>
        </p:spPr>
      </p:pic>
      <p:pic>
        <p:nvPicPr>
          <p:cNvPr id="5" name="Picture 2" descr="C:\Users\jeffrey\Dropbox\stragetic marketing simulator\FIU 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957" y="228600"/>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316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Architecture</a:t>
            </a:r>
            <a:endParaRPr lang="en-US" dirty="0"/>
          </a:p>
        </p:txBody>
      </p:sp>
      <p:sp>
        <p:nvSpPr>
          <p:cNvPr id="3" name="Content Placeholder 2"/>
          <p:cNvSpPr>
            <a:spLocks noGrp="1"/>
          </p:cNvSpPr>
          <p:nvPr>
            <p:ph idx="1"/>
          </p:nvPr>
        </p:nvSpPr>
        <p:spPr/>
        <p:txBody>
          <a:bodyPr/>
          <a:lstStyle/>
          <a:p>
            <a:r>
              <a:rPr lang="en-US" dirty="0" smtClean="0"/>
              <a:t>The system was designed using the Model View Controller design pattern where the client side views are handling with a web browser and the models and controllers are handling on the back end on an apache server and </a:t>
            </a:r>
            <a:r>
              <a:rPr lang="en-US" dirty="0" err="1" smtClean="0"/>
              <a:t>MariaDB</a:t>
            </a:r>
            <a:r>
              <a:rPr lang="en-US" dirty="0" smtClean="0"/>
              <a:t> MySQL database(respectively) using PHP.</a:t>
            </a:r>
          </a:p>
          <a:p>
            <a:r>
              <a:rPr lang="en-US" dirty="0" smtClean="0"/>
              <a:t>The system is decomposed into two subsystems:</a:t>
            </a:r>
          </a:p>
          <a:p>
            <a:r>
              <a:rPr lang="en-US" dirty="0" smtClean="0"/>
              <a:t>Main controller which is a collections of controllers which control the flow of data between the models and the views and the database subsystem which is a class that handles all of the reads and writes to the models.</a:t>
            </a:r>
            <a:endParaRPr lang="en-US" dirty="0"/>
          </a:p>
        </p:txBody>
      </p:sp>
      <p:pic>
        <p:nvPicPr>
          <p:cNvPr id="4" name="Picture 2" descr="C:\Users\jeffrey\Dropbox\stragetic marketing simulator\FIU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5634592"/>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570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Deployment</a:t>
            </a:r>
            <a:endParaRPr lang="en-US" dirty="0"/>
          </a:p>
        </p:txBody>
      </p:sp>
      <p:pic>
        <p:nvPicPr>
          <p:cNvPr id="5" name="Picture 4"/>
          <p:cNvPicPr>
            <a:picLocks noChangeAspect="1"/>
          </p:cNvPicPr>
          <p:nvPr/>
        </p:nvPicPr>
        <p:blipFill>
          <a:blip r:embed="rId3"/>
          <a:stretch>
            <a:fillRect/>
          </a:stretch>
        </p:blipFill>
        <p:spPr>
          <a:xfrm>
            <a:off x="821294" y="1981200"/>
            <a:ext cx="7547131" cy="3810000"/>
          </a:xfrm>
          <a:prstGeom prst="rect">
            <a:avLst/>
          </a:prstGeom>
        </p:spPr>
      </p:pic>
      <p:pic>
        <p:nvPicPr>
          <p:cNvPr id="4" name="Picture 2" descr="C:\Users\jeffrey\Dropbox\stragetic marketing simulator\FIU 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839" y="5634592"/>
            <a:ext cx="2320925" cy="41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691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3620</TotalTime>
  <Words>1667</Words>
  <Application>Microsoft Office PowerPoint</Application>
  <PresentationFormat>On-screen Show (4:3)</PresentationFormat>
  <Paragraphs>159</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Strategic Marketing Simulator 1.0 Team Members: Javier Andrial &amp; Jeffrey Carman Product Owner(s): Joseph Cilli Instructor: Masoud Sadjadi  School of Computing and Information Sciences Florida International University</vt:lpstr>
      <vt:lpstr>Problem definition</vt:lpstr>
      <vt:lpstr>Project Management</vt:lpstr>
      <vt:lpstr>Requirements: User Stories </vt:lpstr>
      <vt:lpstr>Requirements: User Stories </vt:lpstr>
      <vt:lpstr>Requirements: Use Cases</vt:lpstr>
      <vt:lpstr>Requirements: Sequence Diagrams</vt:lpstr>
      <vt:lpstr>System Design: Architecture</vt:lpstr>
      <vt:lpstr>System Design: Deployment</vt:lpstr>
      <vt:lpstr>System Design</vt:lpstr>
      <vt:lpstr>Minimal Class Diagram</vt:lpstr>
      <vt:lpstr>Main algorithm  </vt:lpstr>
      <vt:lpstr>Main algorithm </vt:lpstr>
      <vt:lpstr>Test Suites and Test Cases</vt:lpstr>
      <vt:lpstr>Test Suites and Test Cases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Meeting School of Computing and Information Sciences</dc:title>
  <dc:creator>Ivana Rodriguez</dc:creator>
  <cp:lastModifiedBy>Jeffrey</cp:lastModifiedBy>
  <cp:revision>102</cp:revision>
  <cp:lastPrinted>2008-09-19T17:51:48Z</cp:lastPrinted>
  <dcterms:created xsi:type="dcterms:W3CDTF">2013-04-25T14:14:17Z</dcterms:created>
  <dcterms:modified xsi:type="dcterms:W3CDTF">2015-12-10T20:15:17Z</dcterms:modified>
</cp:coreProperties>
</file>