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5" r:id="rId3"/>
    <p:sldId id="307" r:id="rId4"/>
    <p:sldId id="308" r:id="rId5"/>
    <p:sldId id="316" r:id="rId6"/>
    <p:sldId id="310" r:id="rId7"/>
    <p:sldId id="309" r:id="rId8"/>
    <p:sldId id="317" r:id="rId9"/>
    <p:sldId id="311" r:id="rId10"/>
    <p:sldId id="313" r:id="rId11"/>
    <p:sldId id="312" r:id="rId12"/>
    <p:sldId id="314" r:id="rId13"/>
    <p:sldId id="315" r:id="rId14"/>
    <p:sldId id="318" r:id="rId15"/>
    <p:sldId id="319" r:id="rId16"/>
    <p:sldId id="33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2" autoAdjust="0"/>
    <p:restoredTop sz="94639" autoAdjust="0"/>
  </p:normalViewPr>
  <p:slideViewPr>
    <p:cSldViewPr>
      <p:cViewPr>
        <p:scale>
          <a:sx n="110" d="100"/>
          <a:sy n="110" d="100"/>
        </p:scale>
        <p:origin x="-1644" y="-84"/>
      </p:cViewPr>
      <p:guideLst>
        <p:guide orient="horz" pos="2160"/>
        <p:guide pos="2880"/>
      </p:guideLst>
    </p:cSldViewPr>
  </p:slideViewPr>
  <p:outlineViewPr>
    <p:cViewPr>
      <p:scale>
        <a:sx n="33" d="100"/>
        <a:sy n="33" d="100"/>
      </p:scale>
      <p:origin x="0" y="36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10/23/2015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10/23/2015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10/23/2015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marteksim.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ideo" Target="NUL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ideo" Target="NUL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4 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a:t>
            </a:r>
            <a:r>
              <a:rPr lang="en-US" dirty="0"/>
              <a:t>Members</a:t>
            </a:r>
          </a:p>
          <a:p>
            <a:r>
              <a:rPr lang="en-US" dirty="0"/>
              <a:t>Jeffrey Carman</a:t>
            </a:r>
          </a:p>
          <a:p>
            <a:r>
              <a:rPr lang="en-US" dirty="0"/>
              <a:t>Javier </a:t>
            </a:r>
            <a:r>
              <a:rPr lang="en-US" dirty="0" err="1" smtClean="0"/>
              <a:t>Andrial</a:t>
            </a:r>
            <a:endParaRPr lang="en-US" dirty="0" smtClean="0"/>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304800"/>
            <a:ext cx="4191000" cy="682625"/>
          </a:xfrm>
        </p:spPr>
        <p:txBody>
          <a:bodyPr>
            <a:normAutofit/>
          </a:bodyPr>
          <a:lstStyle/>
          <a:p>
            <a:r>
              <a:rPr lang="en-US" dirty="0" smtClean="0"/>
              <a:t>Sequence Diagrams</a:t>
            </a:r>
            <a:endParaRPr lang="en-US" dirty="0"/>
          </a:p>
        </p:txBody>
      </p:sp>
      <p:pic>
        <p:nvPicPr>
          <p:cNvPr id="5" name="Picture 4" descr="ChooseAPeriod.jpg"/>
          <p:cNvPicPr>
            <a:picLocks noChangeAspect="1"/>
          </p:cNvPicPr>
          <p:nvPr/>
        </p:nvPicPr>
        <p:blipFill>
          <a:blip r:embed="rId2"/>
          <a:stretch>
            <a:fillRect/>
          </a:stretch>
        </p:blipFill>
        <p:spPr>
          <a:xfrm>
            <a:off x="0" y="1066800"/>
            <a:ext cx="9144000" cy="5715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758952"/>
          </a:xfrm>
        </p:spPr>
        <p:txBody>
          <a:bodyPr>
            <a:noAutofit/>
          </a:bodyPr>
          <a:lstStyle/>
          <a:p>
            <a:r>
              <a:rPr lang="en-US" sz="3600" dirty="0" smtClean="0"/>
              <a:t>Sequence Diagrams</a:t>
            </a:r>
            <a:endParaRPr lang="en-US" sz="3600" dirty="0"/>
          </a:p>
        </p:txBody>
      </p:sp>
      <p:pic>
        <p:nvPicPr>
          <p:cNvPr id="8" name="Content Placeholder 7" descr="SaveAndCommit.jpg"/>
          <p:cNvPicPr>
            <a:picLocks noGrp="1" noChangeAspect="1"/>
          </p:cNvPicPr>
          <p:nvPr>
            <p:ph sz="quarter" idx="1"/>
          </p:nvPr>
        </p:nvPicPr>
        <p:blipFill>
          <a:blip r:embed="rId2"/>
          <a:stretch>
            <a:fillRect/>
          </a:stretch>
        </p:blipFill>
        <p:spPr>
          <a:xfrm>
            <a:off x="0" y="1405964"/>
            <a:ext cx="9144000" cy="545203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moveParameters.jpg"/>
          <p:cNvPicPr>
            <a:picLocks noChangeAspect="1"/>
          </p:cNvPicPr>
          <p:nvPr/>
        </p:nvPicPr>
        <p:blipFill>
          <a:blip r:embed="rId2"/>
          <a:stretch>
            <a:fillRect/>
          </a:stretch>
        </p:blipFill>
        <p:spPr>
          <a:xfrm>
            <a:off x="119059" y="1371600"/>
            <a:ext cx="8834441" cy="4800600"/>
          </a:xfrm>
          <a:prstGeom prst="rect">
            <a:avLst/>
          </a:prstGeom>
        </p:spPr>
      </p:pic>
      <p:sp>
        <p:nvSpPr>
          <p:cNvPr id="6" name="Title 1"/>
          <p:cNvSpPr txBox="1">
            <a:spLocks/>
          </p:cNvSpPr>
          <p:nvPr/>
        </p:nvSpPr>
        <p:spPr>
          <a:xfrm>
            <a:off x="2362200" y="304800"/>
            <a:ext cx="4191000" cy="682625"/>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smtClean="0">
                <a:ln>
                  <a:noFill/>
                </a:ln>
                <a:solidFill>
                  <a:schemeClr val="accent3">
                    <a:shade val="75000"/>
                  </a:schemeClr>
                </a:solidFill>
                <a:effectLst/>
                <a:uLnTx/>
                <a:uFillTx/>
                <a:latin typeface="+mj-lt"/>
                <a:ea typeface="+mj-ea"/>
                <a:cs typeface="+mj-cs"/>
              </a:rPr>
              <a:t>Sequence Diagrams</a:t>
            </a:r>
            <a:endParaRPr kumimoji="0" lang="en-U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0" y="457200"/>
            <a:ext cx="4422775" cy="682625"/>
          </a:xfrm>
        </p:spPr>
        <p:txBody>
          <a:bodyPr>
            <a:normAutofit/>
          </a:bodyPr>
          <a:lstStyle/>
          <a:p>
            <a:r>
              <a:rPr lang="en-US" sz="3600" dirty="0" smtClean="0"/>
              <a:t>Sequence Diagrams</a:t>
            </a:r>
            <a:endParaRPr lang="en-US" sz="3600" dirty="0"/>
          </a:p>
        </p:txBody>
      </p:sp>
      <p:pic>
        <p:nvPicPr>
          <p:cNvPr id="4" name="Picture 3" descr="Student View News.jpg"/>
          <p:cNvPicPr>
            <a:picLocks noChangeAspect="1"/>
          </p:cNvPicPr>
          <p:nvPr/>
        </p:nvPicPr>
        <p:blipFill>
          <a:blip r:embed="rId2"/>
          <a:stretch>
            <a:fillRect/>
          </a:stretch>
        </p:blipFill>
        <p:spPr>
          <a:xfrm>
            <a:off x="152400" y="990600"/>
            <a:ext cx="8839200" cy="5715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8" name="Content Placeholder 2"/>
          <p:cNvSpPr txBox="1">
            <a:spLocks/>
          </p:cNvSpPr>
          <p:nvPr/>
        </p:nvSpPr>
        <p:spPr>
          <a:xfrm>
            <a:off x="4876800" y="2590800"/>
            <a:ext cx="3733800" cy="35814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Database</a:t>
            </a:r>
            <a:endParaRPr kumimoji="0" lang="en-US" sz="3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test_updateNews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_article</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test_AddNews_parameters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test_getNews_by_game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test_getNews_by_id</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test_getAllNews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_</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by_game</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test_getAllNews_parameters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test_AddNews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test_removeNews_parameters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test_removeNews</a:t>
            </a:r>
            <a:r>
              <a:rPr lang="en-US" sz="1200" dirty="0" smtClean="0"/>
              <a:t> </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test_getLocationByType</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test_addGame_period</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test_getGame_period</a:t>
            </a:r>
            <a:r>
              <a:rPr lang="en-US" sz="1200" dirty="0" smtClean="0"/>
              <a:t> </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databaseTest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lang="en-US" sz="1200" dirty="0" err="1" smtClean="0"/>
              <a:t>test_updateGame_period</a:t>
            </a:r>
            <a:r>
              <a:rPr lang="en-US" sz="1200" dirty="0" smtClean="0"/>
              <a:t>  </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457200" y="2514600"/>
            <a:ext cx="3962400" cy="38862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NewsController</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test__constructInvalidPar</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test__construcValidPar</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test_CreatePage</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  </a:t>
            </a:r>
          </a:p>
          <a:p>
            <a:pPr lvl="0">
              <a:spcBef>
                <a:spcPct val="20000"/>
              </a:spcBef>
              <a:buClr>
                <a:schemeClr val="accent1"/>
              </a:buClr>
              <a:buSzPct val="85000"/>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lang="en-US" sz="1100" dirty="0" smtClean="0"/>
              <a:t>::</a:t>
            </a:r>
            <a:r>
              <a:rPr lang="en-US" sz="1100" dirty="0" err="1" smtClean="0"/>
              <a:t>test_clearParameters</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lang="en-US" sz="1100" dirty="0" err="1" smtClean="0"/>
              <a:t>test_getArticle</a:t>
            </a:r>
            <a:r>
              <a:rPr lang="en-US" sz="1100" dirty="0" smtClean="0"/>
              <a:t> </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lang="en-US" sz="1100" dirty="0" err="1" smtClean="0"/>
              <a:t>test_getGamePeriod</a:t>
            </a:r>
            <a:r>
              <a:rPr lang="en-US" sz="1100" dirty="0" smtClean="0"/>
              <a:t> </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ok   - </a:t>
            </a:r>
            <a:r>
              <a:rPr kumimoji="0" lang="en-US" sz="1100" b="0" i="0" u="none" strike="noStrike" kern="1200" cap="none" spc="0" normalizeH="0" baseline="0" noProof="0" dirty="0" err="1" smtClean="0">
                <a:ln>
                  <a:noFill/>
                </a:ln>
                <a:solidFill>
                  <a:schemeClr val="tx1"/>
                </a:solidFill>
                <a:effectLst/>
                <a:uLnTx/>
                <a:uFillTx/>
                <a:latin typeface="+mn-lt"/>
                <a:ea typeface="+mn-ea"/>
                <a:cs typeface="+mn-cs"/>
              </a:rPr>
              <a:t>NewsControllerTest</a:t>
            </a:r>
            <a:r>
              <a:rPr kumimoji="0" lang="en-US" sz="1100" b="0" i="0" u="none" strike="noStrike" kern="1200" cap="none" spc="0" normalizeH="0" baseline="0" noProof="0" dirty="0" smtClean="0">
                <a:ln>
                  <a:noFill/>
                </a:ln>
                <a:solidFill>
                  <a:schemeClr val="tx1"/>
                </a:solidFill>
                <a:effectLst/>
                <a:uLnTx/>
                <a:uFillTx/>
                <a:latin typeface="+mn-lt"/>
                <a:ea typeface="+mn-ea"/>
                <a:cs typeface="+mn-cs"/>
              </a:rPr>
              <a:t>::</a:t>
            </a:r>
            <a:r>
              <a:rPr lang="en-US" sz="1100" dirty="0" err="1" smtClean="0"/>
              <a:t>test_getNewsPeriod</a:t>
            </a:r>
            <a:endParaRPr lang="en-US" sz="1100" dirty="0" smtClean="0"/>
          </a:p>
          <a:p>
            <a:pPr lvl="0">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test_getNews_id</a:t>
            </a:r>
            <a:endParaRPr lang="en-US" sz="1100" dirty="0" smtClean="0"/>
          </a:p>
          <a:p>
            <a:pPr lvl="0">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test_getTable</a:t>
            </a:r>
            <a:endParaRPr lang="en-US" sz="1100" dirty="0" smtClean="0"/>
          </a:p>
          <a:p>
            <a:pPr lvl="0">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test_chooseGame</a:t>
            </a:r>
            <a:endParaRPr lang="en-US" sz="1100" dirty="0" smtClean="0"/>
          </a:p>
          <a:p>
            <a:pPr lvl="0">
              <a:spcBef>
                <a:spcPct val="20000"/>
              </a:spcBef>
              <a:buClr>
                <a:schemeClr val="accent1"/>
              </a:buClr>
              <a:buSzPct val="85000"/>
              <a:defRPr/>
            </a:pPr>
            <a:r>
              <a:rPr lang="en-US" sz="1100" dirty="0" smtClean="0"/>
              <a:t>ok </a:t>
            </a:r>
            <a:r>
              <a:rPr lang="en-US" sz="1100" dirty="0" smtClean="0"/>
              <a:t>  - </a:t>
            </a:r>
            <a:r>
              <a:rPr lang="en-US" sz="1100" dirty="0" err="1" smtClean="0"/>
              <a:t>NewsControllerTest</a:t>
            </a:r>
            <a:r>
              <a:rPr lang="en-US" sz="1100" dirty="0" smtClean="0"/>
              <a:t>::</a:t>
            </a:r>
            <a:r>
              <a:rPr lang="en-US" sz="1100" dirty="0" err="1" smtClean="0"/>
              <a:t>test_student_news</a:t>
            </a:r>
            <a:endParaRPr lang="en-US" sz="1100" dirty="0" smtClean="0"/>
          </a:p>
          <a:p>
            <a:pPr lvl="0">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test_addPeriod</a:t>
            </a:r>
            <a:endParaRPr lang="en-US" sz="1100" dirty="0" smtClean="0"/>
          </a:p>
          <a:p>
            <a:pPr>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test_removePeriod</a:t>
            </a:r>
            <a:endParaRPr lang="en-US" sz="1100" dirty="0" smtClean="0"/>
          </a:p>
          <a:p>
            <a:pPr>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test_choosePeriod</a:t>
            </a:r>
            <a:endParaRPr lang="en-US" sz="1100" dirty="0" smtClean="0"/>
          </a:p>
          <a:p>
            <a:pPr>
              <a:spcBef>
                <a:spcPct val="20000"/>
              </a:spcBef>
              <a:buClr>
                <a:schemeClr val="accent1"/>
              </a:buClr>
              <a:buSzPct val="85000"/>
              <a:defRPr/>
            </a:pPr>
            <a:r>
              <a:rPr lang="en-US" sz="1100" dirty="0" smtClean="0"/>
              <a:t>ok   - </a:t>
            </a:r>
            <a:r>
              <a:rPr lang="en-US" sz="1100" dirty="0" err="1" smtClean="0"/>
              <a:t>NewsControllerTest</a:t>
            </a:r>
            <a:r>
              <a:rPr lang="en-US" sz="1100" dirty="0" smtClean="0"/>
              <a:t>::</a:t>
            </a:r>
            <a:r>
              <a:rPr lang="en-US" sz="1100" dirty="0" err="1" smtClean="0"/>
              <a:t>test_CreatePage_admin</a:t>
            </a:r>
            <a:endParaRPr lang="en-US" sz="1100" dirty="0" smtClean="0"/>
          </a:p>
          <a:p>
            <a:pPr>
              <a:spcBef>
                <a:spcPct val="20000"/>
              </a:spcBef>
              <a:buClr>
                <a:schemeClr val="accent1"/>
              </a:buClr>
              <a:buSzPct val="85000"/>
              <a:defRPr/>
            </a:pPr>
            <a:endParaRPr lang="en-US" sz="1000" dirty="0" smtClean="0"/>
          </a:p>
        </p:txBody>
      </p:sp>
      <p:sp>
        <p:nvSpPr>
          <p:cNvPr id="11" name="Rectangle 10"/>
          <p:cNvSpPr/>
          <p:nvPr/>
        </p:nvSpPr>
        <p:spPr>
          <a:xfrm>
            <a:off x="381000" y="1600200"/>
            <a:ext cx="8458200" cy="646331"/>
          </a:xfrm>
          <a:prstGeom prst="rect">
            <a:avLst/>
          </a:prstGeom>
        </p:spPr>
        <p:txBody>
          <a:bodyPr wrap="square">
            <a:spAutoFit/>
          </a:bodyPr>
          <a:lstStyle/>
          <a:p>
            <a:r>
              <a:rPr lang="en-US" dirty="0" err="1"/>
              <a:t>PHPUnit</a:t>
            </a:r>
            <a:r>
              <a:rPr lang="en-US" dirty="0"/>
              <a:t> 4.8.9 by Sebastian Bergmann and </a:t>
            </a:r>
            <a:r>
              <a:rPr lang="en-US" dirty="0" smtClean="0"/>
              <a:t>contributors. Runtime:</a:t>
            </a:r>
            <a:r>
              <a:rPr lang="en-US" dirty="0"/>
              <a:t>	PHP 5.5.9-1ubuntu4.11Configuration:	/</a:t>
            </a:r>
            <a:r>
              <a:rPr lang="en-US" dirty="0" err="1"/>
              <a:t>srv</a:t>
            </a:r>
            <a:r>
              <a:rPr lang="en-US" dirty="0"/>
              <a:t>/</a:t>
            </a:r>
            <a:r>
              <a:rPr lang="en-US" dirty="0" err="1"/>
              <a:t>marketsim</a:t>
            </a:r>
            <a:r>
              <a:rPr lang="en-US" dirty="0"/>
              <a:t>/www/Tests/phpunit.xml</a:t>
            </a:r>
          </a:p>
        </p:txBody>
      </p:sp>
    </p:spTree>
    <p:extLst>
      <p:ext uri="{BB962C8B-B14F-4D97-AF65-F5344CB8AC3E}">
        <p14:creationId xmlns:p14="http://schemas.microsoft.com/office/powerpoint/2010/main" xmlns="" val="1328322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graphicFrame>
        <p:nvGraphicFramePr>
          <p:cNvPr id="7" name="Table 6"/>
          <p:cNvGraphicFramePr>
            <a:graphicFrameLocks noGrp="1"/>
          </p:cNvGraphicFramePr>
          <p:nvPr/>
        </p:nvGraphicFramePr>
        <p:xfrm>
          <a:off x="228600" y="1447800"/>
          <a:ext cx="8686800" cy="5248327"/>
        </p:xfrm>
        <a:graphic>
          <a:graphicData uri="http://schemas.openxmlformats.org/drawingml/2006/table">
            <a:tbl>
              <a:tblPr/>
              <a:tblGrid>
                <a:gridCol w="1371600"/>
                <a:gridCol w="7315200"/>
              </a:tblGrid>
              <a:tr h="228600">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Test ID:</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smtClean="0">
                          <a:solidFill>
                            <a:srgbClr val="000000"/>
                          </a:solidFill>
                          <a:latin typeface="Calibri"/>
                          <a:ea typeface="Times New Roman"/>
                          <a:cs typeface="Times New Roman"/>
                        </a:rPr>
                        <a:t>NewsControllercreateGamePageTest42</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8427">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Description:</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Test database </a:t>
                      </a:r>
                      <a:r>
                        <a:rPr lang="en-US" sz="1000" dirty="0" smtClean="0">
                          <a:solidFill>
                            <a:srgbClr val="000000"/>
                          </a:solidFill>
                          <a:latin typeface="Calibri"/>
                          <a:ea typeface="Times New Roman"/>
                          <a:cs typeface="Times New Roman"/>
                        </a:rPr>
                        <a:t>function </a:t>
                      </a:r>
                      <a:r>
                        <a:rPr lang="en-US" sz="1000" dirty="0" err="1" smtClean="0">
                          <a:solidFill>
                            <a:srgbClr val="000000"/>
                          </a:solidFill>
                          <a:latin typeface="Calibri"/>
                          <a:ea typeface="Times New Roman"/>
                          <a:cs typeface="Times New Roman"/>
                        </a:rPr>
                        <a:t>chooseGame</a:t>
                      </a:r>
                      <a:r>
                        <a:rPr lang="en-US" sz="1000" dirty="0" smtClean="0">
                          <a:solidFill>
                            <a:srgbClr val="000000"/>
                          </a:solidFill>
                          <a:latin typeface="Calibri"/>
                          <a:ea typeface="Times New Roman"/>
                          <a:cs typeface="Times New Roman"/>
                        </a:rPr>
                        <a:t> </a:t>
                      </a:r>
                      <a:r>
                        <a:rPr lang="en-US" sz="1000" dirty="0">
                          <a:solidFill>
                            <a:srgbClr val="000000"/>
                          </a:solidFill>
                          <a:latin typeface="Calibri"/>
                          <a:ea typeface="Times New Roman"/>
                          <a:cs typeface="Times New Roman"/>
                        </a:rPr>
                        <a:t>with valid input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rowSpan="3">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Test Steps</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Step 1: Create </a:t>
                      </a:r>
                      <a:r>
                        <a:rPr lang="en-US" sz="1000" dirty="0" err="1" smtClean="0">
                          <a:solidFill>
                            <a:srgbClr val="000000"/>
                          </a:solidFill>
                          <a:latin typeface="Calibri"/>
                          <a:ea typeface="Times New Roman"/>
                          <a:cs typeface="Times New Roman"/>
                        </a:rPr>
                        <a:t>NewsController</a:t>
                      </a:r>
                      <a:r>
                        <a:rPr lang="en-US" sz="1000" dirty="0" smtClean="0">
                          <a:solidFill>
                            <a:srgbClr val="000000"/>
                          </a:solidFill>
                          <a:latin typeface="Calibri"/>
                          <a:ea typeface="Times New Roman"/>
                          <a:cs typeface="Times New Roman"/>
                        </a:rPr>
                        <a:t> </a:t>
                      </a:r>
                      <a:r>
                        <a:rPr lang="en-US" sz="1000" dirty="0">
                          <a:solidFill>
                            <a:srgbClr val="000000"/>
                          </a:solidFill>
                          <a:latin typeface="Calibri"/>
                          <a:ea typeface="Times New Roman"/>
                          <a:cs typeface="Times New Roman"/>
                        </a:rPr>
                        <a:t>object $a</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810000">
                <a:tc vMerge="1">
                  <a:txBody>
                    <a:bodyPr/>
                    <a:lstStyle/>
                    <a:p>
                      <a:endParaRPr lang="en-US"/>
                    </a:p>
                  </a:txBody>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Step </a:t>
                      </a:r>
                      <a:r>
                        <a:rPr lang="en-US" sz="1000" dirty="0" smtClean="0">
                          <a:solidFill>
                            <a:srgbClr val="000000"/>
                          </a:solidFill>
                          <a:latin typeface="Calibri"/>
                          <a:ea typeface="Times New Roman"/>
                          <a:cs typeface="Times New Roman"/>
                        </a:rPr>
                        <a:t>2</a:t>
                      </a:r>
                      <a:r>
                        <a:rPr lang="en-US" sz="1000" dirty="0" smtClean="0">
                          <a:solidFill>
                            <a:srgbClr val="000000"/>
                          </a:solidFill>
                          <a:latin typeface="Calibri"/>
                          <a:ea typeface="Times New Roman"/>
                          <a:cs typeface="Times New Roman"/>
                        </a:rPr>
                        <a:t>:"&lt;div class='' align='left'&gt;".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"&lt;h2&gt;News&lt;/h2&gt;".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"&lt;h3&gt;Course Number&lt;/h3&gt;".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type = 'text' name = '</a:t>
                      </a:r>
                      <a:r>
                        <a:rPr lang="en-US" sz="1000" dirty="0" err="1" smtClean="0">
                          <a:solidFill>
                            <a:srgbClr val="000000"/>
                          </a:solidFill>
                          <a:latin typeface="Calibri"/>
                          <a:ea typeface="Times New Roman"/>
                          <a:cs typeface="Times New Roman"/>
                        </a:rPr>
                        <a:t>textbox_courseNumber</a:t>
                      </a:r>
                      <a:r>
                        <a:rPr lang="en-US" sz="1000" dirty="0" smtClean="0">
                          <a:solidFill>
                            <a:srgbClr val="000000"/>
                          </a:solidFill>
                          <a:latin typeface="Calibri"/>
                          <a:ea typeface="Times New Roman"/>
                          <a:cs typeface="Times New Roman"/>
                        </a:rPr>
                        <a:t>' pattern='[0-9]{5}' placeholder = '88529' title='5 digit number'&gt;".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"&lt;h3&gt;Course ID&lt;/h3&gt;".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type = 'text' name = '</a:t>
                      </a:r>
                      <a:r>
                        <a:rPr lang="en-US" sz="1000" dirty="0" err="1" smtClean="0">
                          <a:solidFill>
                            <a:srgbClr val="000000"/>
                          </a:solidFill>
                          <a:latin typeface="Calibri"/>
                          <a:ea typeface="Times New Roman"/>
                          <a:cs typeface="Times New Roman"/>
                        </a:rPr>
                        <a:t>textbox_courseID</a:t>
                      </a:r>
                      <a:r>
                        <a:rPr lang="en-US" sz="1000" dirty="0" smtClean="0">
                          <a:solidFill>
                            <a:srgbClr val="000000"/>
                          </a:solidFill>
                          <a:latin typeface="Calibri"/>
                          <a:ea typeface="Times New Roman"/>
                          <a:cs typeface="Times New Roman"/>
                        </a:rPr>
                        <a:t>' placeholder = 'MAR2015'&gt;".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"&lt;h3&gt;Section&lt;/h3&gt;".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type = 'text' name = '</a:t>
                      </a:r>
                      <a:r>
                        <a:rPr lang="en-US" sz="1000" dirty="0" err="1" smtClean="0">
                          <a:solidFill>
                            <a:srgbClr val="000000"/>
                          </a:solidFill>
                          <a:latin typeface="Calibri"/>
                          <a:ea typeface="Times New Roman"/>
                          <a:cs typeface="Times New Roman"/>
                        </a:rPr>
                        <a:t>textbox_section</a:t>
                      </a:r>
                      <a:r>
                        <a:rPr lang="en-US" sz="1000" dirty="0" smtClean="0">
                          <a:solidFill>
                            <a:srgbClr val="000000"/>
                          </a:solidFill>
                          <a:latin typeface="Calibri"/>
                          <a:ea typeface="Times New Roman"/>
                          <a:cs typeface="Times New Roman"/>
                        </a:rPr>
                        <a:t>' placeholder='U02'&gt;".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"&lt;h3&gt;Semester of Game&lt;/h3&gt;".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type = 'text' name = '</a:t>
                      </a:r>
                      <a:r>
                        <a:rPr lang="en-US" sz="1000" dirty="0" err="1" smtClean="0">
                          <a:solidFill>
                            <a:srgbClr val="000000"/>
                          </a:solidFill>
                          <a:latin typeface="Calibri"/>
                          <a:ea typeface="Times New Roman"/>
                          <a:cs typeface="Times New Roman"/>
                        </a:rPr>
                        <a:t>textbox_semester</a:t>
                      </a:r>
                      <a:r>
                        <a:rPr lang="en-US" sz="1000" dirty="0" smtClean="0">
                          <a:solidFill>
                            <a:srgbClr val="000000"/>
                          </a:solidFill>
                          <a:latin typeface="Calibri"/>
                          <a:ea typeface="Times New Roman"/>
                          <a:cs typeface="Times New Roman"/>
                        </a:rPr>
                        <a:t>' placeholder='FALL 2016'&gt;".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"&lt;h3&gt;Course Meeting time&lt;/h3&gt;".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type = 'text' name = '</a:t>
                      </a:r>
                      <a:r>
                        <a:rPr lang="en-US" sz="1000" dirty="0" err="1" smtClean="0">
                          <a:solidFill>
                            <a:srgbClr val="000000"/>
                          </a:solidFill>
                          <a:latin typeface="Calibri"/>
                          <a:ea typeface="Times New Roman"/>
                          <a:cs typeface="Times New Roman"/>
                        </a:rPr>
                        <a:t>textbox_schedule</a:t>
                      </a:r>
                      <a:r>
                        <a:rPr lang="en-US" sz="1000" dirty="0" smtClean="0">
                          <a:solidFill>
                            <a:srgbClr val="000000"/>
                          </a:solidFill>
                          <a:latin typeface="Calibri"/>
                          <a:ea typeface="Times New Roman"/>
                          <a:cs typeface="Times New Roman"/>
                        </a:rPr>
                        <a:t>' placeholder='</a:t>
                      </a:r>
                      <a:r>
                        <a:rPr lang="en-US" sz="1000" dirty="0" err="1" smtClean="0">
                          <a:solidFill>
                            <a:srgbClr val="000000"/>
                          </a:solidFill>
                          <a:latin typeface="Calibri"/>
                          <a:ea typeface="Times New Roman"/>
                          <a:cs typeface="Times New Roman"/>
                        </a:rPr>
                        <a:t>mwf</a:t>
                      </a:r>
                      <a:r>
                        <a:rPr lang="en-US" sz="1000" dirty="0" smtClean="0">
                          <a:solidFill>
                            <a:srgbClr val="000000"/>
                          </a:solidFill>
                          <a:latin typeface="Calibri"/>
                          <a:ea typeface="Times New Roman"/>
                          <a:cs typeface="Times New Roman"/>
                        </a:rPr>
                        <a:t> 12pm-1:30pm'&gt;".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a:t>
                      </a:r>
                      <a:r>
                        <a:rPr lang="en-US" sz="1000" dirty="0" err="1" smtClean="0">
                          <a:solidFill>
                            <a:srgbClr val="000000"/>
                          </a:solidFill>
                          <a:latin typeface="Calibri"/>
                          <a:ea typeface="Times New Roman"/>
                          <a:cs typeface="Times New Roman"/>
                        </a:rPr>
                        <a:t>br</a:t>
                      </a:r>
                      <a:r>
                        <a:rPr lang="en-US" sz="1000" dirty="0" smtClean="0">
                          <a:solidFill>
                            <a:srgbClr val="000000"/>
                          </a:solidFill>
                          <a:latin typeface="Calibri"/>
                          <a:ea typeface="Times New Roman"/>
                          <a:cs typeface="Times New Roman"/>
                        </a:rPr>
                        <a:t> /&gt;".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a:t>
                      </a:r>
                      <a:r>
                        <a:rPr lang="en-US" sz="1000" dirty="0" err="1" smtClean="0">
                          <a:solidFill>
                            <a:srgbClr val="000000"/>
                          </a:solidFill>
                          <a:latin typeface="Calibri"/>
                          <a:ea typeface="Times New Roman"/>
                          <a:cs typeface="Times New Roman"/>
                        </a:rPr>
                        <a:t>br</a:t>
                      </a:r>
                      <a:r>
                        <a:rPr lang="en-US" sz="1000" dirty="0" smtClean="0">
                          <a:solidFill>
                            <a:srgbClr val="000000"/>
                          </a:solidFill>
                          <a:latin typeface="Calibri"/>
                          <a:ea typeface="Times New Roman"/>
                          <a:cs typeface="Times New Roman"/>
                        </a:rPr>
                        <a:t> /&gt;"."&lt;</a:t>
                      </a:r>
                      <a:r>
                        <a:rPr lang="en-US" sz="1000" dirty="0" err="1" smtClean="0">
                          <a:solidFill>
                            <a:srgbClr val="000000"/>
                          </a:solidFill>
                          <a:latin typeface="Calibri"/>
                          <a:ea typeface="Times New Roman"/>
                          <a:cs typeface="Times New Roman"/>
                        </a:rPr>
                        <a:t>br</a:t>
                      </a:r>
                      <a:r>
                        <a:rPr lang="en-US" sz="1000" dirty="0" smtClean="0">
                          <a:solidFill>
                            <a:srgbClr val="000000"/>
                          </a:solidFill>
                          <a:latin typeface="Calibri"/>
                          <a:ea typeface="Times New Roman"/>
                          <a:cs typeface="Times New Roman"/>
                        </a:rPr>
                        <a:t> /&gt;".   </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"&lt;input name='</a:t>
                      </a:r>
                      <a:r>
                        <a:rPr lang="en-US" sz="1000" dirty="0" err="1" smtClean="0">
                          <a:solidFill>
                            <a:srgbClr val="000000"/>
                          </a:solidFill>
                          <a:latin typeface="Calibri"/>
                          <a:ea typeface="Times New Roman"/>
                          <a:cs typeface="Times New Roman"/>
                        </a:rPr>
                        <a:t>button_ChooseGame</a:t>
                      </a:r>
                      <a:r>
                        <a:rPr lang="en-US" sz="1000" dirty="0" smtClean="0">
                          <a:solidFill>
                            <a:srgbClr val="000000"/>
                          </a:solidFill>
                          <a:latin typeface="Calibri"/>
                          <a:ea typeface="Times New Roman"/>
                          <a:cs typeface="Times New Roman"/>
                        </a:rPr>
                        <a:t>' type = 'submit' value = ‘Choose Game' class='</a:t>
                      </a:r>
                      <a:r>
                        <a:rPr lang="en-US" sz="1000" dirty="0" err="1" smtClean="0">
                          <a:solidFill>
                            <a:srgbClr val="000000"/>
                          </a:solidFill>
                          <a:latin typeface="Calibri"/>
                          <a:ea typeface="Times New Roman"/>
                          <a:cs typeface="Times New Roman"/>
                        </a:rPr>
                        <a:t>btnbtn</a:t>
                      </a:r>
                      <a:r>
                        <a:rPr lang="en-US" sz="1000" dirty="0" smtClean="0">
                          <a:solidFill>
                            <a:srgbClr val="000000"/>
                          </a:solidFill>
                          <a:latin typeface="Calibri"/>
                          <a:ea typeface="Times New Roman"/>
                          <a:cs typeface="Times New Roman"/>
                        </a:rPr>
                        <a:t>-primary'/&gt;".</a:t>
                      </a:r>
                      <a:br>
                        <a:rPr lang="en-US" sz="1000" dirty="0" smtClean="0">
                          <a:solidFill>
                            <a:srgbClr val="000000"/>
                          </a:solidFill>
                          <a:latin typeface="Calibri"/>
                          <a:ea typeface="Times New Roman"/>
                          <a:cs typeface="Times New Roman"/>
                        </a:rPr>
                      </a:br>
                      <a:r>
                        <a:rPr lang="en-US" sz="1000" dirty="0" smtClean="0">
                          <a:solidFill>
                            <a:srgbClr val="000000"/>
                          </a:solidFill>
                          <a:latin typeface="Calibri"/>
                          <a:ea typeface="Times New Roman"/>
                          <a:cs typeface="Times New Roman"/>
                        </a:rPr>
                        <a:t>   "&lt;/div&gt;"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80087">
                <a:tc vMerge="1">
                  <a:txBody>
                    <a:bodyPr/>
                    <a:lstStyle/>
                    <a:p>
                      <a:endParaRPr lang="en-US"/>
                    </a:p>
                  </a:txBody>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Step 3: </a:t>
                      </a:r>
                      <a:r>
                        <a:rPr lang="en-US" sz="1000" dirty="0" err="1">
                          <a:solidFill>
                            <a:srgbClr val="000000"/>
                          </a:solidFill>
                          <a:latin typeface="Calibri"/>
                          <a:ea typeface="Times New Roman"/>
                          <a:cs typeface="Times New Roman"/>
                        </a:rPr>
                        <a:t>assertEquals</a:t>
                      </a:r>
                      <a:r>
                        <a:rPr lang="en-US" sz="1000" dirty="0">
                          <a:solidFill>
                            <a:srgbClr val="000000"/>
                          </a:solidFill>
                          <a:latin typeface="Calibri"/>
                          <a:ea typeface="Times New Roman"/>
                          <a:cs typeface="Times New Roman"/>
                        </a:rPr>
                        <a:t>($a-</a:t>
                      </a:r>
                      <a:r>
                        <a:rPr lang="en-US" sz="1000" dirty="0" smtClean="0">
                          <a:solidFill>
                            <a:srgbClr val="000000"/>
                          </a:solidFill>
                          <a:latin typeface="Calibri"/>
                          <a:ea typeface="Times New Roman"/>
                          <a:cs typeface="Times New Roman"/>
                        </a:rPr>
                        <a:t>&gt;</a:t>
                      </a:r>
                      <a:r>
                        <a:rPr lang="en-US" sz="1000" dirty="0" err="1" smtClean="0">
                          <a:solidFill>
                            <a:srgbClr val="000000"/>
                          </a:solidFill>
                          <a:latin typeface="Calibri"/>
                          <a:ea typeface="Times New Roman"/>
                          <a:cs typeface="Times New Roman"/>
                        </a:rPr>
                        <a:t>chooseGame</a:t>
                      </a:r>
                      <a:r>
                        <a:rPr lang="en-US" sz="1000" dirty="0" smtClean="0">
                          <a:solidFill>
                            <a:srgbClr val="000000"/>
                          </a:solidFill>
                          <a:latin typeface="Calibri"/>
                          <a:ea typeface="Times New Roman"/>
                          <a:cs typeface="Times New Roman"/>
                        </a:rPr>
                        <a:t> (), </a:t>
                      </a:r>
                      <a:r>
                        <a:rPr lang="en-US" sz="1000" dirty="0">
                          <a:solidFill>
                            <a:srgbClr val="000000"/>
                          </a:solidFill>
                          <a:latin typeface="Calibri"/>
                          <a:ea typeface="Times New Roman"/>
                          <a:cs typeface="Times New Roman"/>
                        </a:rPr>
                        <a:t>$result)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Tester:</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smtClean="0">
                          <a:solidFill>
                            <a:srgbClr val="000000"/>
                          </a:solidFill>
                          <a:latin typeface="Calibri"/>
                          <a:ea typeface="Times New Roman"/>
                          <a:cs typeface="Times New Roman"/>
                        </a:rPr>
                        <a:t>       Javier Andrial</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Result: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       Pass</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4 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a:t>
            </a:r>
            <a:r>
              <a:rPr lang="en-US" dirty="0"/>
              <a:t>Members</a:t>
            </a:r>
          </a:p>
          <a:p>
            <a:r>
              <a:rPr lang="en-US" dirty="0"/>
              <a:t>Jeffrey Carman</a:t>
            </a:r>
          </a:p>
          <a:p>
            <a:r>
              <a:rPr lang="en-US" dirty="0"/>
              <a:t>Javier </a:t>
            </a:r>
            <a:r>
              <a:rPr lang="en-US" dirty="0" err="1" smtClean="0"/>
              <a:t>Andrial</a:t>
            </a:r>
            <a:endParaRPr lang="en-US" dirty="0" smtClean="0"/>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2441427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228600" y="1752600"/>
            <a:ext cx="8678403" cy="4048799"/>
          </a:xfrm>
        </p:spPr>
      </p:pic>
    </p:spTree>
    <p:extLst>
      <p:ext uri="{BB962C8B-B14F-4D97-AF65-F5344CB8AC3E}">
        <p14:creationId xmlns:p14="http://schemas.microsoft.com/office/powerpoint/2010/main" xmlns="" val="2588571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Stories – A summary</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smtClean="0"/>
          </a:p>
          <a:p>
            <a:pPr marL="0" indent="0">
              <a:buNone/>
            </a:pPr>
            <a:r>
              <a:rPr lang="en-US" b="1" dirty="0">
                <a:solidFill>
                  <a:srgbClr val="002060"/>
                </a:solidFill>
              </a:rPr>
              <a:t>User story #</a:t>
            </a:r>
            <a:r>
              <a:rPr lang="en-US" b="1" dirty="0" smtClean="0">
                <a:solidFill>
                  <a:srgbClr val="002060"/>
                </a:solidFill>
              </a:rPr>
              <a:t>704:  </a:t>
            </a:r>
            <a:r>
              <a:rPr lang="en-US" b="1" dirty="0">
                <a:solidFill>
                  <a:srgbClr val="002060"/>
                </a:solidFill>
              </a:rPr>
              <a:t>Admin login</a:t>
            </a:r>
          </a:p>
          <a:p>
            <a:pPr marL="0" indent="0">
              <a:buNone/>
            </a:pPr>
            <a:r>
              <a:rPr lang="en-US" dirty="0"/>
              <a:t>User story #676 User </a:t>
            </a:r>
            <a:r>
              <a:rPr lang="en-US" dirty="0" smtClean="0"/>
              <a:t>home (unfinished)</a:t>
            </a:r>
          </a:p>
          <a:p>
            <a:pPr marL="0" indent="0">
              <a:buNone/>
            </a:pPr>
            <a:r>
              <a:rPr lang="en-US" dirty="0"/>
              <a:t>User story #679 User view </a:t>
            </a:r>
            <a:r>
              <a:rPr lang="en-US" dirty="0" smtClean="0"/>
              <a:t>news</a:t>
            </a:r>
          </a:p>
          <a:p>
            <a:pPr marL="0" indent="0">
              <a:buNone/>
            </a:pPr>
            <a:r>
              <a:rPr lang="en-US" dirty="0"/>
              <a:t>User story </a:t>
            </a:r>
            <a:r>
              <a:rPr lang="en-US" dirty="0" smtClean="0"/>
              <a:t> </a:t>
            </a:r>
            <a:r>
              <a:rPr lang="en-US" dirty="0"/>
              <a:t>#800 Admin News </a:t>
            </a:r>
            <a:r>
              <a:rPr lang="en-US" dirty="0" smtClean="0"/>
              <a:t>Management</a:t>
            </a:r>
          </a:p>
          <a:p>
            <a:pPr marL="0" indent="0">
              <a:buNone/>
            </a:pPr>
            <a:r>
              <a:rPr lang="en-US" b="1" dirty="0">
                <a:solidFill>
                  <a:srgbClr val="002060"/>
                </a:solidFill>
              </a:rPr>
              <a:t>User </a:t>
            </a:r>
            <a:r>
              <a:rPr lang="en-US" b="1" dirty="0" smtClean="0">
                <a:solidFill>
                  <a:srgbClr val="002060"/>
                </a:solidFill>
              </a:rPr>
              <a:t>story </a:t>
            </a:r>
            <a:r>
              <a:rPr lang="en-US" b="1" dirty="0">
                <a:solidFill>
                  <a:srgbClr val="002060"/>
                </a:solidFill>
              </a:rPr>
              <a:t>#810 Admin Strategic </a:t>
            </a:r>
            <a:r>
              <a:rPr lang="en-US" b="1" dirty="0" smtClean="0">
                <a:solidFill>
                  <a:srgbClr val="002060"/>
                </a:solidFill>
              </a:rPr>
              <a:t>decisions</a:t>
            </a:r>
          </a:p>
          <a:p>
            <a:pPr marL="0" indent="0">
              <a:buNone/>
            </a:pPr>
            <a:r>
              <a:rPr lang="en-US" b="1" dirty="0">
                <a:solidFill>
                  <a:srgbClr val="002060"/>
                </a:solidFill>
              </a:rPr>
              <a:t>User story </a:t>
            </a:r>
            <a:r>
              <a:rPr lang="en-US" b="1" dirty="0" smtClean="0">
                <a:solidFill>
                  <a:srgbClr val="002060"/>
                </a:solidFill>
              </a:rPr>
              <a:t> </a:t>
            </a:r>
            <a:r>
              <a:rPr lang="en-US" b="1" dirty="0">
                <a:solidFill>
                  <a:srgbClr val="002060"/>
                </a:solidFill>
              </a:rPr>
              <a:t>#678 User strategic decisions</a:t>
            </a:r>
          </a:p>
          <a:p>
            <a:pPr marL="0" indent="0">
              <a:buNone/>
            </a:pP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xmlns="" val="1966849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quarter" idx="1"/>
          </p:nvPr>
        </p:nvSpPr>
        <p:spPr>
          <a:xfrm>
            <a:off x="301752" y="1524000"/>
            <a:ext cx="8503920" cy="4572000"/>
          </a:xfrm>
        </p:spPr>
        <p:txBody>
          <a:bodyPr>
            <a:normAutofit/>
          </a:bodyPr>
          <a:lstStyle/>
          <a:p>
            <a:pPr marL="0" indent="0">
              <a:buNone/>
            </a:pPr>
            <a:r>
              <a:rPr lang="en-US" sz="1600" b="1" dirty="0"/>
              <a:t>User Story # 704 - Admin Login</a:t>
            </a:r>
            <a:endParaRPr lang="en-US" sz="1600" dirty="0"/>
          </a:p>
          <a:p>
            <a:pPr fontAlgn="base"/>
            <a:r>
              <a:rPr lang="en-US" sz="1600" dirty="0"/>
              <a:t>As an admin I need to be able to log into the system so that I can manage games and users</a:t>
            </a:r>
          </a:p>
          <a:p>
            <a:pPr fontAlgn="base"/>
            <a:r>
              <a:rPr lang="en-US" sz="1600" dirty="0"/>
              <a:t>An admin navigates to the login page.</a:t>
            </a:r>
          </a:p>
          <a:p>
            <a:pPr fontAlgn="base"/>
            <a:r>
              <a:rPr lang="en-US" sz="1600" dirty="0"/>
              <a:t>An admin enters his username and password into the corresponding text boxes</a:t>
            </a:r>
          </a:p>
          <a:p>
            <a:pPr marL="0" indent="0">
              <a:buNone/>
            </a:pPr>
            <a:r>
              <a:rPr lang="en-US" sz="1600" b="1" i="1" dirty="0"/>
              <a:t>Tasks</a:t>
            </a:r>
            <a:endParaRPr lang="en-US" sz="1600" dirty="0"/>
          </a:p>
          <a:p>
            <a:pPr fontAlgn="base"/>
            <a:r>
              <a:rPr lang="en-US" sz="1600" dirty="0"/>
              <a:t>Create admin check at login with session</a:t>
            </a:r>
          </a:p>
          <a:p>
            <a:pPr fontAlgn="base"/>
            <a:r>
              <a:rPr lang="en-US" sz="1600" dirty="0"/>
              <a:t>Create admin session and redirects for all pages.</a:t>
            </a:r>
          </a:p>
          <a:p>
            <a:pPr marL="0" indent="0">
              <a:buNone/>
            </a:pPr>
            <a:r>
              <a:rPr lang="en-US" sz="1600" b="1" i="1" dirty="0"/>
              <a:t>Acceptance Criteria</a:t>
            </a:r>
            <a:endParaRPr lang="en-US" sz="1600" dirty="0"/>
          </a:p>
          <a:p>
            <a:pPr fontAlgn="base"/>
            <a:r>
              <a:rPr lang="en-US" sz="1600" dirty="0" smtClean="0"/>
              <a:t>A </a:t>
            </a:r>
            <a:r>
              <a:rPr lang="en-US" sz="1600" dirty="0"/>
              <a:t>user has an admin account with valid credentials</a:t>
            </a:r>
          </a:p>
          <a:p>
            <a:pPr fontAlgn="base"/>
            <a:endParaRPr lang="en-US" sz="1600" dirty="0"/>
          </a:p>
          <a:p>
            <a:pPr marL="0" indent="0">
              <a:buNone/>
            </a:pPr>
            <a:endParaRPr lang="en-US" dirty="0"/>
          </a:p>
        </p:txBody>
      </p:sp>
    </p:spTree>
    <p:extLst>
      <p:ext uri="{BB962C8B-B14F-4D97-AF65-F5344CB8AC3E}">
        <p14:creationId xmlns:p14="http://schemas.microsoft.com/office/powerpoint/2010/main" xmlns="" val="3446339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Introduction – What is Strategic Market </a:t>
            </a:r>
            <a:r>
              <a:rPr lang="en-US" sz="3100" dirty="0" smtClean="0"/>
              <a:t>Simulator</a:t>
            </a:r>
            <a:endParaRPr lang="en-US" dirty="0"/>
          </a:p>
        </p:txBody>
      </p:sp>
      <p:sp>
        <p:nvSpPr>
          <p:cNvPr id="3" name="Content Placeholder 2"/>
          <p:cNvSpPr>
            <a:spLocks noGrp="1"/>
          </p:cNvSpPr>
          <p:nvPr>
            <p:ph sz="quarter" idx="1"/>
          </p:nvPr>
        </p:nvSpPr>
        <p:spPr>
          <a:xfrm>
            <a:off x="301752" y="1600200"/>
            <a:ext cx="8503920" cy="4648200"/>
          </a:xfrm>
        </p:spPr>
        <p:txBody>
          <a:bodyPr>
            <a:normAutofit/>
          </a:bodyPr>
          <a:lstStyle/>
          <a:p>
            <a:r>
              <a:rPr lang="en-US" sz="3200" dirty="0" smtClean="0"/>
              <a:t>Strategic Market Simulator</a:t>
            </a:r>
          </a:p>
          <a:p>
            <a:pPr lvl="1"/>
            <a:r>
              <a:rPr lang="en-US" sz="2800" dirty="0" smtClean="0"/>
              <a:t>An online website for simulating running an Hotel. Their decisions will affect how well their hotel runs as well, as having affects on other hotels by reducing their business.</a:t>
            </a:r>
          </a:p>
          <a:p>
            <a:pPr lvl="1"/>
            <a:r>
              <a:rPr lang="en-US" sz="2800" dirty="0" smtClean="0"/>
              <a:t>Game</a:t>
            </a:r>
          </a:p>
          <a:p>
            <a:pPr lvl="2"/>
            <a:r>
              <a:rPr lang="en-US" sz="2800" dirty="0" smtClean="0"/>
              <a:t>Hotel</a:t>
            </a:r>
          </a:p>
          <a:p>
            <a:pPr lvl="3"/>
            <a:r>
              <a:rPr lang="en-US" sz="2800" dirty="0" smtClean="0"/>
              <a:t>Student</a:t>
            </a:r>
          </a:p>
          <a:p>
            <a:pPr lvl="2"/>
            <a:r>
              <a:rPr lang="en-US" sz="2800" dirty="0" smtClean="0"/>
              <a:t>Periods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quarter" idx="1"/>
          </p:nvPr>
        </p:nvSpPr>
        <p:spPr>
          <a:xfrm>
            <a:off x="301752" y="1524000"/>
            <a:ext cx="8503920" cy="4572000"/>
          </a:xfrm>
        </p:spPr>
        <p:txBody>
          <a:bodyPr>
            <a:normAutofit/>
          </a:bodyPr>
          <a:lstStyle/>
          <a:p>
            <a:pPr marL="0" indent="0">
              <a:buNone/>
            </a:pPr>
            <a:endParaRPr lang="en-US" sz="1600" b="1" dirty="0" smtClean="0"/>
          </a:p>
          <a:p>
            <a:pPr marL="0" indent="0">
              <a:buNone/>
            </a:pPr>
            <a:r>
              <a:rPr lang="en-US" sz="1600" b="1" dirty="0"/>
              <a:t>User Story # 678- User strategic decisions</a:t>
            </a:r>
            <a:endParaRPr lang="en-US" sz="1600" dirty="0"/>
          </a:p>
          <a:p>
            <a:pPr fontAlgn="base"/>
            <a:r>
              <a:rPr lang="en-US" sz="1600" dirty="0"/>
              <a:t>As a logged in user, I need to be able to click on "Strategic Decisions" link from the toolbar so that I can assign values to the budgetary items: Marketing personnel, advertising media, room pricing, and third party vendors</a:t>
            </a:r>
          </a:p>
          <a:p>
            <a:pPr fontAlgn="base"/>
            <a:r>
              <a:rPr lang="en-US" sz="1600" dirty="0"/>
              <a:t>A user clicks on the strategic decisions link.</a:t>
            </a:r>
          </a:p>
          <a:p>
            <a:pPr fontAlgn="base"/>
            <a:r>
              <a:rPr lang="en-US" sz="1600" dirty="0"/>
              <a:t>System navigates to strategic decisions page.</a:t>
            </a:r>
          </a:p>
          <a:p>
            <a:pPr marL="0" indent="0">
              <a:buNone/>
            </a:pPr>
            <a:r>
              <a:rPr lang="en-US" sz="1600" b="1" i="1" dirty="0"/>
              <a:t>Tasks</a:t>
            </a:r>
            <a:endParaRPr lang="en-US" sz="1600" dirty="0"/>
          </a:p>
          <a:p>
            <a:pPr fontAlgn="base"/>
            <a:r>
              <a:rPr lang="en-US" sz="1600" dirty="0"/>
              <a:t>jQuery frontend balance update</a:t>
            </a:r>
          </a:p>
          <a:p>
            <a:pPr fontAlgn="base"/>
            <a:r>
              <a:rPr lang="en-US" sz="1600" dirty="0"/>
              <a:t>Marketing personnel column</a:t>
            </a:r>
          </a:p>
          <a:p>
            <a:pPr fontAlgn="base"/>
            <a:r>
              <a:rPr lang="en-US" sz="1600" dirty="0"/>
              <a:t>Update database functions</a:t>
            </a:r>
          </a:p>
          <a:p>
            <a:pPr fontAlgn="base"/>
            <a:r>
              <a:rPr lang="en-US" sz="1600" dirty="0"/>
              <a:t>Advertising column</a:t>
            </a:r>
          </a:p>
          <a:p>
            <a:pPr fontAlgn="base"/>
            <a:r>
              <a:rPr lang="en-US" sz="1600" dirty="0"/>
              <a:t>Strategic decisions page</a:t>
            </a:r>
          </a:p>
          <a:p>
            <a:pPr fontAlgn="base"/>
            <a:r>
              <a:rPr lang="en-US" sz="1600" dirty="0"/>
              <a:t>Market Segment column</a:t>
            </a:r>
          </a:p>
          <a:p>
            <a:pPr fontAlgn="base"/>
            <a:endParaRPr lang="en-US" sz="1600" dirty="0"/>
          </a:p>
          <a:p>
            <a:pPr marL="0" indent="0">
              <a:buNone/>
            </a:pPr>
            <a:endParaRPr lang="en-US" dirty="0"/>
          </a:p>
        </p:txBody>
      </p:sp>
    </p:spTree>
    <p:extLst>
      <p:ext uri="{BB962C8B-B14F-4D97-AF65-F5344CB8AC3E}">
        <p14:creationId xmlns:p14="http://schemas.microsoft.com/office/powerpoint/2010/main" xmlns="" val="1562972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quarter" idx="1"/>
          </p:nvPr>
        </p:nvSpPr>
        <p:spPr>
          <a:xfrm>
            <a:off x="301752" y="1524000"/>
            <a:ext cx="8503920" cy="4572000"/>
          </a:xfrm>
        </p:spPr>
        <p:txBody>
          <a:bodyPr>
            <a:normAutofit/>
          </a:bodyPr>
          <a:lstStyle/>
          <a:p>
            <a:pPr marL="0" indent="0">
              <a:buNone/>
            </a:pPr>
            <a:r>
              <a:rPr lang="en-US" sz="1600" b="1" dirty="0"/>
              <a:t>User Story # 810- Admin strategic decisions management</a:t>
            </a:r>
            <a:endParaRPr lang="en-US" sz="1600" dirty="0"/>
          </a:p>
          <a:p>
            <a:pPr fontAlgn="base"/>
            <a:r>
              <a:rPr lang="en-US" sz="1600" dirty="0"/>
              <a:t>As a logged in admin , I need to be able to click on "Strategic Decisions" link from the toolbar so that I can assign values and impacts to budgetary items: Marketing personnel, advertising media, room pricing, and third party vendors</a:t>
            </a:r>
          </a:p>
          <a:p>
            <a:pPr marL="0" indent="0">
              <a:buNone/>
            </a:pPr>
            <a:r>
              <a:rPr lang="en-US" sz="1600" b="1" i="1" dirty="0"/>
              <a:t>Tasks</a:t>
            </a:r>
            <a:endParaRPr lang="en-US" sz="1600" dirty="0"/>
          </a:p>
          <a:p>
            <a:pPr fontAlgn="base"/>
            <a:r>
              <a:rPr lang="en-US" sz="1600" dirty="0"/>
              <a:t>Create Strategic Decisions Manage Page</a:t>
            </a:r>
          </a:p>
          <a:p>
            <a:pPr fontAlgn="base"/>
            <a:r>
              <a:rPr lang="en-US" sz="1600" dirty="0"/>
              <a:t>Update database with functions</a:t>
            </a:r>
          </a:p>
          <a:p>
            <a:pPr marL="0" indent="0">
              <a:buNone/>
            </a:pPr>
            <a:r>
              <a:rPr lang="en-US" sz="1600" b="1" i="1" dirty="0"/>
              <a:t>Acceptance Criteria</a:t>
            </a:r>
            <a:endParaRPr lang="en-US" sz="1600" dirty="0"/>
          </a:p>
          <a:p>
            <a:pPr fontAlgn="base"/>
            <a:r>
              <a:rPr lang="en-US" sz="1600" dirty="0" smtClean="0"/>
              <a:t>An </a:t>
            </a:r>
            <a:r>
              <a:rPr lang="en-US" sz="1600" dirty="0"/>
              <a:t>admin is logged in</a:t>
            </a:r>
          </a:p>
          <a:p>
            <a:pPr fontAlgn="base"/>
            <a:r>
              <a:rPr lang="en-US" sz="1600" dirty="0"/>
              <a:t>Admin clicks on strategic decisions link.</a:t>
            </a:r>
          </a:p>
        </p:txBody>
      </p:sp>
    </p:spTree>
    <p:extLst>
      <p:ext uri="{BB962C8B-B14F-4D97-AF65-F5344CB8AC3E}">
        <p14:creationId xmlns:p14="http://schemas.microsoft.com/office/powerpoint/2010/main" xmlns="" val="767654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t>Scenario 22 Admin login</a:t>
            </a:r>
            <a:endParaRPr lang="en-US" dirty="0"/>
          </a:p>
          <a:p>
            <a:pPr marL="0" indent="0">
              <a:buNone/>
            </a:pPr>
            <a:r>
              <a:rPr lang="en-US" dirty="0"/>
              <a:t/>
            </a:r>
            <a:br>
              <a:rPr lang="en-US" dirty="0"/>
            </a:br>
            <a:r>
              <a:rPr lang="en-US" dirty="0"/>
              <a:t>Professor Johnson began teaching a marketing class last semester and would like to use the Strategic Marketing Simulator.  He was given access by another professor that used it during the summer.  Professor Johnson uses his internet browser to navigate to </a:t>
            </a:r>
            <a:r>
              <a:rPr lang="en-US" u="sng" dirty="0">
                <a:hlinkClick r:id="rId2"/>
              </a:rPr>
              <a:t>http://Marteksim.com</a:t>
            </a:r>
            <a:r>
              <a:rPr lang="en-US" dirty="0"/>
              <a:t>. the website redirects him to the login page, where he enters his username and password and clicks the login button.  Professor Johnson  is logged into the system.</a:t>
            </a:r>
          </a:p>
          <a:p>
            <a:pPr marL="0" indent="0">
              <a:buNone/>
            </a:pPr>
            <a:r>
              <a:rPr lang="en-US" dirty="0"/>
              <a:t/>
            </a:r>
            <a:br>
              <a:rPr lang="en-US" dirty="0"/>
            </a:br>
            <a:endParaRPr lang="en-US" dirty="0"/>
          </a:p>
        </p:txBody>
      </p:sp>
    </p:spTree>
    <p:extLst>
      <p:ext uri="{BB962C8B-B14F-4D97-AF65-F5344CB8AC3E}">
        <p14:creationId xmlns:p14="http://schemas.microsoft.com/office/powerpoint/2010/main" xmlns="" val="233902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sz="quarter" idx="1"/>
          </p:nvPr>
        </p:nvSpPr>
        <p:spPr/>
        <p:txBody>
          <a:bodyPr>
            <a:normAutofit/>
          </a:bodyPr>
          <a:lstStyle/>
          <a:p>
            <a:r>
              <a:rPr lang="en-US" b="1" dirty="0"/>
              <a:t>Scenario 16 Strategic Decisions</a:t>
            </a:r>
            <a:endParaRPr lang="en-US" dirty="0"/>
          </a:p>
          <a:p>
            <a:pPr marL="0" indent="0">
              <a:buNone/>
            </a:pPr>
            <a:r>
              <a:rPr lang="en-US" dirty="0"/>
              <a:t/>
            </a:r>
            <a:br>
              <a:rPr lang="en-US" dirty="0"/>
            </a:br>
            <a:r>
              <a:rPr lang="en-US" dirty="0"/>
              <a:t>Sarah is the group leader for her group “ABC Marketing” and as such, she is responsible for selecting all the strategic decisions for her team after a discussion and analysis of their progress.  Sarah ticks the City Bus Ads”, “Promotional Gifts” and “TV spots” check boxes, enters an average daily rate for rooms as “$68” and clicks the “select decisions “ button.  Sarah is redirected to her home page.</a:t>
            </a:r>
          </a:p>
          <a:p>
            <a:pPr marL="0" indent="0">
              <a:buNone/>
            </a:pPr>
            <a:endParaRPr lang="en-US" dirty="0"/>
          </a:p>
        </p:txBody>
      </p:sp>
    </p:spTree>
    <p:extLst>
      <p:ext uri="{BB962C8B-B14F-4D97-AF65-F5344CB8AC3E}">
        <p14:creationId xmlns:p14="http://schemas.microsoft.com/office/powerpoint/2010/main" xmlns="" val="4050774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b="1" dirty="0"/>
              <a:t>Scenario 23 Admin Strategic Decisions Management</a:t>
            </a:r>
            <a:endParaRPr lang="en-US" dirty="0"/>
          </a:p>
          <a:p>
            <a:pPr marL="0" indent="0">
              <a:buNone/>
            </a:pPr>
            <a:r>
              <a:rPr lang="en-US" dirty="0"/>
              <a:t/>
            </a:r>
            <a:br>
              <a:rPr lang="en-US" dirty="0"/>
            </a:br>
            <a:r>
              <a:rPr lang="en-US" dirty="0"/>
              <a:t>Professor Johnson had a lot of success with the Strategic Marketing Simulator last semester, but found that some of the strategic decisions were too inexpensive and some didn’t have enough of an impact on the game.  After logging in, he clicks on the strategic decisions link and is able to change the cost and impact of advertising, personnel, research, and OTA allocations.</a:t>
            </a:r>
          </a:p>
        </p:txBody>
      </p:sp>
    </p:spTree>
    <p:extLst>
      <p:ext uri="{BB962C8B-B14F-4D97-AF65-F5344CB8AC3E}">
        <p14:creationId xmlns:p14="http://schemas.microsoft.com/office/powerpoint/2010/main" xmlns="" val="440925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381000"/>
            <a:ext cx="8382000" cy="1524000"/>
          </a:xfrm>
        </p:spPr>
        <p:txBody>
          <a:bodyPr>
            <a:normAutofit/>
          </a:bodyPr>
          <a:lstStyle/>
          <a:p>
            <a:r>
              <a:rPr lang="en-US" sz="3600" dirty="0" smtClean="0"/>
              <a:t>UML Modeling – admin login</a:t>
            </a:r>
            <a:endParaRPr lang="en-US" sz="3600" dirty="0"/>
          </a:p>
        </p:txBody>
      </p:sp>
      <p:pic>
        <p:nvPicPr>
          <p:cNvPr id="2050" name="Picture 2" descr="C:\Users\jeffrey\Dropbox\stragetic marketing simulator\Sprint 4 presentation\UML Diagrams Images\Login use case dia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371600"/>
            <a:ext cx="8492836"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4247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381000"/>
            <a:ext cx="8382000" cy="1524000"/>
          </a:xfrm>
        </p:spPr>
        <p:txBody>
          <a:bodyPr>
            <a:normAutofit/>
          </a:bodyPr>
          <a:lstStyle/>
          <a:p>
            <a:r>
              <a:rPr lang="en-US" sz="3600" dirty="0" smtClean="0"/>
              <a:t>UML Modeling – Strategic Decisions</a:t>
            </a:r>
            <a:endParaRPr lang="en-US" sz="3600" dirty="0"/>
          </a:p>
        </p:txBody>
      </p:sp>
      <p:pic>
        <p:nvPicPr>
          <p:cNvPr id="3074" name="Picture 2" descr="C:\Users\jeffrey\Dropbox\stragetic marketing simulator\Sprint 3 Presentation\Diagrams (Images)\Strategic decisions Use cas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295400"/>
            <a:ext cx="6220704" cy="46768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3099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762000"/>
            <a:ext cx="8382000" cy="1524000"/>
          </a:xfrm>
        </p:spPr>
        <p:txBody>
          <a:bodyPr>
            <a:normAutofit/>
          </a:bodyPr>
          <a:lstStyle/>
          <a:p>
            <a:r>
              <a:rPr lang="en-US" sz="2400" dirty="0" smtClean="0"/>
              <a:t>UML Modeling – Strategic Decisions Management</a:t>
            </a:r>
            <a:endParaRPr lang="en-US" sz="2400" dirty="0"/>
          </a:p>
        </p:txBody>
      </p:sp>
      <p:pic>
        <p:nvPicPr>
          <p:cNvPr id="4098" name="Picture 2" descr="C:\Users\jeffrey\Dropbox\stragetic marketing simulator\Sprint 4 presentation\UML Diagrams Images\Strategic Decisions Management use cas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685800"/>
            <a:ext cx="8059701" cy="59828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56167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609600"/>
            <a:ext cx="8382000" cy="152400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2800" dirty="0" smtClean="0"/>
              <a:t>UML Modeling – Admin Login Sequence Diagram</a:t>
            </a:r>
            <a:endParaRPr lang="en-US" sz="2800" dirty="0"/>
          </a:p>
        </p:txBody>
      </p:sp>
      <p:pic>
        <p:nvPicPr>
          <p:cNvPr id="7170" name="Picture 2" descr="C:\Users\jeffrey\Dropbox\stragetic marketing simulator\Sprint 4 presentation\UML Diagrams Images\Admin login sequence dia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066800"/>
            <a:ext cx="7215084"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36992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381000"/>
            <a:ext cx="8382000" cy="1524000"/>
          </a:xfrm>
        </p:spPr>
        <p:txBody>
          <a:bodyPr>
            <a:normAutofit/>
          </a:bodyPr>
          <a:lstStyle/>
          <a:p>
            <a:r>
              <a:rPr lang="en-US" sz="3200" dirty="0" smtClean="0"/>
              <a:t>UML Modeling – Strategic Decisions Sequence Diagram</a:t>
            </a:r>
            <a:endParaRPr lang="en-US" sz="3200" dirty="0"/>
          </a:p>
        </p:txBody>
      </p:sp>
      <p:pic>
        <p:nvPicPr>
          <p:cNvPr id="6146" name="Picture 2" descr="C:\Users\jeffrey\Dropbox\stragetic marketing simulator\Sprint 4 presentation\UML Diagrams Images\Strategic Decisions Sequence Dia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219200"/>
            <a:ext cx="7627445"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410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sp>
        <p:nvSpPr>
          <p:cNvPr id="3" name="Content Placeholder 2"/>
          <p:cNvSpPr>
            <a:spLocks noGrp="1"/>
          </p:cNvSpPr>
          <p:nvPr>
            <p:ph idx="1"/>
          </p:nvPr>
        </p:nvSpPr>
        <p:spPr>
          <a:xfrm>
            <a:off x="301752" y="1752600"/>
            <a:ext cx="8503920" cy="4495800"/>
          </a:xfrm>
        </p:spPr>
        <p:txBody>
          <a:bodyPr>
            <a:normAutofit fontScale="92500" lnSpcReduction="10000"/>
          </a:bodyPr>
          <a:lstStyle/>
          <a:p>
            <a:r>
              <a:rPr lang="en-US" dirty="0" smtClean="0"/>
              <a:t>Responsibilities this Sprint</a:t>
            </a:r>
          </a:p>
          <a:p>
            <a:pPr lvl="1"/>
            <a:r>
              <a:rPr lang="en-US" dirty="0" smtClean="0">
                <a:solidFill>
                  <a:schemeClr val="tx1"/>
                </a:solidFill>
              </a:rPr>
              <a:t>News Page </a:t>
            </a:r>
          </a:p>
          <a:p>
            <a:pPr lvl="2"/>
            <a:r>
              <a:rPr lang="en-US" dirty="0" smtClean="0"/>
              <a:t>Admin</a:t>
            </a:r>
          </a:p>
          <a:p>
            <a:pPr lvl="3"/>
            <a:r>
              <a:rPr lang="en-US" dirty="0" smtClean="0">
                <a:solidFill>
                  <a:schemeClr val="tx1"/>
                </a:solidFill>
              </a:rPr>
              <a:t>Select different Games</a:t>
            </a:r>
          </a:p>
          <a:p>
            <a:pPr lvl="3"/>
            <a:r>
              <a:rPr lang="en-US" dirty="0" smtClean="0">
                <a:solidFill>
                  <a:schemeClr val="tx1"/>
                </a:solidFill>
              </a:rPr>
              <a:t>Select a Period for a Game</a:t>
            </a:r>
          </a:p>
          <a:p>
            <a:pPr lvl="3"/>
            <a:r>
              <a:rPr lang="en-US" dirty="0" smtClean="0">
                <a:solidFill>
                  <a:schemeClr val="tx1"/>
                </a:solidFill>
              </a:rPr>
              <a:t>Enter in a News Article for a Period/Game</a:t>
            </a:r>
          </a:p>
          <a:p>
            <a:pPr lvl="4"/>
            <a:r>
              <a:rPr lang="en-US" dirty="0" smtClean="0"/>
              <a:t>Preview Article</a:t>
            </a:r>
          </a:p>
          <a:p>
            <a:pPr lvl="4"/>
            <a:r>
              <a:rPr lang="en-US" dirty="0" smtClean="0"/>
              <a:t>Commit Article to Database</a:t>
            </a:r>
          </a:p>
          <a:p>
            <a:pPr lvl="3"/>
            <a:r>
              <a:rPr lang="en-US" dirty="0" smtClean="0">
                <a:solidFill>
                  <a:schemeClr val="tx1"/>
                </a:solidFill>
              </a:rPr>
              <a:t>Add Affect Parameters for a News Article</a:t>
            </a:r>
          </a:p>
          <a:p>
            <a:pPr lvl="4"/>
            <a:r>
              <a:rPr lang="en-US" dirty="0" smtClean="0"/>
              <a:t>Commit Parameters to Database</a:t>
            </a:r>
          </a:p>
          <a:p>
            <a:pPr lvl="2"/>
            <a:r>
              <a:rPr lang="en-US" dirty="0" smtClean="0"/>
              <a:t>Student</a:t>
            </a:r>
          </a:p>
          <a:p>
            <a:pPr lvl="3"/>
            <a:r>
              <a:rPr lang="en-US" dirty="0" smtClean="0">
                <a:solidFill>
                  <a:schemeClr val="tx1"/>
                </a:solidFill>
              </a:rPr>
              <a:t>View News for their</a:t>
            </a:r>
          </a:p>
          <a:p>
            <a:pPr lvl="4"/>
            <a:r>
              <a:rPr lang="en-US" dirty="0" smtClean="0"/>
              <a:t>Game</a:t>
            </a:r>
          </a:p>
          <a:p>
            <a:pPr lvl="5"/>
            <a:r>
              <a:rPr lang="en-US" dirty="0" smtClean="0"/>
              <a:t>Current Period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1000" y="-381000"/>
            <a:ext cx="8382000" cy="1524000"/>
          </a:xfrm>
        </p:spPr>
        <p:txBody>
          <a:bodyPr>
            <a:normAutofit/>
          </a:bodyPr>
          <a:lstStyle/>
          <a:p>
            <a:r>
              <a:rPr lang="en-US" sz="3200" dirty="0" smtClean="0"/>
              <a:t>UML Modeling – Strategic Decisions Management Sequence Diagram</a:t>
            </a:r>
            <a:endParaRPr lang="en-US" sz="3200" dirty="0"/>
          </a:p>
        </p:txBody>
      </p:sp>
      <p:pic>
        <p:nvPicPr>
          <p:cNvPr id="5122" name="Picture 2" descr="C:\Users\jeffrey\Dropbox\stragetic marketing simulator\Sprint 4 presentation\UML Diagrams Images\Strategic Decisions Management Sequence Dia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143000"/>
            <a:ext cx="8010526" cy="5162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0052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sz="quarter" idx="1"/>
          </p:nvPr>
        </p:nvSpPr>
        <p:spPr/>
        <p:txBody>
          <a:bodyPr/>
          <a:lstStyle/>
          <a:p>
            <a:pPr marL="0" indent="0">
              <a:buNone/>
            </a:pPr>
            <a:r>
              <a:rPr lang="en-US" dirty="0" smtClean="0"/>
              <a:t>Example Test Case: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6865587"/>
              </p:ext>
            </p:extLst>
          </p:nvPr>
        </p:nvGraphicFramePr>
        <p:xfrm>
          <a:off x="457197" y="2209799"/>
          <a:ext cx="8458202" cy="2879668"/>
        </p:xfrm>
        <a:graphic>
          <a:graphicData uri="http://schemas.openxmlformats.org/drawingml/2006/table">
            <a:tbl>
              <a:tblPr firstRow="1" firstCol="1" bandRow="1">
                <a:tableStyleId>{5C22544A-7EE6-4342-B048-85BDC9FD1C3A}</a:tableStyleId>
              </a:tblPr>
              <a:tblGrid>
                <a:gridCol w="1828803"/>
                <a:gridCol w="6629399"/>
              </a:tblGrid>
              <a:tr h="381001">
                <a:tc>
                  <a:txBody>
                    <a:bodyPr/>
                    <a:lstStyle/>
                    <a:p>
                      <a:pPr algn="ctr" fontAlgn="ctr"/>
                      <a:r>
                        <a:rPr lang="en-US" sz="1100" b="0" i="0" u="none" strike="noStrike" dirty="0">
                          <a:solidFill>
                            <a:srgbClr val="000000"/>
                          </a:solidFill>
                          <a:effectLst/>
                          <a:latin typeface="Calibri"/>
                        </a:rPr>
                        <a:t>Test ID:</a:t>
                      </a:r>
                    </a:p>
                  </a:txBody>
                  <a:tcPr marL="9525" marR="9525" marT="9525" marB="0" anchor="ctr"/>
                </a:tc>
                <a:tc>
                  <a:txBody>
                    <a:bodyPr/>
                    <a:lstStyle/>
                    <a:p>
                      <a:pPr algn="l" fontAlgn="b"/>
                      <a:r>
                        <a:rPr lang="en-US" sz="1100" b="0" i="0" u="none" strike="noStrike" dirty="0">
                          <a:solidFill>
                            <a:srgbClr val="000000"/>
                          </a:solidFill>
                          <a:effectLst/>
                          <a:latin typeface="Calibri"/>
                        </a:rPr>
                        <a:t>getadvertisingNameAndPriceValidTest43</a:t>
                      </a:r>
                    </a:p>
                  </a:txBody>
                  <a:tcPr marL="9525" marR="9525" marT="9525" marB="0" anchor="b"/>
                </a:tc>
              </a:tr>
              <a:tr h="320734">
                <a:tc>
                  <a:txBody>
                    <a:bodyPr/>
                    <a:lstStyle/>
                    <a:p>
                      <a:pPr algn="ctr" fontAlgn="ctr"/>
                      <a:r>
                        <a:rPr lang="en-US" sz="1100" b="0" i="0" u="none" strike="noStrike">
                          <a:solidFill>
                            <a:srgbClr val="000000"/>
                          </a:solidFill>
                          <a:effectLst/>
                          <a:latin typeface="Calibri"/>
                        </a:rPr>
                        <a:t>Description:</a:t>
                      </a:r>
                    </a:p>
                  </a:txBody>
                  <a:tcPr marL="9525" marR="9525" marT="9525" marB="0" anchor="ctr"/>
                </a:tc>
                <a:tc>
                  <a:txBody>
                    <a:bodyPr/>
                    <a:lstStyle/>
                    <a:p>
                      <a:pPr algn="l" fontAlgn="ctr"/>
                      <a:r>
                        <a:rPr lang="en-US" sz="1100" b="0" i="0" u="none" strike="noStrike">
                          <a:solidFill>
                            <a:srgbClr val="000000"/>
                          </a:solidFill>
                          <a:effectLst/>
                          <a:latin typeface="Calibri"/>
                        </a:rPr>
                        <a:t>Test database function getAdvertisingName with valid input</a:t>
                      </a:r>
                    </a:p>
                  </a:txBody>
                  <a:tcPr marL="9525" marR="9525" marT="9525" marB="0" anchor="ctr"/>
                </a:tc>
              </a:tr>
              <a:tr h="628532">
                <a:tc rowSpan="3">
                  <a:txBody>
                    <a:bodyPr/>
                    <a:lstStyle/>
                    <a:p>
                      <a:pPr algn="ctr" fontAlgn="ctr"/>
                      <a:r>
                        <a:rPr lang="en-US" sz="1100" b="0" i="0" u="none" strike="noStrike" dirty="0">
                          <a:solidFill>
                            <a:srgbClr val="000000"/>
                          </a:solidFill>
                          <a:effectLst/>
                          <a:latin typeface="Calibri"/>
                        </a:rPr>
                        <a:t>Test Steps</a:t>
                      </a:r>
                    </a:p>
                  </a:txBody>
                  <a:tcPr marL="9525" marR="9525" marT="9525" marB="0" anchor="ctr"/>
                </a:tc>
                <a:tc>
                  <a:txBody>
                    <a:bodyPr/>
                    <a:lstStyle/>
                    <a:p>
                      <a:pPr algn="l" fontAlgn="ctr"/>
                      <a:r>
                        <a:rPr lang="en-US" sz="1100" b="0" i="0" u="none" strike="noStrike">
                          <a:solidFill>
                            <a:srgbClr val="000000"/>
                          </a:solidFill>
                          <a:effectLst/>
                          <a:latin typeface="Calibri"/>
                        </a:rPr>
                        <a:t>Step  1 : Create $id = 3</a:t>
                      </a:r>
                    </a:p>
                  </a:txBody>
                  <a:tcPr marL="9525" marR="9525" marT="9525" marB="0" anchor="ctr"/>
                </a:tc>
              </a:tr>
              <a:tr h="628532">
                <a:tc vMerge="1">
                  <a:txBody>
                    <a:bodyPr/>
                    <a:lstStyle/>
                    <a:p>
                      <a:endParaRPr lang="en-US"/>
                    </a:p>
                  </a:txBody>
                  <a:tcPr/>
                </a:tc>
                <a:tc>
                  <a:txBody>
                    <a:bodyPr/>
                    <a:lstStyle/>
                    <a:p>
                      <a:pPr algn="l" fontAlgn="ctr"/>
                      <a:r>
                        <a:rPr lang="en-US" sz="1100" b="0" i="0" u="none" strike="noStrike" dirty="0">
                          <a:solidFill>
                            <a:srgbClr val="000000"/>
                          </a:solidFill>
                          <a:effectLst/>
                          <a:latin typeface="Calibri"/>
                        </a:rPr>
                        <a:t>Step 2: create database object $</a:t>
                      </a:r>
                      <a:r>
                        <a:rPr lang="en-US" sz="1100" b="0" i="0" u="none" strike="noStrike" dirty="0" err="1">
                          <a:solidFill>
                            <a:srgbClr val="000000"/>
                          </a:solidFill>
                          <a:effectLst/>
                          <a:latin typeface="Calibri"/>
                        </a:rPr>
                        <a:t>db</a:t>
                      </a:r>
                      <a:endParaRPr lang="en-US" sz="1100" b="0" i="0" u="none" strike="noStrike" dirty="0">
                        <a:solidFill>
                          <a:srgbClr val="000000"/>
                        </a:solidFill>
                        <a:effectLst/>
                        <a:latin typeface="Calibri"/>
                      </a:endParaRPr>
                    </a:p>
                  </a:txBody>
                  <a:tcPr marL="9525" marR="9525" marT="9525" marB="0" anchor="ctr"/>
                </a:tc>
              </a:tr>
              <a:tr h="320734">
                <a:tc vMerge="1">
                  <a:txBody>
                    <a:bodyPr/>
                    <a:lstStyle/>
                    <a:p>
                      <a:endParaRPr lang="en-US"/>
                    </a:p>
                  </a:txBody>
                  <a:tcPr/>
                </a:tc>
                <a:tc>
                  <a:txBody>
                    <a:bodyPr/>
                    <a:lstStyle/>
                    <a:p>
                      <a:pPr algn="l" fontAlgn="ctr"/>
                      <a:r>
                        <a:rPr lang="en-US" sz="1100" b="0" i="0" u="none" strike="noStrike">
                          <a:solidFill>
                            <a:srgbClr val="000000"/>
                          </a:solidFill>
                          <a:effectLst/>
                          <a:latin typeface="Calibri"/>
                        </a:rPr>
                        <a:t>Step 3: assertGreaterThan(0, $db-&gt;getAdvertisingNameAndPrice($id));</a:t>
                      </a:r>
                    </a:p>
                  </a:txBody>
                  <a:tcPr marL="9525" marR="9525" marT="9525" marB="0" anchor="ctr"/>
                </a:tc>
              </a:tr>
              <a:tr h="320734">
                <a:tc>
                  <a:txBody>
                    <a:bodyPr/>
                    <a:lstStyle/>
                    <a:p>
                      <a:pPr algn="ctr" fontAlgn="ctr"/>
                      <a:r>
                        <a:rPr lang="en-US" sz="1100" b="0" i="0" u="none" strike="noStrike">
                          <a:solidFill>
                            <a:srgbClr val="000000"/>
                          </a:solidFill>
                          <a:effectLst/>
                          <a:latin typeface="Calibri"/>
                        </a:rPr>
                        <a:t>Tester:</a:t>
                      </a:r>
                    </a:p>
                  </a:txBody>
                  <a:tcPr marL="9525" marR="9525" marT="9525" marB="0" anchor="ctr"/>
                </a:tc>
                <a:tc>
                  <a:txBody>
                    <a:bodyPr/>
                    <a:lstStyle/>
                    <a:p>
                      <a:pPr algn="l" fontAlgn="b"/>
                      <a:r>
                        <a:rPr lang="en-US" sz="1100" b="0" i="0" u="none" strike="noStrike" dirty="0">
                          <a:solidFill>
                            <a:srgbClr val="000000"/>
                          </a:solidFill>
                          <a:effectLst/>
                          <a:latin typeface="Calibri"/>
                        </a:rPr>
                        <a:t>       Jeffrey Carman</a:t>
                      </a:r>
                    </a:p>
                  </a:txBody>
                  <a:tcPr marL="9525" marR="9525" marT="9525" marB="0" anchor="b"/>
                </a:tc>
              </a:tr>
              <a:tr h="279401">
                <a:tc>
                  <a:txBody>
                    <a:bodyPr/>
                    <a:lstStyle/>
                    <a:p>
                      <a:pPr algn="ctr" fontAlgn="ctr"/>
                      <a:r>
                        <a:rPr lang="en-US" sz="1100" b="0" i="0" u="none" strike="noStrike">
                          <a:solidFill>
                            <a:srgbClr val="000000"/>
                          </a:solidFill>
                          <a:effectLst/>
                          <a:latin typeface="Calibri"/>
                        </a:rPr>
                        <a:t>Result:</a:t>
                      </a:r>
                    </a:p>
                  </a:txBody>
                  <a:tcPr marL="9525" marR="9525" marT="9525" marB="0" anchor="ctr"/>
                </a:tc>
                <a:tc>
                  <a:txBody>
                    <a:bodyPr/>
                    <a:lstStyle/>
                    <a:p>
                      <a:pPr algn="l" fontAlgn="b"/>
                      <a:r>
                        <a:rPr lang="en-US" sz="1100" b="0" i="0" u="none" strike="noStrike" dirty="0">
                          <a:solidFill>
                            <a:srgbClr val="000000"/>
                          </a:solidFill>
                          <a:effectLst/>
                          <a:latin typeface="Calibri"/>
                        </a:rPr>
                        <a:t>       Pass</a:t>
                      </a:r>
                    </a:p>
                  </a:txBody>
                  <a:tcPr marL="9525" marR="9525" marT="9525" marB="0" anchor="b"/>
                </a:tc>
              </a:tr>
            </a:tbl>
          </a:graphicData>
        </a:graphic>
      </p:graphicFrame>
    </p:spTree>
    <p:extLst>
      <p:ext uri="{BB962C8B-B14F-4D97-AF65-F5344CB8AC3E}">
        <p14:creationId xmlns:p14="http://schemas.microsoft.com/office/powerpoint/2010/main" xmlns="" val="1056211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Output</a:t>
            </a:r>
            <a:endParaRPr lang="en-US" dirty="0"/>
          </a:p>
        </p:txBody>
      </p:sp>
      <p:sp>
        <p:nvSpPr>
          <p:cNvPr id="4" name="Rectangle 3"/>
          <p:cNvSpPr/>
          <p:nvPr/>
        </p:nvSpPr>
        <p:spPr>
          <a:xfrm>
            <a:off x="381000" y="1600200"/>
            <a:ext cx="8458200" cy="646331"/>
          </a:xfrm>
          <a:prstGeom prst="rect">
            <a:avLst/>
          </a:prstGeom>
        </p:spPr>
        <p:txBody>
          <a:bodyPr wrap="square">
            <a:spAutoFit/>
          </a:bodyPr>
          <a:lstStyle/>
          <a:p>
            <a:r>
              <a:rPr lang="en-US" dirty="0" err="1"/>
              <a:t>PHPUnit</a:t>
            </a:r>
            <a:r>
              <a:rPr lang="en-US" dirty="0"/>
              <a:t> 4.8.9 by Sebastian Bergmann and </a:t>
            </a:r>
            <a:r>
              <a:rPr lang="en-US" dirty="0" err="1"/>
              <a:t>contributors.Runtime</a:t>
            </a:r>
            <a:r>
              <a:rPr lang="en-US" dirty="0"/>
              <a:t>:	PHP 5.5.9-1ubuntu4.11Configuration:	/</a:t>
            </a:r>
            <a:r>
              <a:rPr lang="en-US" dirty="0" err="1"/>
              <a:t>srv</a:t>
            </a:r>
            <a:r>
              <a:rPr lang="en-US" dirty="0"/>
              <a:t>/</a:t>
            </a:r>
            <a:r>
              <a:rPr lang="en-US" dirty="0" err="1"/>
              <a:t>marketsim</a:t>
            </a:r>
            <a:r>
              <a:rPr lang="en-US" dirty="0"/>
              <a:t>/www/Tests/phpunit.xml</a:t>
            </a:r>
          </a:p>
        </p:txBody>
      </p:sp>
      <p:sp>
        <p:nvSpPr>
          <p:cNvPr id="6" name="TextBox 5"/>
          <p:cNvSpPr txBox="1"/>
          <p:nvPr/>
        </p:nvSpPr>
        <p:spPr>
          <a:xfrm>
            <a:off x="381000" y="3096652"/>
            <a:ext cx="3886200" cy="2354491"/>
          </a:xfrm>
          <a:prstGeom prst="rect">
            <a:avLst/>
          </a:prstGeom>
          <a:noFill/>
        </p:spPr>
        <p:txBody>
          <a:bodyPr wrap="square" rtlCol="0">
            <a:spAutoFit/>
          </a:bodyPr>
          <a:lstStyle/>
          <a:p>
            <a:endParaRPr lang="en-US" sz="2700" dirty="0" smtClean="0"/>
          </a:p>
          <a:p>
            <a:r>
              <a:rPr lang="en-US" sz="1000" dirty="0"/>
              <a:t>ok   - </a:t>
            </a:r>
            <a:r>
              <a:rPr lang="en-US" sz="1000" dirty="0" err="1"/>
              <a:t>databaseTest</a:t>
            </a:r>
            <a:r>
              <a:rPr lang="en-US" sz="1000" dirty="0"/>
              <a:t>::</a:t>
            </a:r>
            <a:r>
              <a:rPr lang="en-US" sz="1000" dirty="0" err="1"/>
              <a:t>test_getadvertisingNameAndPriceValid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test_getadvertisingNameAndPriceInvalid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test_getPersonnel</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test_getResearch</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test_getCurrentPeriod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test_getCurrentPeriodInvald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test_getOTA</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test_updateOTA</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test_updateOTAInvalid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test_isDecisionTable</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test_isDecisionTableInvalid</a:t>
            </a:r>
            <a:r>
              <a:rPr lang="en-US" sz="1000" dirty="0"/>
              <a:t>  </a:t>
            </a:r>
            <a:endParaRPr lang="en-US" sz="1000" dirty="0" smtClean="0"/>
          </a:p>
          <a:p>
            <a:r>
              <a:rPr lang="en-US" sz="1000" dirty="0" smtClean="0"/>
              <a:t>ok   </a:t>
            </a:r>
            <a:r>
              <a:rPr lang="en-US" sz="1000" dirty="0"/>
              <a:t>- </a:t>
            </a:r>
            <a:r>
              <a:rPr lang="en-US" sz="1000" dirty="0" err="1"/>
              <a:t>databaseTest</a:t>
            </a:r>
            <a:r>
              <a:rPr lang="en-US" sz="1000" dirty="0"/>
              <a:t>::</a:t>
            </a:r>
            <a:r>
              <a:rPr lang="en-US" sz="1000" dirty="0" err="1"/>
              <a:t>test_getDecisionsTableColumns</a:t>
            </a:r>
            <a:endParaRPr lang="en-US" sz="1000" dirty="0" smtClean="0"/>
          </a:p>
        </p:txBody>
      </p:sp>
      <p:sp>
        <p:nvSpPr>
          <p:cNvPr id="7" name="TextBox 6"/>
          <p:cNvSpPr txBox="1"/>
          <p:nvPr/>
        </p:nvSpPr>
        <p:spPr>
          <a:xfrm>
            <a:off x="4305300" y="3581400"/>
            <a:ext cx="4038600" cy="1869743"/>
          </a:xfrm>
          <a:prstGeom prst="rect">
            <a:avLst/>
          </a:prstGeom>
          <a:noFill/>
        </p:spPr>
        <p:txBody>
          <a:bodyPr wrap="square" rtlCol="0">
            <a:spAutoFit/>
          </a:bodyPr>
          <a:lstStyle/>
          <a:p>
            <a:r>
              <a:rPr lang="en-US" sz="1050" dirty="0" smtClean="0"/>
              <a:t>ok   </a:t>
            </a:r>
            <a:r>
              <a:rPr lang="en-US" sz="1050" dirty="0"/>
              <a:t>- </a:t>
            </a:r>
            <a:r>
              <a:rPr lang="en-US" sz="1050" dirty="0" err="1"/>
              <a:t>databaseTest</a:t>
            </a:r>
            <a:r>
              <a:rPr lang="en-US" sz="1050" dirty="0"/>
              <a:t>::</a:t>
            </a:r>
            <a:r>
              <a:rPr lang="en-US" sz="1050" dirty="0" err="1"/>
              <a:t>test_getDecisionsTableColumnsInvalid</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test_getStudentDecisions</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test_getStudentDecisionsInvalid</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test_updateMarketSegment</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test_addNews</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test_addGame_period</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test_addNews_parameters</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test_getNews_by_id</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test_getNews_by_idInvalid</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test_getNews_by_game</a:t>
            </a:r>
            <a:r>
              <a:rPr lang="en-US" sz="1050" dirty="0"/>
              <a:t>  </a:t>
            </a:r>
            <a:endParaRPr lang="en-US" sz="1050" dirty="0" smtClean="0"/>
          </a:p>
          <a:p>
            <a:r>
              <a:rPr lang="en-US" sz="1050" dirty="0" smtClean="0"/>
              <a:t>ok   </a:t>
            </a:r>
            <a:r>
              <a:rPr lang="en-US" sz="1050" dirty="0"/>
              <a:t>- </a:t>
            </a:r>
            <a:r>
              <a:rPr lang="en-US" sz="1050" dirty="0" err="1"/>
              <a:t>databaseTest</a:t>
            </a:r>
            <a:r>
              <a:rPr lang="en-US" sz="1050" dirty="0"/>
              <a:t>::</a:t>
            </a:r>
            <a:r>
              <a:rPr lang="en-US" sz="1050" dirty="0" err="1"/>
              <a:t>test_getNews_by_gameInvalid</a:t>
            </a:r>
            <a:endParaRPr lang="en-US" sz="1050" dirty="0" smtClean="0"/>
          </a:p>
        </p:txBody>
      </p:sp>
    </p:spTree>
    <p:extLst>
      <p:ext uri="{BB962C8B-B14F-4D97-AF65-F5344CB8AC3E}">
        <p14:creationId xmlns:p14="http://schemas.microsoft.com/office/powerpoint/2010/main" xmlns="" val="1241023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Demo</a:t>
            </a:r>
            <a:endParaRPr lang="en-US" dirty="0"/>
          </a:p>
        </p:txBody>
      </p:sp>
      <p:sp>
        <p:nvSpPr>
          <p:cNvPr id="3" name="Content Placeholder 2"/>
          <p:cNvSpPr>
            <a:spLocks noGrp="1"/>
          </p:cNvSpPr>
          <p:nvPr>
            <p:ph sz="quarter" idx="4294967295"/>
          </p:nvPr>
        </p:nvSpPr>
        <p:spPr>
          <a:xfrm>
            <a:off x="0" y="1527175"/>
            <a:ext cx="8504238" cy="4572000"/>
          </a:xfrm>
        </p:spPr>
        <p:txBody>
          <a:bodyPr/>
          <a:lstStyle/>
          <a:p>
            <a:pPr marL="0" indent="0">
              <a:buNone/>
            </a:pPr>
            <a:endParaRPr lang="en-US" dirty="0" smtClean="0"/>
          </a:p>
          <a:p>
            <a:pPr marL="0" indent="0">
              <a:buNone/>
            </a:pPr>
            <a:endParaRPr lang="en-US" dirty="0"/>
          </a:p>
        </p:txBody>
      </p:sp>
      <p:pic>
        <p:nvPicPr>
          <p:cNvPr id="4" name="Strat Decisions Student.avi">
            <a:hlinkClick r:id="" action="ppaction://media"/>
          </p:cNvPr>
          <p:cNvPicPr>
            <a:picLocks noChangeAspect="1"/>
          </p:cNvPicPr>
          <p:nvPr>
            <a:videoFile r:link="rId1"/>
            <p:extLst>
              <p:ext uri="{DAA4B4D4-6D71-4841-9C94-3DE7FCFB9230}">
                <p14:media xmlns:p14="http://schemas.microsoft.com/office/powerpoint/2010/main" xmlns="" r:embed=""/>
              </p:ext>
            </p:extLst>
          </p:nvPr>
        </p:nvPicPr>
        <p:blipFill>
          <a:blip r:embed="rId3"/>
          <a:stretch>
            <a:fillRect/>
          </a:stretch>
        </p:blipFill>
        <p:spPr>
          <a:xfrm>
            <a:off x="166823" y="1282222"/>
            <a:ext cx="8672378" cy="3961289"/>
          </a:xfrm>
          <a:prstGeom prst="rect">
            <a:avLst/>
          </a:prstGeom>
        </p:spPr>
      </p:pic>
    </p:spTree>
    <p:extLst>
      <p:ext uri="{BB962C8B-B14F-4D97-AF65-F5344CB8AC3E}">
        <p14:creationId xmlns:p14="http://schemas.microsoft.com/office/powerpoint/2010/main" xmlns="" val="8684140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Demo</a:t>
            </a:r>
            <a:endParaRPr lang="en-US" dirty="0"/>
          </a:p>
        </p:txBody>
      </p:sp>
      <p:sp>
        <p:nvSpPr>
          <p:cNvPr id="3" name="Content Placeholder 2"/>
          <p:cNvSpPr>
            <a:spLocks noGrp="1"/>
          </p:cNvSpPr>
          <p:nvPr>
            <p:ph sz="quarter" idx="4294967295"/>
          </p:nvPr>
        </p:nvSpPr>
        <p:spPr>
          <a:xfrm>
            <a:off x="0" y="1527175"/>
            <a:ext cx="8504238" cy="4572000"/>
          </a:xfrm>
        </p:spPr>
        <p:txBody>
          <a:bodyPr/>
          <a:lstStyle/>
          <a:p>
            <a:pPr marL="0" indent="0">
              <a:buNone/>
            </a:pPr>
            <a:endParaRPr lang="en-US" dirty="0" smtClean="0"/>
          </a:p>
          <a:p>
            <a:pPr marL="0" indent="0">
              <a:buNone/>
            </a:pPr>
            <a:endParaRPr lang="en-US" dirty="0"/>
          </a:p>
        </p:txBody>
      </p:sp>
      <p:pic>
        <p:nvPicPr>
          <p:cNvPr id="5" name="strat decisions admin .avi">
            <a:hlinkClick r:id="" action="ppaction://media"/>
          </p:cNvPr>
          <p:cNvPicPr>
            <a:picLocks noChangeAspect="1"/>
          </p:cNvPicPr>
          <p:nvPr>
            <a:videoFile r:link="rId1"/>
            <p:extLst>
              <p:ext uri="{DAA4B4D4-6D71-4841-9C94-3DE7FCFB9230}">
                <p14:media xmlns:p14="http://schemas.microsoft.com/office/powerpoint/2010/main" xmlns="" r:embed=""/>
              </p:ext>
            </p:extLst>
          </p:nvPr>
        </p:nvPicPr>
        <p:blipFill>
          <a:blip r:embed="rId3"/>
          <a:stretch>
            <a:fillRect/>
          </a:stretch>
        </p:blipFill>
        <p:spPr>
          <a:xfrm>
            <a:off x="47624" y="1219200"/>
            <a:ext cx="8994935" cy="4191000"/>
          </a:xfrm>
          <a:prstGeom prst="rect">
            <a:avLst/>
          </a:prstGeom>
        </p:spPr>
      </p:pic>
    </p:spTree>
    <p:extLst>
      <p:ext uri="{BB962C8B-B14F-4D97-AF65-F5344CB8AC3E}">
        <p14:creationId xmlns:p14="http://schemas.microsoft.com/office/powerpoint/2010/main" xmlns="" val="26812429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smtClean="0"/>
              <a:t>Questions?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1130876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Demonstration</a:t>
            </a:r>
            <a:endParaRPr lang="en-US" dirty="0"/>
          </a:p>
        </p:txBody>
      </p:sp>
      <p:sp>
        <p:nvSpPr>
          <p:cNvPr id="3" name="Content Placeholder 2"/>
          <p:cNvSpPr>
            <a:spLocks noGrp="1"/>
          </p:cNvSpPr>
          <p:nvPr>
            <p:ph idx="1"/>
          </p:nvPr>
        </p:nvSpPr>
        <p:spPr/>
        <p:txBody>
          <a:bodyPr/>
          <a:lstStyle/>
          <a:p>
            <a:r>
              <a:rPr lang="en-US" dirty="0" smtClean="0"/>
              <a:t>Choosing a Game</a:t>
            </a:r>
          </a:p>
          <a:p>
            <a:r>
              <a:rPr lang="en-US" dirty="0" smtClean="0"/>
              <a:t>Writing and Previewing an Article</a:t>
            </a:r>
          </a:p>
          <a:p>
            <a:r>
              <a:rPr lang="en-US" dirty="0" smtClean="0"/>
              <a:t>Adding and Removing Parameters</a:t>
            </a:r>
          </a:p>
          <a:p>
            <a:r>
              <a:rPr lang="en-US" dirty="0" smtClean="0"/>
              <a:t>Choosing/Changing a Period</a:t>
            </a:r>
          </a:p>
          <a:p>
            <a:r>
              <a:rPr lang="en-US" dirty="0" smtClean="0"/>
              <a:t>Student View</a:t>
            </a:r>
          </a:p>
          <a:p>
            <a:r>
              <a:rPr lang="en-US" dirty="0" smtClean="0"/>
              <a:t>Committing the News Article to Database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pic>
        <p:nvPicPr>
          <p:cNvPr id="6" name="Content Placeholder 5" descr="Ghant chart.png"/>
          <p:cNvPicPr>
            <a:picLocks noGrp="1" noChangeAspect="1"/>
          </p:cNvPicPr>
          <p:nvPr>
            <p:ph sz="quarter" idx="1"/>
          </p:nvPr>
        </p:nvPicPr>
        <p:blipFill>
          <a:blip r:embed="rId2"/>
          <a:stretch>
            <a:fillRect/>
          </a:stretch>
        </p:blipFill>
        <p:spPr>
          <a:xfrm>
            <a:off x="152400" y="1752600"/>
            <a:ext cx="8819872" cy="4114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606552"/>
          </a:xfrm>
        </p:spPr>
        <p:txBody>
          <a:bodyPr>
            <a:noAutofit/>
          </a:bodyPr>
          <a:lstStyle/>
          <a:p>
            <a:r>
              <a:rPr lang="en-US" sz="3600" dirty="0" smtClean="0"/>
              <a:t>Use Cases Modeling</a:t>
            </a:r>
            <a:endParaRPr lang="en-US" sz="3600" dirty="0"/>
          </a:p>
        </p:txBody>
      </p:sp>
      <p:pic>
        <p:nvPicPr>
          <p:cNvPr id="6" name="Content Placeholder 5" descr="News Use Case Diagram2.jpg"/>
          <p:cNvPicPr>
            <a:picLocks noGrp="1" noChangeAspect="1"/>
          </p:cNvPicPr>
          <p:nvPr>
            <p:ph sz="quarter" idx="1"/>
          </p:nvPr>
        </p:nvPicPr>
        <p:blipFill>
          <a:blip r:embed="rId2"/>
          <a:stretch>
            <a:fillRect/>
          </a:stretch>
        </p:blipFill>
        <p:spPr>
          <a:xfrm>
            <a:off x="152399" y="1371600"/>
            <a:ext cx="8828463" cy="5334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92500" lnSpcReduction="20000"/>
          </a:bodyPr>
          <a:lstStyle/>
          <a:p>
            <a:r>
              <a:rPr lang="en-US" sz="1900" b="1" dirty="0" smtClean="0"/>
              <a:t>User Story #800 – Admin News Management</a:t>
            </a:r>
          </a:p>
          <a:p>
            <a:r>
              <a:rPr lang="en-US" sz="2000" dirty="0" smtClean="0"/>
              <a:t>Admin is able to write or paste a News Article for a period, for a game.</a:t>
            </a:r>
          </a:p>
          <a:p>
            <a:r>
              <a:rPr lang="en-US" sz="2000" dirty="0" smtClean="0"/>
              <a:t>the Admin is able to apply News Parameters to an article. these Parameters apply an affect to specific Hotels for that Period, in a Game.</a:t>
            </a:r>
          </a:p>
          <a:p>
            <a:r>
              <a:rPr lang="en-US" sz="2000" dirty="0" smtClean="0"/>
              <a:t>Administrators can Choose which Game to Views the News for.</a:t>
            </a:r>
          </a:p>
          <a:p>
            <a:r>
              <a:rPr lang="en-US" sz="2000" dirty="0" smtClean="0"/>
              <a:t>Administrators can Choose Which Period in a Game to view/Modify the News for.</a:t>
            </a:r>
          </a:p>
          <a:p>
            <a:r>
              <a:rPr lang="en-US" sz="2000" dirty="0" smtClean="0"/>
              <a:t>Administrator can Save their changes to the Database or erase everything and start over.</a:t>
            </a:r>
          </a:p>
          <a:p>
            <a:r>
              <a:rPr lang="en-US" sz="1900" b="1" dirty="0" smtClean="0"/>
              <a:t>Tasks</a:t>
            </a:r>
          </a:p>
          <a:p>
            <a:pPr fontAlgn="base"/>
            <a:r>
              <a:rPr lang="en-US" sz="2000" dirty="0" smtClean="0"/>
              <a:t>Add methods to Database class to create and return arrays of entries.</a:t>
            </a:r>
          </a:p>
          <a:p>
            <a:pPr fontAlgn="base"/>
            <a:r>
              <a:rPr lang="en-US" sz="2000" dirty="0" smtClean="0"/>
              <a:t>Allow Admin to Choose a Game and a Period</a:t>
            </a:r>
          </a:p>
          <a:p>
            <a:pPr fontAlgn="base"/>
            <a:r>
              <a:rPr lang="en-US" sz="2000" dirty="0" smtClean="0"/>
              <a:t>Admin can save an Article and affect parameters for a </a:t>
            </a:r>
            <a:r>
              <a:rPr lang="en-US" sz="2000" dirty="0" smtClean="0"/>
              <a:t>Game’s </a:t>
            </a:r>
            <a:r>
              <a:rPr lang="en-US" sz="2000" dirty="0" smtClean="0"/>
              <a:t>Period</a:t>
            </a:r>
          </a:p>
          <a:p>
            <a:pPr fontAlgn="base"/>
            <a:r>
              <a:rPr lang="en-US" sz="2000" dirty="0" smtClean="0"/>
              <a:t>Admin can remove/change saved content</a:t>
            </a:r>
          </a:p>
          <a:p>
            <a:pPr fontAlgn="base"/>
            <a:r>
              <a:rPr lang="en-US" sz="2000" dirty="0" smtClean="0"/>
              <a:t>Appropriately display News Article HTML upon preview</a:t>
            </a:r>
          </a:p>
          <a:p>
            <a:pPr fontAlgn="base"/>
            <a:endParaRPr lang="en-US" sz="2000"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a:bodyPr>
          <a:lstStyle/>
          <a:p>
            <a:r>
              <a:rPr lang="en-US" sz="1900" b="1" dirty="0" smtClean="0"/>
              <a:t>User Story #679 – User View News</a:t>
            </a:r>
          </a:p>
          <a:p>
            <a:r>
              <a:rPr lang="en-US" sz="2000" dirty="0" smtClean="0"/>
              <a:t>As a logged in user I need to be able to click on the "news" link to view current events so that I can make an informed decision about how to allocate my marketing budget</a:t>
            </a:r>
          </a:p>
          <a:p>
            <a:r>
              <a:rPr lang="en-US" sz="2000" dirty="0" smtClean="0"/>
              <a:t>user clicks on the news button.</a:t>
            </a:r>
          </a:p>
          <a:p>
            <a:r>
              <a:rPr lang="en-US" sz="2000" dirty="0" smtClean="0"/>
              <a:t>The system navigates to the new pages</a:t>
            </a:r>
          </a:p>
          <a:p>
            <a:r>
              <a:rPr lang="en-US" sz="2000" dirty="0" smtClean="0"/>
              <a:t>News articles are listed</a:t>
            </a:r>
          </a:p>
          <a:p>
            <a:r>
              <a:rPr lang="en-US" sz="1900" b="1" dirty="0" smtClean="0"/>
              <a:t>Tasks</a:t>
            </a:r>
          </a:p>
          <a:p>
            <a:pPr fontAlgn="base"/>
            <a:r>
              <a:rPr lang="en-US" sz="2000" dirty="0" smtClean="0"/>
              <a:t>Confirm Student Session</a:t>
            </a:r>
            <a:endParaRPr lang="en-US" sz="2000" dirty="0" smtClean="0"/>
          </a:p>
          <a:p>
            <a:pPr fontAlgn="base"/>
            <a:r>
              <a:rPr lang="en-US" sz="2000" dirty="0" smtClean="0"/>
              <a:t>Display </a:t>
            </a:r>
            <a:r>
              <a:rPr lang="en-US" sz="2000" dirty="0" smtClean="0"/>
              <a:t>the News article for that Users Game </a:t>
            </a:r>
            <a:r>
              <a:rPr lang="en-US" sz="2000" dirty="0" smtClean="0"/>
              <a:t>for its </a:t>
            </a:r>
            <a:r>
              <a:rPr lang="en-US" sz="2000" dirty="0" smtClean="0"/>
              <a:t>Current Period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9800" y="381000"/>
            <a:ext cx="4575175" cy="682625"/>
          </a:xfrm>
        </p:spPr>
        <p:txBody>
          <a:bodyPr/>
          <a:lstStyle/>
          <a:p>
            <a:r>
              <a:rPr lang="en-US" sz="3600" dirty="0" smtClean="0"/>
              <a:t>Sequence</a:t>
            </a:r>
            <a:r>
              <a:rPr lang="en-US" dirty="0" smtClean="0"/>
              <a:t> Diagrams</a:t>
            </a:r>
            <a:endParaRPr lang="en-US" dirty="0"/>
          </a:p>
        </p:txBody>
      </p:sp>
      <p:pic>
        <p:nvPicPr>
          <p:cNvPr id="4" name="Picture 3" descr="ChooseAGame.jpg"/>
          <p:cNvPicPr>
            <a:picLocks noChangeAspect="1"/>
          </p:cNvPicPr>
          <p:nvPr/>
        </p:nvPicPr>
        <p:blipFill>
          <a:blip r:embed="rId2"/>
          <a:stretch>
            <a:fillRect/>
          </a:stretch>
        </p:blipFill>
        <p:spPr>
          <a:xfrm>
            <a:off x="152400" y="1015045"/>
            <a:ext cx="8839200" cy="569342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1169</Words>
  <Application>Microsoft Office PowerPoint</Application>
  <PresentationFormat>On-screen Show (4:3)</PresentationFormat>
  <Paragraphs>242</Paragraphs>
  <Slides>35</Slides>
  <Notes>0</Notes>
  <HiddenSlides>0</HiddenSlides>
  <MMClips>2</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Strategic Marketing Simulator 1.0 Sprint 4 review</vt:lpstr>
      <vt:lpstr>Introduction – What is Strategic Market Simulator</vt:lpstr>
      <vt:lpstr>Responsibilities</vt:lpstr>
      <vt:lpstr>Live Demonstration</vt:lpstr>
      <vt:lpstr>Sprint Schedule</vt:lpstr>
      <vt:lpstr>Use Cases Modeling</vt:lpstr>
      <vt:lpstr>User Stories</vt:lpstr>
      <vt:lpstr>User Stories</vt:lpstr>
      <vt:lpstr>Sequence Diagrams</vt:lpstr>
      <vt:lpstr>Sequence Diagrams</vt:lpstr>
      <vt:lpstr>Sequence Diagrams</vt:lpstr>
      <vt:lpstr>Slide 12</vt:lpstr>
      <vt:lpstr>Sequence Diagrams</vt:lpstr>
      <vt:lpstr>Software Testing</vt:lpstr>
      <vt:lpstr>Test Case</vt:lpstr>
      <vt:lpstr>Strategic Marketing Simulator 1.0 Sprint 4 review</vt:lpstr>
      <vt:lpstr>Sprint Schedule</vt:lpstr>
      <vt:lpstr>Sprint 4 Stories – A summary</vt:lpstr>
      <vt:lpstr>User stories</vt:lpstr>
      <vt:lpstr>User stories</vt:lpstr>
      <vt:lpstr>User stories</vt:lpstr>
      <vt:lpstr>Scenarios</vt:lpstr>
      <vt:lpstr>Scenarios</vt:lpstr>
      <vt:lpstr>Scenarios</vt:lpstr>
      <vt:lpstr>UML Modeling – admin login</vt:lpstr>
      <vt:lpstr>UML Modeling – Strategic Decisions</vt:lpstr>
      <vt:lpstr>UML Modeling – Strategic Decisions Management</vt:lpstr>
      <vt:lpstr>Slide 28</vt:lpstr>
      <vt:lpstr>UML Modeling – Strategic Decisions Sequence Diagram</vt:lpstr>
      <vt:lpstr>UML Modeling – Strategic Decisions Management Sequence Diagram</vt:lpstr>
      <vt:lpstr>Software Testing</vt:lpstr>
      <vt:lpstr>Software Testing Output</vt:lpstr>
      <vt:lpstr>Demo</vt:lpstr>
      <vt:lpstr>Demo</vt:lpstr>
      <vt:lpstr>Strategic Marketing Simulator 1.0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 A</cp:lastModifiedBy>
  <cp:revision>119</cp:revision>
  <dcterms:created xsi:type="dcterms:W3CDTF">2015-09-11T12:39:21Z</dcterms:created>
  <dcterms:modified xsi:type="dcterms:W3CDTF">2015-10-23T20:22:38Z</dcterms:modified>
</cp:coreProperties>
</file>