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07" r:id="rId3"/>
    <p:sldId id="333" r:id="rId4"/>
    <p:sldId id="323" r:id="rId5"/>
    <p:sldId id="336" r:id="rId6"/>
    <p:sldId id="335" r:id="rId7"/>
    <p:sldId id="313" r:id="rId8"/>
    <p:sldId id="308" r:id="rId9"/>
    <p:sldId id="318" r:id="rId10"/>
    <p:sldId id="334" r:id="rId11"/>
    <p:sldId id="30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39" autoAdjust="0"/>
  </p:normalViewPr>
  <p:slideViewPr>
    <p:cSldViewPr>
      <p:cViewPr varScale="1">
        <p:scale>
          <a:sx n="111" d="100"/>
          <a:sy n="111" d="100"/>
        </p:scale>
        <p:origin x="1668" y="114"/>
      </p:cViewPr>
      <p:guideLst>
        <p:guide orient="horz" pos="2160"/>
        <p:guide pos="2880"/>
      </p:guideLst>
    </p:cSldViewPr>
  </p:slideViewPr>
  <p:outlineViewPr>
    <p:cViewPr>
      <p:scale>
        <a:sx n="33" d="100"/>
        <a:sy n="33" d="100"/>
      </p:scale>
      <p:origin x="0" y="366"/>
    </p:cViewPr>
  </p:outlin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5053432-384A-45C5-B9A6-55F598F5EFB3}" type="datetimeFigureOut">
              <a:rPr lang="en-US" smtClean="0"/>
              <a:pPr/>
              <a:t>12/1/2015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26E2CB-7726-48B6-8BCA-31C14648D9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126E2CB-7726-48B6-8BCA-31C14648D9B9}"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053432-384A-45C5-B9A6-55F598F5EFB3}"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126E2CB-7726-48B6-8BCA-31C14648D9B9}"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5053432-384A-45C5-B9A6-55F598F5EFB3}" type="datetimeFigureOut">
              <a:rPr lang="en-US" smtClean="0"/>
              <a:pPr/>
              <a:t>12/1/2015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5053432-384A-45C5-B9A6-55F598F5EFB3}" type="datetimeFigureOut">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26E2CB-7726-48B6-8BCA-31C14648D9B9}"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5053432-384A-45C5-B9A6-55F598F5EFB3}" type="datetimeFigureOut">
              <a:rPr lang="en-US" smtClean="0"/>
              <a:pPr/>
              <a:t>12/1/2015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126E2CB-7726-48B6-8BCA-31C14648D9B9}"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053432-384A-45C5-B9A6-55F598F5EFB3}" type="datetimeFigureOut">
              <a:rPr lang="en-US" smtClean="0"/>
              <a:pPr/>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126E2CB-7726-48B6-8BCA-31C14648D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5053432-384A-45C5-B9A6-55F598F5EFB3}" type="datetimeFigureOut">
              <a:rPr lang="en-US" smtClean="0"/>
              <a:pPr/>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126E2CB-7726-48B6-8BCA-31C14648D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126E2CB-7726-48B6-8BCA-31C14648D9B9}"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5053432-384A-45C5-B9A6-55F598F5EFB3}" type="datetimeFigureOut">
              <a:rPr lang="en-US" smtClean="0"/>
              <a:pPr/>
              <a:t>12/1/2015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126E2CB-7726-48B6-8BCA-31C14648D9B9}"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5053432-384A-45C5-B9A6-55F598F5EFB3}" type="datetimeFigureOut">
              <a:rPr lang="en-US" smtClean="0"/>
              <a:pPr/>
              <a:t>12/1/2015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5053432-384A-45C5-B9A6-55F598F5EFB3}" type="datetimeFigureOut">
              <a:rPr lang="en-US" smtClean="0"/>
              <a:pPr/>
              <a:t>12/1/2015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26E2CB-7726-48B6-8BCA-31C14648D9B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br>
              <a:rPr lang="en-US" sz="4000" dirty="0" smtClean="0"/>
            </a:br>
            <a:r>
              <a:rPr lang="en-US" sz="4000" dirty="0" smtClean="0"/>
              <a:t>Sprint </a:t>
            </a:r>
            <a:r>
              <a:rPr lang="en-US" sz="4000" dirty="0" smtClean="0"/>
              <a:t>7 </a:t>
            </a:r>
            <a:r>
              <a:rPr lang="en-US" sz="4000" dirty="0" smtClean="0"/>
              <a:t>review</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a:t>Strategic Marketing Simulator 1.0</a:t>
            </a:r>
          </a:p>
          <a:p>
            <a:r>
              <a:rPr lang="en-US" dirty="0"/>
              <a:t>Team # 15</a:t>
            </a:r>
          </a:p>
          <a:p>
            <a:endParaRPr lang="en-US" dirty="0"/>
          </a:p>
          <a:p>
            <a:endParaRPr lang="en-US" dirty="0"/>
          </a:p>
          <a:p>
            <a:r>
              <a:rPr lang="en-US" dirty="0" smtClean="0"/>
              <a:t>Team Members</a:t>
            </a:r>
          </a:p>
          <a:p>
            <a:r>
              <a:rPr lang="en-US" dirty="0"/>
              <a:t>Javier </a:t>
            </a:r>
            <a:r>
              <a:rPr lang="en-US" dirty="0" err="1" smtClean="0"/>
              <a:t>Andrial</a:t>
            </a:r>
            <a:endParaRPr lang="en-US" dirty="0"/>
          </a:p>
          <a:p>
            <a:r>
              <a:rPr lang="en-US" dirty="0"/>
              <a:t>Jeffrey Carman</a:t>
            </a:r>
          </a:p>
          <a:p>
            <a:endParaRPr lang="en-US" dirty="0" smtClean="0"/>
          </a:p>
          <a:p>
            <a:r>
              <a:rPr lang="en-US" dirty="0" smtClean="0"/>
              <a:t>Product Owner: Joseph </a:t>
            </a:r>
            <a:r>
              <a:rPr lang="en-US" dirty="0" err="1" smtClean="0"/>
              <a:t>Cilli</a:t>
            </a:r>
            <a:endParaRPr lang="en-US" dirty="0" smtClean="0"/>
          </a:p>
          <a:p>
            <a:r>
              <a:rPr lang="en-US" dirty="0" smtClean="0"/>
              <a:t>Project Mentor: </a:t>
            </a:r>
            <a:r>
              <a:rPr lang="en-US" dirty="0" err="1" smtClean="0"/>
              <a:t>Masoud</a:t>
            </a:r>
            <a:r>
              <a:rPr lang="en-US" dirty="0" smtClean="0"/>
              <a:t> </a:t>
            </a:r>
            <a:r>
              <a:rPr lang="en-US" dirty="0" err="1" smtClean="0"/>
              <a:t>Sadjadi</a:t>
            </a:r>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41427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219428342"/>
              </p:ext>
            </p:extLst>
          </p:nvPr>
        </p:nvGraphicFramePr>
        <p:xfrm>
          <a:off x="152400" y="1287582"/>
          <a:ext cx="8911209" cy="5491636"/>
        </p:xfrm>
        <a:graphic>
          <a:graphicData uri="http://schemas.openxmlformats.org/drawingml/2006/table">
            <a:tbl>
              <a:tblPr/>
              <a:tblGrid>
                <a:gridCol w="2798829"/>
                <a:gridCol w="6112380"/>
              </a:tblGrid>
              <a:tr h="315986">
                <a:tc>
                  <a:txBody>
                    <a:bodyPr/>
                    <a:lstStyle/>
                    <a:p>
                      <a:pPr marL="63500"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Test ID:</a:t>
                      </a:r>
                      <a:endParaRPr lang="en-US" sz="1300" dirty="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CreatePage81</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725056">
                <a:tc>
                  <a:txBody>
                    <a:bodyPr/>
                    <a:lstStyle/>
                    <a:p>
                      <a:pPr marL="63500"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Description:</a:t>
                      </a:r>
                      <a:endParaRPr lang="en-US" sz="1300" dirty="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Test </a:t>
                      </a:r>
                      <a:r>
                        <a:rPr lang="en-US" sz="1300" b="0" i="0" u="none" strike="noStrike" dirty="0" err="1" smtClean="0">
                          <a:solidFill>
                            <a:srgbClr val="000000"/>
                          </a:solidFill>
                          <a:effectLst/>
                          <a:latin typeface="Times New Roman" panose="02020603050405020304" pitchFamily="18" charset="0"/>
                        </a:rPr>
                        <a:t>ReportController</a:t>
                      </a:r>
                      <a:r>
                        <a:rPr lang="en-US" sz="1300" b="0" i="0" u="none" strike="noStrike" dirty="0" smtClean="0">
                          <a:solidFill>
                            <a:srgbClr val="000000"/>
                          </a:solidFill>
                          <a:effectLst/>
                          <a:latin typeface="Times New Roman" panose="02020603050405020304" pitchFamily="18" charset="0"/>
                        </a:rPr>
                        <a:t> </a:t>
                      </a:r>
                      <a:r>
                        <a:rPr lang="en-US" sz="1300" b="0" i="0" u="none" strike="noStrike" dirty="0">
                          <a:solidFill>
                            <a:srgbClr val="000000"/>
                          </a:solidFill>
                          <a:effectLst/>
                          <a:latin typeface="Times New Roman" panose="02020603050405020304" pitchFamily="18" charset="0"/>
                        </a:rPr>
                        <a:t>function that returns a template to account page</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516081">
                <a:tc rowSpan="4">
                  <a:txBody>
                    <a:bodyPr/>
                    <a:lstStyle/>
                    <a:p>
                      <a:pPr marL="63500" algn="ctr" rtl="0" fontAlgn="t">
                        <a:spcBef>
                          <a:spcPts val="0"/>
                        </a:spcBef>
                        <a:spcAft>
                          <a:spcPts val="0"/>
                        </a:spcAft>
                      </a:pPr>
                      <a:r>
                        <a:rPr lang="en-US" sz="1300" b="0" i="0" u="none" strike="noStrike" dirty="0">
                          <a:solidFill>
                            <a:srgbClr val="000000"/>
                          </a:solidFill>
                          <a:effectLst/>
                          <a:latin typeface="Times New Roman" panose="02020603050405020304" pitchFamily="18" charset="0"/>
                        </a:rPr>
                        <a:t>Test Steps</a:t>
                      </a:r>
                      <a:endParaRPr lang="en-US" sz="1300" dirty="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Step 1 :$</a:t>
                      </a:r>
                      <a:r>
                        <a:rPr lang="en-US" sz="1300" b="0" i="0" u="none" strike="noStrike" dirty="0" err="1">
                          <a:solidFill>
                            <a:srgbClr val="000000"/>
                          </a:solidFill>
                          <a:effectLst/>
                          <a:latin typeface="Times New Roman" panose="02020603050405020304" pitchFamily="18" charset="0"/>
                        </a:rPr>
                        <a:t>obj</a:t>
                      </a:r>
                      <a:r>
                        <a:rPr lang="en-US" sz="1300" b="0" i="0" u="none" strike="noStrike" dirty="0">
                          <a:solidFill>
                            <a:srgbClr val="000000"/>
                          </a:solidFill>
                          <a:effectLst/>
                          <a:latin typeface="Times New Roman" panose="02020603050405020304" pitchFamily="18" charset="0"/>
                        </a:rPr>
                        <a:t> = new </a:t>
                      </a:r>
                      <a:r>
                        <a:rPr lang="en-US" sz="1300" b="0" i="0" u="none" strike="noStrike" dirty="0" err="1" smtClean="0">
                          <a:solidFill>
                            <a:srgbClr val="000000"/>
                          </a:solidFill>
                          <a:effectLst/>
                          <a:latin typeface="Times New Roman" panose="02020603050405020304" pitchFamily="18" charset="0"/>
                        </a:rPr>
                        <a:t>ReportController</a:t>
                      </a:r>
                      <a:r>
                        <a:rPr lang="en-US" sz="1300" b="0" i="0" u="none" strike="noStrike" dirty="0" smtClean="0">
                          <a:solidFill>
                            <a:srgbClr val="000000"/>
                          </a:solidFill>
                          <a:effectLst/>
                          <a:latin typeface="Times New Roman" panose="02020603050405020304" pitchFamily="18" charset="0"/>
                        </a:rPr>
                        <a:t>;</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vMerge="1">
                  <a:txBody>
                    <a:bodyPr/>
                    <a:lstStyle/>
                    <a:p>
                      <a:endParaRPr lang="en-US"/>
                    </a:p>
                  </a:txBody>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Step 2 :$value = "</a:t>
                      </a:r>
                      <a:r>
                        <a:rPr lang="en-US" sz="1300" b="0" i="0" u="none" strike="noStrike" dirty="0" err="1">
                          <a:solidFill>
                            <a:srgbClr val="000000"/>
                          </a:solidFill>
                          <a:effectLst/>
                          <a:latin typeface="Times New Roman" panose="02020603050405020304" pitchFamily="18" charset="0"/>
                        </a:rPr>
                        <a:t>someValue</a:t>
                      </a:r>
                      <a:r>
                        <a:rPr lang="en-US" sz="1300" b="0" i="0" u="none" strike="noStrike" dirty="0">
                          <a:solidFill>
                            <a:srgbClr val="000000"/>
                          </a:solidFill>
                          <a:effectLst/>
                          <a:latin typeface="Times New Roman" panose="02020603050405020304" pitchFamily="18" charset="0"/>
                        </a:rPr>
                        <a:t>";</a:t>
                      </a:r>
                      <a:endParaRPr lang="en-US" sz="1300" dirty="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2396857">
                <a:tc vMerge="1">
                  <a:txBody>
                    <a:bodyPr/>
                    <a:lstStyle/>
                    <a:p>
                      <a:endParaRPr lang="en-US"/>
                    </a:p>
                  </a:txBody>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Step 3: $result =  </a:t>
                      </a:r>
                      <a:r>
                        <a:rPr lang="en-US" sz="1300" b="0" i="0" u="none" strike="noStrike" dirty="0" smtClean="0">
                          <a:solidFill>
                            <a:srgbClr val="000000"/>
                          </a:solidFill>
                          <a:effectLst/>
                          <a:latin typeface="Times New Roman" panose="02020603050405020304" pitchFamily="18" charset="0"/>
                        </a:rPr>
                        <a:t>"&lt;form action='' method='post'&gt;</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&lt;div class='</a:t>
                      </a:r>
                      <a:r>
                        <a:rPr lang="en-US" sz="1300" b="0" i="0" u="none" strike="noStrike" dirty="0" err="1" smtClean="0">
                          <a:solidFill>
                            <a:srgbClr val="000000"/>
                          </a:solidFill>
                          <a:effectLst/>
                          <a:latin typeface="Times New Roman" panose="02020603050405020304" pitchFamily="18" charset="0"/>
                        </a:rPr>
                        <a:t>bs</a:t>
                      </a:r>
                      <a:r>
                        <a:rPr lang="en-US" sz="1300" b="0" i="0" u="none" strike="noStrike" dirty="0" smtClean="0">
                          <a:solidFill>
                            <a:srgbClr val="000000"/>
                          </a:solidFill>
                          <a:effectLst/>
                          <a:latin typeface="Times New Roman" panose="02020603050405020304" pitchFamily="18" charset="0"/>
                        </a:rPr>
                        <a:t>-example'&gt;".</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"&lt;div class='panel panel-default'&gt;".</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"&lt;div class='panel-body' align='center'&gt;".</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"&lt;h2&gt;User Accounts Management&lt;/h2&gt;"."&lt;a </a:t>
                      </a:r>
                      <a:r>
                        <a:rPr lang="en-US" sz="1300" b="0" i="0" u="none" strike="noStrike" dirty="0" err="1" smtClean="0">
                          <a:solidFill>
                            <a:srgbClr val="000000"/>
                          </a:solidFill>
                          <a:effectLst/>
                          <a:latin typeface="Times New Roman" panose="02020603050405020304" pitchFamily="18" charset="0"/>
                        </a:rPr>
                        <a:t>href</a:t>
                      </a:r>
                      <a:r>
                        <a:rPr lang="en-US" sz="1300" b="0" i="0" u="none" strike="noStrike" dirty="0" smtClean="0">
                          <a:solidFill>
                            <a:srgbClr val="000000"/>
                          </a:solidFill>
                          <a:effectLst/>
                          <a:latin typeface="Times New Roman" panose="02020603050405020304" pitchFamily="18" charset="0"/>
                        </a:rPr>
                        <a:t>='http://marketsim-dev.cis.fiu.edu/views/</a:t>
                      </a:r>
                      <a:r>
                        <a:rPr lang="en-US" sz="1300" b="0" i="0" u="none" strike="noStrike" dirty="0" err="1" smtClean="0">
                          <a:solidFill>
                            <a:srgbClr val="000000"/>
                          </a:solidFill>
                          <a:effectLst/>
                          <a:latin typeface="Times New Roman" panose="02020603050405020304" pitchFamily="18" charset="0"/>
                        </a:rPr>
                        <a:t>reportingPage.php?button_reports</a:t>
                      </a:r>
                      <a:r>
                        <a:rPr lang="en-US" sz="1300" b="0" i="0" u="none" strike="noStrike" dirty="0" smtClean="0">
                          <a:solidFill>
                            <a:srgbClr val="000000"/>
                          </a:solidFill>
                          <a:effectLst/>
                          <a:latin typeface="Times New Roman" panose="02020603050405020304" pitchFamily="18" charset="0"/>
                        </a:rPr>
                        <a:t>=Reports' class='</a:t>
                      </a:r>
                      <a:r>
                        <a:rPr lang="en-US" sz="1300" b="0" i="0" u="none" strike="noStrike" dirty="0" err="1" smtClean="0">
                          <a:solidFill>
                            <a:srgbClr val="000000"/>
                          </a:solidFill>
                          <a:effectLst/>
                          <a:latin typeface="Times New Roman" panose="02020603050405020304" pitchFamily="18" charset="0"/>
                        </a:rPr>
                        <a:t>btn</a:t>
                      </a:r>
                      <a:r>
                        <a:rPr lang="en-US" sz="1300" b="0" i="0" u="none" strike="noStrike" dirty="0" smtClean="0">
                          <a:solidFill>
                            <a:srgbClr val="000000"/>
                          </a:solidFill>
                          <a:effectLst/>
                          <a:latin typeface="Times New Roman" panose="02020603050405020304" pitchFamily="18" charset="0"/>
                        </a:rPr>
                        <a:t> </a:t>
                      </a:r>
                      <a:r>
                        <a:rPr lang="en-US" sz="1300" b="0" i="0" u="none" strike="noStrike" dirty="0" err="1" smtClean="0">
                          <a:solidFill>
                            <a:srgbClr val="000000"/>
                          </a:solidFill>
                          <a:effectLst/>
                          <a:latin typeface="Times New Roman" panose="02020603050405020304" pitchFamily="18" charset="0"/>
                        </a:rPr>
                        <a:t>btn</a:t>
                      </a:r>
                      <a:r>
                        <a:rPr lang="en-US" sz="1300" b="0" i="0" u="none" strike="noStrike" dirty="0" smtClean="0">
                          <a:solidFill>
                            <a:srgbClr val="000000"/>
                          </a:solidFill>
                          <a:effectLst/>
                          <a:latin typeface="Times New Roman" panose="02020603050405020304" pitchFamily="18" charset="0"/>
                        </a:rPr>
                        <a:t>-primary'&gt;Reports&lt;/a&gt;". "&lt;a </a:t>
                      </a:r>
                      <a:r>
                        <a:rPr lang="en-US" sz="1300" b="0" i="0" u="none" strike="noStrike" dirty="0" err="1" smtClean="0">
                          <a:solidFill>
                            <a:srgbClr val="000000"/>
                          </a:solidFill>
                          <a:effectLst/>
                          <a:latin typeface="Times New Roman" panose="02020603050405020304" pitchFamily="18" charset="0"/>
                        </a:rPr>
                        <a:t>href</a:t>
                      </a:r>
                      <a:r>
                        <a:rPr lang="en-US" sz="1300" b="0" i="0" u="none" strike="noStrike" dirty="0" smtClean="0">
                          <a:solidFill>
                            <a:srgbClr val="000000"/>
                          </a:solidFill>
                          <a:effectLst/>
                          <a:latin typeface="Times New Roman" panose="02020603050405020304" pitchFamily="18" charset="0"/>
                        </a:rPr>
                        <a:t>='http://marketsim-dev.cis.fiu.edu/views/</a:t>
                      </a:r>
                      <a:r>
                        <a:rPr lang="en-US" sz="1300" b="0" i="0" u="none" strike="noStrike" dirty="0" err="1" smtClean="0">
                          <a:solidFill>
                            <a:srgbClr val="000000"/>
                          </a:solidFill>
                          <a:effectLst/>
                          <a:latin typeface="Times New Roman" panose="02020603050405020304" pitchFamily="18" charset="0"/>
                        </a:rPr>
                        <a:t>reportingPage.php?button_commentRepository</a:t>
                      </a:r>
                      <a:r>
                        <a:rPr lang="en-US" sz="1300" b="0" i="0" u="none" strike="noStrike" dirty="0" smtClean="0">
                          <a:solidFill>
                            <a:srgbClr val="000000"/>
                          </a:solidFill>
                          <a:effectLst/>
                          <a:latin typeface="Times New Roman" panose="02020603050405020304" pitchFamily="18" charset="0"/>
                        </a:rPr>
                        <a:t>=</a:t>
                      </a:r>
                      <a:r>
                        <a:rPr lang="en-US" sz="1300" b="0" i="0" u="none" strike="noStrike" dirty="0" err="1" smtClean="0">
                          <a:solidFill>
                            <a:srgbClr val="000000"/>
                          </a:solidFill>
                          <a:effectLst/>
                          <a:latin typeface="Times New Roman" panose="02020603050405020304" pitchFamily="18" charset="0"/>
                        </a:rPr>
                        <a:t>Comment+Repository</a:t>
                      </a:r>
                      <a:r>
                        <a:rPr lang="en-US" sz="1300" b="0" i="0" u="none" strike="noStrike" dirty="0" smtClean="0">
                          <a:solidFill>
                            <a:srgbClr val="000000"/>
                          </a:solidFill>
                          <a:effectLst/>
                          <a:latin typeface="Times New Roman" panose="02020603050405020304" pitchFamily="18" charset="0"/>
                        </a:rPr>
                        <a:t>' class='</a:t>
                      </a:r>
                      <a:r>
                        <a:rPr lang="en-US" sz="1300" b="0" i="0" u="none" strike="noStrike" dirty="0" err="1" smtClean="0">
                          <a:solidFill>
                            <a:srgbClr val="000000"/>
                          </a:solidFill>
                          <a:effectLst/>
                          <a:latin typeface="Times New Roman" panose="02020603050405020304" pitchFamily="18" charset="0"/>
                        </a:rPr>
                        <a:t>btn</a:t>
                      </a:r>
                      <a:r>
                        <a:rPr lang="en-US" sz="1300" b="0" i="0" u="none" strike="noStrike" dirty="0" smtClean="0">
                          <a:solidFill>
                            <a:srgbClr val="000000"/>
                          </a:solidFill>
                          <a:effectLst/>
                          <a:latin typeface="Times New Roman" panose="02020603050405020304" pitchFamily="18" charset="0"/>
                        </a:rPr>
                        <a:t> </a:t>
                      </a:r>
                      <a:r>
                        <a:rPr lang="en-US" sz="1300" b="0" i="0" u="none" strike="noStrike" dirty="0" err="1" smtClean="0">
                          <a:solidFill>
                            <a:srgbClr val="000000"/>
                          </a:solidFill>
                          <a:effectLst/>
                          <a:latin typeface="Times New Roman" panose="02020603050405020304" pitchFamily="18" charset="0"/>
                        </a:rPr>
                        <a:t>btn</a:t>
                      </a:r>
                      <a:r>
                        <a:rPr lang="en-US" sz="1300" b="0" i="0" u="none" strike="noStrike" dirty="0" smtClean="0">
                          <a:solidFill>
                            <a:srgbClr val="000000"/>
                          </a:solidFill>
                          <a:effectLst/>
                          <a:latin typeface="Times New Roman" panose="02020603050405020304" pitchFamily="18" charset="0"/>
                        </a:rPr>
                        <a:t>-primary'&gt;Comment Repository&lt;/a&gt;". "&lt;/div&gt;". "&lt;div class='' align='center'&gt;". "&lt;div class='panel-footer </a:t>
                      </a:r>
                      <a:r>
                        <a:rPr lang="en-US" sz="1300" b="0" i="0" u="none" strike="noStrike" dirty="0" err="1" smtClean="0">
                          <a:solidFill>
                            <a:srgbClr val="000000"/>
                          </a:solidFill>
                          <a:effectLst/>
                          <a:latin typeface="Times New Roman" panose="02020603050405020304" pitchFamily="18" charset="0"/>
                        </a:rPr>
                        <a:t>clearfix</a:t>
                      </a:r>
                      <a:r>
                        <a:rPr lang="en-US" sz="1300" b="0" i="0" u="none" strike="noStrike" dirty="0" smtClean="0">
                          <a:solidFill>
                            <a:srgbClr val="000000"/>
                          </a:solidFill>
                          <a:effectLst/>
                          <a:latin typeface="Times New Roman" panose="02020603050405020304" pitchFamily="18" charset="0"/>
                        </a:rPr>
                        <a:t>' style='width: 1075px' &gt;".</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$value.</a:t>
                      </a:r>
                    </a:p>
                    <a:p>
                      <a:pPr marL="63500" rtl="0" fontAlgn="b">
                        <a:spcBef>
                          <a:spcPts val="0"/>
                        </a:spcBef>
                        <a:spcAft>
                          <a:spcPts val="0"/>
                        </a:spcAft>
                      </a:pPr>
                      <a:r>
                        <a:rPr lang="en-US" sz="1300" b="0" i="0" u="none" strike="noStrike" dirty="0" smtClean="0">
                          <a:solidFill>
                            <a:srgbClr val="000000"/>
                          </a:solidFill>
                          <a:effectLst/>
                          <a:latin typeface="Times New Roman" panose="02020603050405020304" pitchFamily="18" charset="0"/>
                        </a:rPr>
                        <a:t>"&lt;/div&gt;". "&lt;/div&gt;". "&lt;/div&gt;". "&lt;/div&gt;". "&lt;/form&gt;";	</a:t>
                      </a:r>
                      <a:endParaRPr lang="en-US" sz="1300" dirty="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516081">
                <a:tc vMerge="1">
                  <a:txBody>
                    <a:bodyPr/>
                    <a:lstStyle/>
                    <a:p>
                      <a:endParaRPr lang="en-US"/>
                    </a:p>
                  </a:txBody>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Step 4:&gt;</a:t>
                      </a:r>
                      <a:r>
                        <a:rPr lang="en-US" sz="1300" b="0" i="0" u="none" strike="noStrike" dirty="0" err="1">
                          <a:solidFill>
                            <a:srgbClr val="000000"/>
                          </a:solidFill>
                          <a:effectLst/>
                          <a:latin typeface="Times New Roman" panose="02020603050405020304" pitchFamily="18" charset="0"/>
                        </a:rPr>
                        <a:t>assertEquals</a:t>
                      </a:r>
                      <a:r>
                        <a:rPr lang="en-US" sz="1300" b="0" i="0" u="none" strike="noStrike" dirty="0">
                          <a:solidFill>
                            <a:srgbClr val="000000"/>
                          </a:solidFill>
                          <a:effectLst/>
                          <a:latin typeface="Times New Roman" panose="02020603050405020304" pitchFamily="18" charset="0"/>
                        </a:rPr>
                        <a:t>($result, $</a:t>
                      </a:r>
                      <a:r>
                        <a:rPr lang="en-US" sz="1300" b="0" i="0" u="none" strike="noStrike" dirty="0" err="1">
                          <a:solidFill>
                            <a:srgbClr val="000000"/>
                          </a:solidFill>
                          <a:effectLst/>
                          <a:latin typeface="Times New Roman" panose="02020603050405020304" pitchFamily="18" charset="0"/>
                        </a:rPr>
                        <a:t>obj</a:t>
                      </a:r>
                      <a:r>
                        <a:rPr lang="en-US" sz="1300" b="0" i="0" u="none" strike="noStrike" dirty="0">
                          <a:solidFill>
                            <a:srgbClr val="000000"/>
                          </a:solidFill>
                          <a:effectLst/>
                          <a:latin typeface="Times New Roman" panose="02020603050405020304" pitchFamily="18" charset="0"/>
                        </a:rPr>
                        <a:t>-&gt;</a:t>
                      </a:r>
                      <a:r>
                        <a:rPr lang="en-US" sz="1300" b="0" i="0" u="none" strike="noStrike" dirty="0" err="1">
                          <a:solidFill>
                            <a:srgbClr val="000000"/>
                          </a:solidFill>
                          <a:effectLst/>
                          <a:latin typeface="Times New Roman" panose="02020603050405020304" pitchFamily="18" charset="0"/>
                        </a:rPr>
                        <a:t>CreatePage</a:t>
                      </a:r>
                      <a:r>
                        <a:rPr lang="en-US" sz="1300" b="0" i="0" u="none" strike="noStrike" dirty="0">
                          <a:solidFill>
                            <a:srgbClr val="000000"/>
                          </a:solidFill>
                          <a:effectLst/>
                          <a:latin typeface="Times New Roman" panose="02020603050405020304" pitchFamily="18" charset="0"/>
                        </a:rPr>
                        <a:t>($value));</a:t>
                      </a:r>
                      <a:endParaRPr lang="en-US" sz="1300" dirty="0">
                        <a:effectLst/>
                      </a:endParaRPr>
                    </a:p>
                  </a:txBody>
                  <a:tcPr marL="46517" marR="46517" marT="46517" marB="46517" anchor="b">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a:txBody>
                    <a:bodyPr/>
                    <a:lstStyle/>
                    <a:p>
                      <a:pPr marL="63500" algn="ctr" rtl="0" fontAlgn="t">
                        <a:spcBef>
                          <a:spcPts val="0"/>
                        </a:spcBef>
                        <a:spcAft>
                          <a:spcPts val="0"/>
                        </a:spcAft>
                      </a:pPr>
                      <a:r>
                        <a:rPr lang="en-US" sz="1300" b="0" i="0" u="none" strike="noStrike">
                          <a:solidFill>
                            <a:srgbClr val="000000"/>
                          </a:solidFill>
                          <a:effectLst/>
                          <a:latin typeface="Times New Roman" panose="02020603050405020304" pitchFamily="18" charset="0"/>
                        </a:rPr>
                        <a:t>Tester:</a:t>
                      </a:r>
                      <a:endParaRPr lang="en-US" sz="130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Javier Andrial</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r h="315986">
                <a:tc>
                  <a:txBody>
                    <a:bodyPr/>
                    <a:lstStyle/>
                    <a:p>
                      <a:pPr marL="63500" algn="ctr" rtl="0" fontAlgn="t">
                        <a:spcBef>
                          <a:spcPts val="0"/>
                        </a:spcBef>
                        <a:spcAft>
                          <a:spcPts val="0"/>
                        </a:spcAft>
                      </a:pPr>
                      <a:r>
                        <a:rPr lang="en-US" sz="1300" b="0" i="0" u="none" strike="noStrike">
                          <a:solidFill>
                            <a:srgbClr val="000000"/>
                          </a:solidFill>
                          <a:effectLst/>
                          <a:latin typeface="Times New Roman" panose="02020603050405020304" pitchFamily="18" charset="0"/>
                        </a:rPr>
                        <a:t>Result:</a:t>
                      </a:r>
                      <a:endParaRPr lang="en-US" sz="1300">
                        <a:effectLst/>
                      </a:endParaRPr>
                    </a:p>
                  </a:txBody>
                  <a:tcPr marL="46517" marR="46517" marT="46517" marB="4651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c>
                  <a:txBody>
                    <a:bodyPr/>
                    <a:lstStyle/>
                    <a:p>
                      <a:pPr marL="63500" rtl="0" fontAlgn="b">
                        <a:spcBef>
                          <a:spcPts val="0"/>
                        </a:spcBef>
                        <a:spcAft>
                          <a:spcPts val="0"/>
                        </a:spcAft>
                      </a:pPr>
                      <a:r>
                        <a:rPr lang="en-US" sz="1300" b="0" i="0" u="none" strike="noStrike" dirty="0">
                          <a:solidFill>
                            <a:srgbClr val="000000"/>
                          </a:solidFill>
                          <a:effectLst/>
                          <a:latin typeface="Times New Roman" panose="02020603050405020304" pitchFamily="18" charset="0"/>
                        </a:rPr>
                        <a:t>      Pass</a:t>
                      </a:r>
                      <a:endParaRPr lang="en-US" sz="1300" dirty="0">
                        <a:effectLst/>
                      </a:endParaRPr>
                    </a:p>
                  </a:txBody>
                  <a:tcPr marL="46517" marR="46517" marT="46517" marB="46517"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2F2F2"/>
                    </a:solidFill>
                  </a:tcPr>
                </a:tc>
              </a:tr>
            </a:tbl>
          </a:graphicData>
        </a:graphic>
      </p:graphicFrame>
      <p:sp>
        <p:nvSpPr>
          <p:cNvPr id="5" name="Rectangle 1"/>
          <p:cNvSpPr>
            <a:spLocks noChangeArrowheads="1"/>
          </p:cNvSpPr>
          <p:nvPr/>
        </p:nvSpPr>
        <p:spPr bwMode="auto">
          <a:xfrm>
            <a:off x="-6170595" y="-371564"/>
            <a:ext cx="219439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26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Strategic Marketing Simulator 1.0</a:t>
            </a:r>
            <a:endParaRPr lang="en-US" sz="4000" dirty="0"/>
          </a:p>
        </p:txBody>
      </p:sp>
      <p:sp>
        <p:nvSpPr>
          <p:cNvPr id="4" name="Content Placeholder 2"/>
          <p:cNvSpPr txBox="1">
            <a:spLocks/>
          </p:cNvSpPr>
          <p:nvPr/>
        </p:nvSpPr>
        <p:spPr>
          <a:xfrm>
            <a:off x="990600" y="2895600"/>
            <a:ext cx="7053072" cy="3051048"/>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r>
              <a:rPr lang="en-US" dirty="0" smtClean="0"/>
              <a:t>Questions?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30876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1</a:t>
            </a:r>
            <a:endParaRPr lang="en-US" dirty="0"/>
          </a:p>
        </p:txBody>
      </p:sp>
      <p:sp>
        <p:nvSpPr>
          <p:cNvPr id="3" name="Content Placeholder 2"/>
          <p:cNvSpPr>
            <a:spLocks noGrp="1"/>
          </p:cNvSpPr>
          <p:nvPr>
            <p:ph idx="1"/>
          </p:nvPr>
        </p:nvSpPr>
        <p:spPr>
          <a:xfrm>
            <a:off x="301752" y="1600200"/>
            <a:ext cx="8503920" cy="4800600"/>
          </a:xfrm>
        </p:spPr>
        <p:txBody>
          <a:bodyPr>
            <a:normAutofit fontScale="92500" lnSpcReduction="20000"/>
          </a:bodyPr>
          <a:lstStyle/>
          <a:p>
            <a:pPr marL="0" indent="0">
              <a:buNone/>
            </a:pPr>
            <a:r>
              <a:rPr lang="en-US" b="1" dirty="0" smtClean="0"/>
              <a:t>#842 </a:t>
            </a:r>
            <a:r>
              <a:rPr lang="en-US" b="1" dirty="0"/>
              <a:t>Professor Feedback</a:t>
            </a:r>
          </a:p>
          <a:p>
            <a:pPr marL="0" indent="0">
              <a:buNone/>
            </a:pPr>
            <a:endParaRPr lang="en-US" dirty="0"/>
          </a:p>
          <a:p>
            <a:pPr marL="0" indent="0">
              <a:buNone/>
            </a:pPr>
            <a:r>
              <a:rPr lang="en-US" b="1" dirty="0"/>
              <a:t>Description:</a:t>
            </a:r>
          </a:p>
          <a:p>
            <a:r>
              <a:rPr lang="en-US" dirty="0"/>
              <a:t>This page will display their end of period comments as well as any feedback the professor has </a:t>
            </a:r>
            <a:r>
              <a:rPr lang="en-US" dirty="0" smtClean="0"/>
              <a:t>provided</a:t>
            </a:r>
            <a:r>
              <a:rPr lang="en-US" dirty="0"/>
              <a:t> </a:t>
            </a:r>
            <a:endParaRPr lang="en-US" dirty="0" smtClean="0"/>
          </a:p>
          <a:p>
            <a:pPr marL="0" indent="0">
              <a:buNone/>
            </a:pPr>
            <a:endParaRPr lang="en-US" dirty="0"/>
          </a:p>
          <a:p>
            <a:pPr marL="0" indent="0">
              <a:buNone/>
            </a:pPr>
            <a:r>
              <a:rPr lang="en-US" b="1" dirty="0"/>
              <a:t>Acceptance Criteria:</a:t>
            </a:r>
          </a:p>
          <a:p>
            <a:r>
              <a:rPr lang="en-US" dirty="0"/>
              <a:t>user is a student</a:t>
            </a:r>
          </a:p>
          <a:p>
            <a:r>
              <a:rPr lang="en-US" dirty="0"/>
              <a:t>user is registered </a:t>
            </a:r>
            <a:r>
              <a:rPr lang="en-US" dirty="0"/>
              <a:t>to a Game</a:t>
            </a:r>
          </a:p>
          <a:p>
            <a:endParaRPr lang="en-US" dirty="0"/>
          </a:p>
          <a:p>
            <a:pPr marL="0" indent="0">
              <a:buNone/>
            </a:pPr>
            <a:r>
              <a:rPr lang="en-US" b="1" dirty="0" smtClean="0"/>
              <a:t>Tasks</a:t>
            </a:r>
          </a:p>
          <a:p>
            <a:r>
              <a:rPr lang="en-US" dirty="0" smtClean="0"/>
              <a:t>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sz="quarter" idx="1"/>
          </p:nvPr>
        </p:nvSpPr>
        <p:spPr/>
        <p:txBody>
          <a:bodyPr>
            <a:normAutofit/>
          </a:bodyPr>
          <a:lstStyle/>
          <a:p>
            <a:r>
              <a:rPr lang="en-US" b="1" dirty="0" smtClean="0"/>
              <a:t>#842 Professor Feedback</a:t>
            </a:r>
          </a:p>
          <a:p>
            <a:pPr marL="0" indent="0">
              <a:buNone/>
            </a:pPr>
            <a:r>
              <a:rPr lang="en-US" dirty="0" smtClean="0"/>
              <a:t>The goal of this </a:t>
            </a:r>
            <a:r>
              <a:rPr lang="en-US" dirty="0" smtClean="0"/>
              <a:t>page</a:t>
            </a:r>
            <a:endParaRPr lang="en-US" dirty="0" smtClean="0"/>
          </a:p>
        </p:txBody>
      </p:sp>
    </p:spTree>
    <p:extLst>
      <p:ext uri="{BB962C8B-B14F-4D97-AF65-F5344CB8AC3E}">
        <p14:creationId xmlns:p14="http://schemas.microsoft.com/office/powerpoint/2010/main" val="163809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Requirements 1</a:t>
            </a:r>
            <a:endParaRPr lang="en-US" dirty="0"/>
          </a:p>
        </p:txBody>
      </p:sp>
      <p:sp>
        <p:nvSpPr>
          <p:cNvPr id="3" name="Content Placeholder 2"/>
          <p:cNvSpPr>
            <a:spLocks noGrp="1"/>
          </p:cNvSpPr>
          <p:nvPr>
            <p:ph sz="quarter" idx="1"/>
          </p:nvPr>
        </p:nvSpPr>
        <p:spPr/>
        <p:txBody>
          <a:bodyPr>
            <a:normAutofit/>
          </a:bodyPr>
          <a:lstStyle/>
          <a:p>
            <a:pPr marL="0" indent="0">
              <a:buNone/>
            </a:pPr>
            <a:r>
              <a:rPr lang="en-US" b="1" dirty="0" smtClean="0"/>
              <a:t>#</a:t>
            </a:r>
            <a:r>
              <a:rPr lang="en-US" b="1" dirty="0" smtClean="0"/>
              <a:t>853 </a:t>
            </a:r>
            <a:r>
              <a:rPr lang="en-US" b="1" dirty="0"/>
              <a:t>Student Reporting </a:t>
            </a:r>
            <a:r>
              <a:rPr lang="en-US" b="1" dirty="0" smtClean="0"/>
              <a:t>Page</a:t>
            </a:r>
          </a:p>
          <a:p>
            <a:pPr marL="0" indent="0">
              <a:buNone/>
            </a:pPr>
            <a:endParaRPr lang="en-US" b="1" dirty="0" smtClean="0"/>
          </a:p>
          <a:p>
            <a:pPr marL="0" indent="0">
              <a:buNone/>
            </a:pPr>
            <a:r>
              <a:rPr lang="en-US" b="1" dirty="0" smtClean="0"/>
              <a:t>Function </a:t>
            </a:r>
            <a:r>
              <a:rPr lang="en-US" b="1" dirty="0"/>
              <a:t>requirements</a:t>
            </a:r>
            <a:endParaRPr lang="en-US" dirty="0"/>
          </a:p>
          <a:p>
            <a:r>
              <a:rPr lang="en-US" dirty="0" smtClean="0"/>
              <a:t>User</a:t>
            </a:r>
            <a:endParaRPr lang="en-US" dirty="0"/>
          </a:p>
          <a:p>
            <a:pPr marL="0" indent="0">
              <a:buNone/>
            </a:pPr>
            <a:r>
              <a:rPr lang="en-US" b="1" dirty="0"/>
              <a:t>Non function requirements</a:t>
            </a:r>
            <a:endParaRPr lang="en-US" dirty="0"/>
          </a:p>
          <a:p>
            <a:r>
              <a:rPr lang="en-US" dirty="0" smtClean="0"/>
              <a:t>Dis</a:t>
            </a:r>
            <a:endParaRPr lang="en-US" dirty="0"/>
          </a:p>
        </p:txBody>
      </p:sp>
    </p:spTree>
    <p:extLst>
      <p:ext uri="{BB962C8B-B14F-4D97-AF65-F5344CB8AC3E}">
        <p14:creationId xmlns:p14="http://schemas.microsoft.com/office/powerpoint/2010/main" val="153005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sz="quarter" idx="1"/>
          </p:nvPr>
        </p:nvSpPr>
        <p:spPr/>
        <p:txBody>
          <a:bodyPr>
            <a:normAutofit/>
          </a:bodyPr>
          <a:lstStyle/>
          <a:p>
            <a:pPr marL="0" indent="0">
              <a:buNone/>
            </a:pPr>
            <a:r>
              <a:rPr lang="en-US" sz="2800" b="1" dirty="0" smtClean="0"/>
              <a:t>853 Student </a:t>
            </a:r>
            <a:r>
              <a:rPr lang="en-US" sz="2800" b="1" dirty="0"/>
              <a:t>Reporting Page</a:t>
            </a:r>
            <a:endParaRPr lang="en-US" sz="2800" b="1" dirty="0"/>
          </a:p>
          <a:p>
            <a:pPr marL="0" indent="0">
              <a:buNone/>
            </a:pPr>
            <a:endParaRPr lang="en-US" sz="2800" b="1" dirty="0" smtClean="0"/>
          </a:p>
          <a:p>
            <a:pPr marL="0" indent="0">
              <a:buNone/>
            </a:pPr>
            <a:r>
              <a:rPr lang="en-US" sz="2400" b="1" dirty="0" smtClean="0"/>
              <a:t>Scenarios </a:t>
            </a:r>
            <a:r>
              <a:rPr lang="en-US" sz="2400" b="1" dirty="0"/>
              <a:t>36 – Student views feedback</a:t>
            </a:r>
          </a:p>
          <a:p>
            <a:r>
              <a:rPr lang="en-US" sz="2400" dirty="0"/>
              <a:t>Student Phil, is interested if his professor has provided feedback for his end of period comment last period. Phil, navigates to the reporting page via the toolbar. Phil, sees his comment from last period and is able to see that the professor did provide feedback and it was very positive</a:t>
            </a:r>
            <a:r>
              <a:rPr lang="en-US" sz="2400" dirty="0"/>
              <a:t>.</a:t>
            </a:r>
            <a:endParaRPr lang="en-US" sz="2400" dirty="0"/>
          </a:p>
        </p:txBody>
      </p:sp>
    </p:spTree>
    <p:extLst>
      <p:ext uri="{BB962C8B-B14F-4D97-AF65-F5344CB8AC3E}">
        <p14:creationId xmlns:p14="http://schemas.microsoft.com/office/powerpoint/2010/main" val="328163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sz="quarter" idx="1"/>
          </p:nvPr>
        </p:nvSpPr>
        <p:spPr>
          <a:xfrm>
            <a:off x="301752" y="1527048"/>
            <a:ext cx="8503920" cy="4797552"/>
          </a:xfrm>
        </p:spPr>
        <p:txBody>
          <a:bodyPr>
            <a:normAutofit lnSpcReduction="10000"/>
          </a:bodyPr>
          <a:lstStyle/>
          <a:p>
            <a:pPr marL="0" indent="0">
              <a:buNone/>
            </a:pPr>
            <a:r>
              <a:rPr lang="en-US" sz="2000" b="1" dirty="0"/>
              <a:t>Use Case 36 - 	Student views </a:t>
            </a:r>
            <a:r>
              <a:rPr lang="en-US" sz="2000" b="1" dirty="0" smtClean="0"/>
              <a:t>feedback</a:t>
            </a:r>
          </a:p>
          <a:p>
            <a:pPr marL="0" indent="0">
              <a:buNone/>
            </a:pPr>
            <a:endParaRPr lang="en-US" sz="2000" dirty="0"/>
          </a:p>
          <a:p>
            <a:pPr marL="0" indent="0">
              <a:buNone/>
            </a:pPr>
            <a:r>
              <a:rPr lang="en-US" sz="2000" b="1" dirty="0"/>
              <a:t>Actor</a:t>
            </a:r>
            <a:r>
              <a:rPr lang="en-US" sz="2000" b="1" dirty="0" smtClean="0"/>
              <a:t>:</a:t>
            </a:r>
            <a:endParaRPr lang="en-US" sz="2000" dirty="0"/>
          </a:p>
          <a:p>
            <a:pPr marL="274320" lvl="1" indent="0">
              <a:buNone/>
            </a:pPr>
            <a:r>
              <a:rPr lang="en-US" sz="2000" dirty="0" smtClean="0">
                <a:solidFill>
                  <a:schemeClr val="tx1"/>
                </a:solidFill>
              </a:rPr>
              <a:t>Student</a:t>
            </a:r>
            <a:endParaRPr lang="en-US" sz="2000" dirty="0">
              <a:solidFill>
                <a:schemeClr val="tx1"/>
              </a:solidFill>
            </a:endParaRPr>
          </a:p>
          <a:p>
            <a:pPr marL="0" indent="0">
              <a:buNone/>
            </a:pPr>
            <a:r>
              <a:rPr lang="en-US" sz="2000" b="1" dirty="0"/>
              <a:t>Pre-Conditions:</a:t>
            </a:r>
            <a:endParaRPr lang="en-US" sz="2000" dirty="0"/>
          </a:p>
          <a:p>
            <a:pPr marL="274320" lvl="1" indent="0">
              <a:buNone/>
            </a:pPr>
            <a:r>
              <a:rPr lang="en-US" sz="2000" dirty="0">
                <a:solidFill>
                  <a:schemeClr val="tx1"/>
                </a:solidFill>
              </a:rPr>
              <a:t>Is logged into the System</a:t>
            </a:r>
          </a:p>
          <a:p>
            <a:pPr marL="274320" lvl="1" indent="0">
              <a:buNone/>
            </a:pPr>
            <a:r>
              <a:rPr lang="en-US" sz="2000" dirty="0">
                <a:solidFill>
                  <a:schemeClr val="tx1"/>
                </a:solidFill>
              </a:rPr>
              <a:t>User is registered to a Game</a:t>
            </a:r>
          </a:p>
          <a:p>
            <a:pPr marL="0" indent="0">
              <a:buNone/>
            </a:pPr>
            <a:r>
              <a:rPr lang="en-US" sz="2000" b="1" dirty="0"/>
              <a:t>Normal </a:t>
            </a:r>
            <a:r>
              <a:rPr lang="en-US" sz="2000" b="1" dirty="0" smtClean="0"/>
              <a:t>Course:</a:t>
            </a:r>
            <a:endParaRPr lang="en-US" sz="2000" dirty="0"/>
          </a:p>
          <a:p>
            <a:pPr marL="274320" lvl="1" indent="0">
              <a:buNone/>
            </a:pPr>
            <a:r>
              <a:rPr lang="en-US" sz="2000" dirty="0" smtClean="0">
                <a:solidFill>
                  <a:schemeClr val="tx1"/>
                </a:solidFill>
              </a:rPr>
              <a:t>Actor </a:t>
            </a:r>
            <a:r>
              <a:rPr lang="en-US" sz="2000" dirty="0">
                <a:solidFill>
                  <a:schemeClr val="tx1"/>
                </a:solidFill>
              </a:rPr>
              <a:t>navigates to the Reporting </a:t>
            </a:r>
            <a:r>
              <a:rPr lang="en-US" sz="2000" dirty="0" smtClean="0">
                <a:solidFill>
                  <a:schemeClr val="tx1"/>
                </a:solidFill>
              </a:rPr>
              <a:t>page</a:t>
            </a:r>
          </a:p>
          <a:p>
            <a:pPr marL="274320" lvl="1" indent="0">
              <a:buNone/>
            </a:pPr>
            <a:r>
              <a:rPr lang="en-US" sz="2000" dirty="0" smtClean="0">
                <a:solidFill>
                  <a:schemeClr val="tx1"/>
                </a:solidFill>
              </a:rPr>
              <a:t>Actor </a:t>
            </a:r>
            <a:r>
              <a:rPr lang="en-US" sz="2000" dirty="0">
                <a:solidFill>
                  <a:schemeClr val="tx1"/>
                </a:solidFill>
              </a:rPr>
              <a:t>selects the ‘View Feedback’ button</a:t>
            </a:r>
          </a:p>
          <a:p>
            <a:pPr marL="0" indent="0">
              <a:buNone/>
            </a:pPr>
            <a:r>
              <a:rPr lang="en-US" sz="2000" b="1" dirty="0" smtClean="0"/>
              <a:t>Post-Condition:</a:t>
            </a:r>
            <a:endParaRPr lang="en-US" sz="2000" dirty="0"/>
          </a:p>
          <a:p>
            <a:pPr marL="274320" lvl="1" indent="0">
              <a:buNone/>
            </a:pPr>
            <a:r>
              <a:rPr lang="en-US" sz="2000" b="1" dirty="0" smtClean="0">
                <a:solidFill>
                  <a:schemeClr val="tx1"/>
                </a:solidFill>
              </a:rPr>
              <a:t>Actor viewed Feedback</a:t>
            </a:r>
            <a:endParaRPr lang="en-US" sz="2000" dirty="0" smtClean="0">
              <a:solidFill>
                <a:schemeClr val="tx1"/>
              </a:solidFill>
            </a:endParaRPr>
          </a:p>
          <a:p>
            <a:pPr marL="548640" lvl="2" indent="0">
              <a:buNone/>
            </a:pPr>
            <a:r>
              <a:rPr lang="en-US" dirty="0" smtClean="0"/>
              <a:t>The Actor was able to view the professor’s feedback for a previous period</a:t>
            </a:r>
            <a:endParaRPr lang="en-US" dirty="0"/>
          </a:p>
        </p:txBody>
      </p:sp>
    </p:spTree>
    <p:extLst>
      <p:ext uri="{BB962C8B-B14F-4D97-AF65-F5344CB8AC3E}">
        <p14:creationId xmlns:p14="http://schemas.microsoft.com/office/powerpoint/2010/main" val="171434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304800"/>
            <a:ext cx="4191000" cy="682625"/>
          </a:xfrm>
        </p:spPr>
        <p:txBody>
          <a:bodyPr>
            <a:normAutofit/>
          </a:bodyPr>
          <a:lstStyle/>
          <a:p>
            <a:r>
              <a:rPr lang="en-US" dirty="0" smtClean="0"/>
              <a:t>Sequence Diagrams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 y="1017616"/>
            <a:ext cx="9141253" cy="587057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Demonstration</a:t>
            </a:r>
            <a:endParaRPr lang="en-US" dirty="0"/>
          </a:p>
        </p:txBody>
      </p:sp>
      <p:sp>
        <p:nvSpPr>
          <p:cNvPr id="3" name="Content Placeholder 2"/>
          <p:cNvSpPr>
            <a:spLocks noGrp="1"/>
          </p:cNvSpPr>
          <p:nvPr>
            <p:ph idx="1"/>
          </p:nvPr>
        </p:nvSpPr>
        <p:spPr/>
        <p:txBody>
          <a:bodyPr/>
          <a:lstStyle/>
          <a:p>
            <a:r>
              <a:rPr lang="en-US" smtClean="0"/>
              <a:t>Vi</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8" name="Content Placeholder 2"/>
          <p:cNvSpPr txBox="1">
            <a:spLocks/>
          </p:cNvSpPr>
          <p:nvPr/>
        </p:nvSpPr>
        <p:spPr>
          <a:xfrm>
            <a:off x="4572000" y="2590800"/>
            <a:ext cx="4264152" cy="35814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Database</a:t>
            </a:r>
            <a:endParaRPr kumimoji="0" lang="en-US" sz="35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test_getAllComments</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test_getCommentById</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test_getCommentByGameAndPerio</a:t>
            </a:r>
            <a:r>
              <a:rPr lang="en-US" sz="1280" dirty="0" smtClean="0"/>
              <a:t> </a:t>
            </a:r>
            <a:endParaRPr lang="en-US" sz="1280" dirty="0"/>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test_updateFeedback</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test_getHotelByGameID</a:t>
            </a:r>
            <a:endParaRPr kumimoji="0" lang="en-US" sz="128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80" b="0" i="0" u="none" strike="noStrike" kern="1200" cap="none" spc="0" normalizeH="0" baseline="0" noProof="0" dirty="0" smtClean="0">
                <a:ln>
                  <a:noFill/>
                </a:ln>
                <a:solidFill>
                  <a:schemeClr val="tx1"/>
                </a:solidFill>
                <a:effectLst/>
                <a:uLnTx/>
                <a:uFillTx/>
              </a:rPr>
              <a:t>ok   - </a:t>
            </a:r>
            <a:r>
              <a:rPr kumimoji="0" lang="en-US" sz="1280" b="0" i="0" u="none" strike="noStrike" kern="1200" cap="none" spc="0" normalizeH="0" baseline="0" noProof="0" dirty="0" err="1" smtClean="0">
                <a:ln>
                  <a:noFill/>
                </a:ln>
                <a:solidFill>
                  <a:schemeClr val="tx1"/>
                </a:solidFill>
                <a:effectLst/>
                <a:uLnTx/>
                <a:uFillTx/>
              </a:rPr>
              <a:t>databaseTest</a:t>
            </a:r>
            <a:r>
              <a:rPr kumimoji="0" lang="en-US" sz="1280" b="0" i="0" u="none" strike="noStrike" kern="1200" cap="none" spc="0" normalizeH="0" baseline="0" noProof="0" dirty="0" smtClean="0">
                <a:ln>
                  <a:noFill/>
                </a:ln>
                <a:solidFill>
                  <a:schemeClr val="tx1"/>
                </a:solidFill>
                <a:effectLst/>
                <a:uLnTx/>
                <a:uFillTx/>
              </a:rPr>
              <a:t>::</a:t>
            </a:r>
            <a:r>
              <a:rPr lang="en-US" sz="1280" dirty="0" err="1" smtClean="0"/>
              <a:t>test_getStudentByHotel</a:t>
            </a:r>
            <a:endParaRPr lang="en-US" sz="1280" dirty="0" smtClean="0"/>
          </a:p>
          <a:p>
            <a:pPr lvl="0">
              <a:spcBef>
                <a:spcPct val="20000"/>
              </a:spcBef>
              <a:buClr>
                <a:schemeClr val="accent1"/>
              </a:buClr>
              <a:buSzPct val="85000"/>
              <a:defRPr/>
            </a:pPr>
            <a:r>
              <a:rPr lang="en-US" sz="1280" dirty="0"/>
              <a:t>ok   - </a:t>
            </a:r>
            <a:r>
              <a:rPr lang="en-US" sz="1280" dirty="0" err="1"/>
              <a:t>databaseTest</a:t>
            </a:r>
            <a:r>
              <a:rPr lang="en-US" sz="1280" dirty="0"/>
              <a:t>::</a:t>
            </a:r>
            <a:r>
              <a:rPr lang="en-US" sz="1280" dirty="0" err="1" smtClean="0"/>
              <a:t>test_getMarketShareByHotelAndPe</a:t>
            </a:r>
            <a:endParaRPr lang="en-US" sz="1280" dirty="0"/>
          </a:p>
          <a:p>
            <a:pPr lvl="0">
              <a:spcBef>
                <a:spcPct val="20000"/>
              </a:spcBef>
              <a:buClr>
                <a:schemeClr val="accent1"/>
              </a:buClr>
              <a:buSzPct val="85000"/>
              <a:defRPr/>
            </a:pPr>
            <a:r>
              <a:rPr lang="en-US" sz="1280" dirty="0"/>
              <a:t>ok   - </a:t>
            </a:r>
            <a:r>
              <a:rPr lang="en-US" sz="1280" dirty="0" err="1"/>
              <a:t>databaseTest</a:t>
            </a:r>
            <a:r>
              <a:rPr lang="en-US" sz="1280" dirty="0"/>
              <a:t>::</a:t>
            </a:r>
            <a:r>
              <a:rPr lang="en-US" sz="1280" dirty="0" err="1" smtClean="0"/>
              <a:t>test_getCommentByHotelAndPerio</a:t>
            </a:r>
            <a:endParaRPr lang="en-US" sz="1280" dirty="0"/>
          </a:p>
          <a:p>
            <a:pPr lvl="0">
              <a:spcBef>
                <a:spcPct val="20000"/>
              </a:spcBef>
              <a:buClr>
                <a:schemeClr val="accent1"/>
              </a:buClr>
              <a:buSzPct val="85000"/>
              <a:defRPr/>
            </a:pPr>
            <a:endParaRPr kumimoji="0" lang="en-US" sz="1280" b="0" i="0" u="none" strike="noStrike" kern="1200" cap="none" spc="0" normalizeH="0" baseline="0" noProof="0" dirty="0" smtClean="0">
              <a:ln>
                <a:noFill/>
              </a:ln>
              <a:solidFill>
                <a:schemeClr val="tx1"/>
              </a:solidFill>
              <a:effectLst/>
              <a:uLnTx/>
              <a:uFillTx/>
            </a:endParaRPr>
          </a:p>
        </p:txBody>
      </p:sp>
      <p:sp>
        <p:nvSpPr>
          <p:cNvPr id="10" name="Content Placeholder 2"/>
          <p:cNvSpPr txBox="1">
            <a:spLocks/>
          </p:cNvSpPr>
          <p:nvPr/>
        </p:nvSpPr>
        <p:spPr>
          <a:xfrm>
            <a:off x="301752" y="2514600"/>
            <a:ext cx="4041648" cy="38862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2700" b="0" i="0" u="none" strike="noStrike" kern="1200" cap="none" spc="0" normalizeH="0" baseline="0" noProof="0" dirty="0" err="1" smtClean="0">
                <a:ln>
                  <a:noFill/>
                </a:ln>
                <a:solidFill>
                  <a:schemeClr val="tx1"/>
                </a:solidFill>
                <a:effectLst/>
                <a:uLnTx/>
                <a:uFillTx/>
                <a:latin typeface="+mn-lt"/>
                <a:ea typeface="+mn-ea"/>
                <a:cs typeface="+mn-cs"/>
              </a:rPr>
              <a:t>ReportController</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a:t>
            </a:r>
            <a:r>
              <a:rPr kumimoji="0" lang="en-US" sz="1200" b="0" i="0" u="none" strike="noStrike" kern="1200" cap="none" spc="0" normalizeH="0" baseline="0" noProof="0" dirty="0" smtClean="0">
                <a:ln>
                  <a:noFill/>
                </a:ln>
                <a:solidFill>
                  <a:schemeClr val="tx1"/>
                </a:solidFill>
                <a:effectLst/>
                <a:uLnTx/>
                <a:uFillTx/>
              </a:rPr>
              <a:t>Test::test__</a:t>
            </a:r>
            <a:r>
              <a:rPr kumimoji="0" lang="en-US" sz="1200" b="0" i="0" u="none" strike="noStrike" kern="1200" cap="none" spc="0" normalizeH="0" baseline="0" noProof="0" dirty="0" err="1" smtClean="0">
                <a:ln>
                  <a:noFill/>
                </a:ln>
                <a:solidFill>
                  <a:schemeClr val="tx1"/>
                </a:solidFill>
                <a:effectLst/>
                <a:uLnTx/>
                <a:uFillTx/>
              </a:rPr>
              <a:t>constructInvalidPar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ReportControllerTest</a:t>
            </a:r>
            <a:r>
              <a:rPr lang="en-US" sz="1200" dirty="0" smtClean="0"/>
              <a:t> </a:t>
            </a:r>
            <a:r>
              <a:rPr lang="en-US" sz="1200" dirty="0"/>
              <a:t>::</a:t>
            </a:r>
            <a:r>
              <a:rPr kumimoji="0" lang="en-US" sz="1200" b="0" i="0" u="none" strike="noStrike" kern="1200" cap="none" spc="0" normalizeH="0" baseline="0" noProof="0" dirty="0" smtClean="0">
                <a:ln>
                  <a:noFill/>
                </a:ln>
                <a:solidFill>
                  <a:schemeClr val="tx1"/>
                </a:solidFill>
                <a:effectLst/>
                <a:uLnTx/>
                <a:uFillTx/>
              </a:rPr>
              <a:t>test__</a:t>
            </a:r>
            <a:r>
              <a:rPr kumimoji="0" lang="en-US" sz="1200" b="0" i="0" u="none" strike="noStrike" kern="1200" cap="none" spc="0" normalizeH="0" baseline="0" noProof="0" dirty="0" err="1" smtClean="0">
                <a:ln>
                  <a:noFill/>
                </a:ln>
                <a:solidFill>
                  <a:schemeClr val="tx1"/>
                </a:solidFill>
                <a:effectLst/>
                <a:uLnTx/>
                <a:uFillTx/>
              </a:rPr>
              <a:t>construcValidPar</a:t>
            </a:r>
            <a:r>
              <a:rPr kumimoji="0" lang="en-US" sz="1200" b="0" i="0" u="none" strike="noStrike" kern="1200" cap="none" spc="0" normalizeH="0" baseline="0" noProof="0" dirty="0" smtClean="0">
                <a:ln>
                  <a:noFill/>
                </a:ln>
                <a:solidFill>
                  <a:schemeClr val="tx1"/>
                </a:solidFill>
                <a:effectLst/>
                <a:uLnTx/>
                <a:uFillTx/>
              </a:rPr>
              <a:t>  </a:t>
            </a: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ReportControllerTest</a:t>
            </a:r>
            <a:r>
              <a:rPr lang="en-US" sz="1200" dirty="0" smtClean="0"/>
              <a:t> ::</a:t>
            </a:r>
            <a:r>
              <a:rPr lang="en-US" sz="1200" dirty="0" err="1" smtClean="0"/>
              <a:t>test_feedbackPage</a:t>
            </a:r>
            <a:r>
              <a:rPr lang="en-US" sz="1200" dirty="0" smtClean="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ReportControllerTest</a:t>
            </a:r>
            <a:r>
              <a:rPr lang="en-US" sz="1200" dirty="0" smtClean="0"/>
              <a:t> ::</a:t>
            </a:r>
            <a:r>
              <a:rPr lang="en-US" sz="1200" dirty="0" err="1" smtClean="0"/>
              <a:t>test_generateCommentTabl</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ReportControllerTest</a:t>
            </a:r>
            <a:r>
              <a:rPr lang="en-US" sz="1200" dirty="0" smtClean="0"/>
              <a:t> </a:t>
            </a:r>
            <a:r>
              <a:rPr lang="en-US" sz="1200" dirty="0"/>
              <a:t>::</a:t>
            </a:r>
            <a:r>
              <a:rPr lang="en-US" sz="1200" dirty="0" err="1" smtClean="0"/>
              <a:t>test_filterMenu</a:t>
            </a:r>
            <a:r>
              <a:rPr lang="en-US" sz="1200" dirty="0" smtClean="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lang="en-US" sz="1200" dirty="0"/>
              <a:t>o</a:t>
            </a:r>
            <a:r>
              <a:rPr lang="en-US" sz="1200" dirty="0" smtClean="0"/>
              <a:t>k   - </a:t>
            </a:r>
            <a:r>
              <a:rPr lang="en-US" sz="1200" dirty="0" err="1" smtClean="0"/>
              <a:t>ReportControllerTest</a:t>
            </a:r>
            <a:r>
              <a:rPr lang="en-US" sz="1200" dirty="0" smtClean="0"/>
              <a:t> </a:t>
            </a:r>
            <a:r>
              <a:rPr lang="en-US" sz="1200" dirty="0"/>
              <a:t>::</a:t>
            </a:r>
            <a:r>
              <a:rPr lang="en-US" sz="1200" dirty="0" err="1" smtClean="0"/>
              <a:t>test_commentList</a:t>
            </a:r>
            <a:r>
              <a:rPr lang="en-US" sz="1200" dirty="0" smtClean="0"/>
              <a:t> </a:t>
            </a:r>
            <a:endParaRPr kumimoji="0" lang="en-US" sz="1200" b="0" i="0" u="none" strike="noStrike" kern="1200" cap="none" spc="0" normalizeH="0" baseline="0" noProof="0" dirty="0" smtClean="0">
              <a:ln>
                <a:noFill/>
              </a:ln>
              <a:solidFill>
                <a:schemeClr val="tx1"/>
              </a:solidFill>
              <a:effectLst/>
              <a:uLnTx/>
              <a:uFillTx/>
            </a:endParaRPr>
          </a:p>
          <a:p>
            <a:pPr lvl="0">
              <a:spcBef>
                <a:spcPct val="20000"/>
              </a:spcBef>
              <a:buClr>
                <a:schemeClr val="accent1"/>
              </a:buClr>
              <a:buSzPct val="85000"/>
              <a:defRPr/>
            </a:pPr>
            <a:r>
              <a:rPr kumimoji="0" lang="en-US" sz="1200" b="0" i="0" u="none" strike="noStrike" kern="1200" cap="none" spc="0" normalizeH="0" baseline="0" noProof="0" dirty="0" smtClean="0">
                <a:ln>
                  <a:noFill/>
                </a:ln>
                <a:solidFill>
                  <a:schemeClr val="tx1"/>
                </a:solidFill>
                <a:effectLst/>
                <a:uLnTx/>
                <a:uFillTx/>
              </a:rPr>
              <a:t>ok   - </a:t>
            </a:r>
            <a:r>
              <a:rPr lang="en-US" sz="1200" dirty="0" err="1" smtClean="0"/>
              <a:t>ReportControllerTest</a:t>
            </a:r>
            <a:r>
              <a:rPr lang="en-US" sz="1200" dirty="0" smtClean="0"/>
              <a:t> </a:t>
            </a:r>
            <a:r>
              <a:rPr lang="en-US" sz="1200" dirty="0"/>
              <a:t>::</a:t>
            </a:r>
            <a:r>
              <a:rPr lang="en-US" sz="1200" dirty="0" err="1" smtClean="0"/>
              <a:t>test_chooseGame</a:t>
            </a:r>
            <a:endParaRPr lang="en-US" sz="1200" dirty="0" smtClean="0"/>
          </a:p>
          <a:p>
            <a:pPr lvl="0">
              <a:spcBef>
                <a:spcPct val="20000"/>
              </a:spcBef>
              <a:buClr>
                <a:schemeClr val="accent1"/>
              </a:buClr>
              <a:buSzPct val="85000"/>
              <a:defRPr/>
            </a:pPr>
            <a:r>
              <a:rPr lang="en-US" sz="1200" dirty="0" smtClean="0"/>
              <a:t>ok   - </a:t>
            </a:r>
            <a:r>
              <a:rPr lang="en-US" sz="1200" dirty="0" err="1" smtClean="0"/>
              <a:t>ReportControllerTest</a:t>
            </a:r>
            <a:r>
              <a:rPr lang="en-US" sz="1200" dirty="0" smtClean="0"/>
              <a:t> ::</a:t>
            </a:r>
            <a:r>
              <a:rPr lang="en-US" sz="1200" dirty="0" err="1" smtClean="0"/>
              <a:t>test_selectPeriod</a:t>
            </a:r>
            <a:endParaRPr lang="en-US" sz="1200" dirty="0" smtClean="0"/>
          </a:p>
          <a:p>
            <a:pPr lvl="0">
              <a:spcBef>
                <a:spcPct val="20000"/>
              </a:spcBef>
              <a:buClr>
                <a:schemeClr val="accent1"/>
              </a:buClr>
              <a:buSzPct val="85000"/>
              <a:defRPr/>
            </a:pPr>
            <a:r>
              <a:rPr lang="en-US" sz="1200" dirty="0" smtClean="0"/>
              <a:t>ok   - </a:t>
            </a:r>
            <a:r>
              <a:rPr lang="en-US" sz="1200" dirty="0" err="1" smtClean="0"/>
              <a:t>ReportControllerTest</a:t>
            </a:r>
            <a:r>
              <a:rPr lang="en-US" sz="1200" dirty="0" smtClean="0"/>
              <a:t> ::</a:t>
            </a:r>
            <a:r>
              <a:rPr lang="en-US" sz="1200" dirty="0" err="1" smtClean="0"/>
              <a:t>test_postFeedback</a:t>
            </a:r>
            <a:endParaRPr lang="en-US" sz="1200" dirty="0" smtClean="0"/>
          </a:p>
          <a:p>
            <a:pPr>
              <a:spcBef>
                <a:spcPct val="20000"/>
              </a:spcBef>
              <a:buClr>
                <a:schemeClr val="accent1"/>
              </a:buClr>
              <a:buSzPct val="85000"/>
              <a:defRPr/>
            </a:pPr>
            <a:endParaRPr lang="en-US" sz="1000" dirty="0" smtClean="0"/>
          </a:p>
        </p:txBody>
      </p:sp>
      <p:sp>
        <p:nvSpPr>
          <p:cNvPr id="11" name="Rectangle 10"/>
          <p:cNvSpPr/>
          <p:nvPr/>
        </p:nvSpPr>
        <p:spPr>
          <a:xfrm>
            <a:off x="381000" y="1600200"/>
            <a:ext cx="8458200" cy="646331"/>
          </a:xfrm>
          <a:prstGeom prst="rect">
            <a:avLst/>
          </a:prstGeom>
        </p:spPr>
        <p:txBody>
          <a:bodyPr wrap="square">
            <a:spAutoFit/>
          </a:bodyPr>
          <a:lstStyle/>
          <a:p>
            <a:r>
              <a:rPr lang="en-US" dirty="0" err="1"/>
              <a:t>PHPUnit</a:t>
            </a:r>
            <a:r>
              <a:rPr lang="en-US" dirty="0"/>
              <a:t> 4.8.9 by Sebastian Bergmann and </a:t>
            </a:r>
            <a:r>
              <a:rPr lang="en-US" dirty="0" smtClean="0"/>
              <a:t>contributors. Runtime:</a:t>
            </a:r>
            <a:r>
              <a:rPr lang="en-US" dirty="0"/>
              <a:t>	PHP 5.5.9-1ubuntu4.11Configuration:	/</a:t>
            </a:r>
            <a:r>
              <a:rPr lang="en-US" dirty="0" err="1"/>
              <a:t>srv</a:t>
            </a:r>
            <a:r>
              <a:rPr lang="en-US" dirty="0"/>
              <a:t>/</a:t>
            </a:r>
            <a:r>
              <a:rPr lang="en-US" dirty="0" err="1"/>
              <a:t>marketsim</a:t>
            </a:r>
            <a:r>
              <a:rPr lang="en-US" dirty="0"/>
              <a:t>/www/Tests/phpunit.xml</a:t>
            </a:r>
          </a:p>
        </p:txBody>
      </p:sp>
    </p:spTree>
    <p:extLst>
      <p:ext uri="{BB962C8B-B14F-4D97-AF65-F5344CB8AC3E}">
        <p14:creationId xmlns:p14="http://schemas.microsoft.com/office/powerpoint/2010/main" val="1328322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2238</TotalTime>
  <Words>328</Words>
  <Application>Microsoft Office PowerPoint</Application>
  <PresentationFormat>On-screen Show (4:3)</PresentationFormat>
  <Paragraphs>110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Georgia</vt:lpstr>
      <vt:lpstr>Times New Roman</vt:lpstr>
      <vt:lpstr>Wingdings</vt:lpstr>
      <vt:lpstr>Wingdings 2</vt:lpstr>
      <vt:lpstr>Civic</vt:lpstr>
      <vt:lpstr>Strategic Marketing Simulator 1.0 Sprint 7 review</vt:lpstr>
      <vt:lpstr>User Story 1</vt:lpstr>
      <vt:lpstr>Goals</vt:lpstr>
      <vt:lpstr>Functional Requirements 1</vt:lpstr>
      <vt:lpstr>Scenarios</vt:lpstr>
      <vt:lpstr>Use Cases</vt:lpstr>
      <vt:lpstr>Sequence Diagrams</vt:lpstr>
      <vt:lpstr>Live Demonstration</vt:lpstr>
      <vt:lpstr>Software Testing</vt:lpstr>
      <vt:lpstr>Test Case</vt:lpstr>
      <vt:lpstr>Strategic Marketing Simulator 1.0</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Javier</cp:lastModifiedBy>
  <cp:revision>166</cp:revision>
  <dcterms:created xsi:type="dcterms:W3CDTF">2015-09-11T12:39:21Z</dcterms:created>
  <dcterms:modified xsi:type="dcterms:W3CDTF">2015-12-02T00:47:07Z</dcterms:modified>
</cp:coreProperties>
</file>