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08" r:id="rId3"/>
    <p:sldId id="309" r:id="rId4"/>
    <p:sldId id="310" r:id="rId5"/>
    <p:sldId id="326" r:id="rId6"/>
    <p:sldId id="327" r:id="rId7"/>
    <p:sldId id="328" r:id="rId8"/>
    <p:sldId id="329" r:id="rId9"/>
    <p:sldId id="331" r:id="rId10"/>
    <p:sldId id="332" r:id="rId11"/>
    <p:sldId id="333" r:id="rId12"/>
    <p:sldId id="334" r:id="rId13"/>
    <p:sldId id="335" r:id="rId14"/>
    <p:sldId id="336"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4" r:id="rId28"/>
    <p:sldId id="32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4639" autoAdjust="0"/>
  </p:normalViewPr>
  <p:slideViewPr>
    <p:cSldViewPr>
      <p:cViewPr varScale="1">
        <p:scale>
          <a:sx n="111" d="100"/>
          <a:sy n="111" d="100"/>
        </p:scale>
        <p:origin x="1668" y="114"/>
      </p:cViewPr>
      <p:guideLst>
        <p:guide orient="horz" pos="2160"/>
        <p:guide pos="2880"/>
      </p:guideLst>
    </p:cSldViewPr>
  </p:slideViewPr>
  <p:outlineViewPr>
    <p:cViewPr>
      <p:scale>
        <a:sx n="33" d="100"/>
        <a:sy n="33" d="100"/>
      </p:scale>
      <p:origin x="0" y="366"/>
    </p:cViewPr>
  </p:outlineViewPr>
  <p:notesTextViewPr>
    <p:cViewPr>
      <p:scale>
        <a:sx n="1" d="1"/>
        <a:sy n="1" d="1"/>
      </p:scale>
      <p:origin x="0" y="0"/>
    </p:cViewPr>
  </p:notesTextViewPr>
  <p:sorterViewPr>
    <p:cViewPr>
      <p:scale>
        <a:sx n="100" d="100"/>
        <a:sy n="100" d="100"/>
      </p:scale>
      <p:origin x="0" y="-4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5053432-384A-45C5-B9A6-55F598F5EFB3}" type="datetimeFigureOut">
              <a:rPr lang="en-US" smtClean="0"/>
              <a:pPr/>
              <a:t>12/2/2015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126E2CB-7726-48B6-8BCA-31C14648D9B9}"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053432-384A-45C5-B9A6-55F598F5EFB3}" type="datetimeFigureOut">
              <a:rPr lang="en-US" smtClean="0"/>
              <a:pPr/>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6E2CB-7726-48B6-8BCA-31C14648D9B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126E2CB-7726-48B6-8BCA-31C14648D9B9}"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053432-384A-45C5-B9A6-55F598F5EFB3}" type="datetimeFigureOut">
              <a:rPr lang="en-US" smtClean="0"/>
              <a:pPr/>
              <a:t>12/2/2015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5053432-384A-45C5-B9A6-55F598F5EFB3}" type="datetimeFigureOut">
              <a:rPr lang="en-US" smtClean="0"/>
              <a:pPr/>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126E2CB-7726-48B6-8BCA-31C14648D9B9}"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5053432-384A-45C5-B9A6-55F598F5EFB3}" type="datetimeFigureOut">
              <a:rPr lang="en-US" smtClean="0"/>
              <a:pPr/>
              <a:t>12/2/2015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126E2CB-7726-48B6-8BCA-31C14648D9B9}"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5053432-384A-45C5-B9A6-55F598F5EFB3}" type="datetimeFigureOut">
              <a:rPr lang="en-US" smtClean="0"/>
              <a:pPr/>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6E2CB-7726-48B6-8BCA-31C14648D9B9}"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5053432-384A-45C5-B9A6-55F598F5EFB3}" type="datetimeFigureOut">
              <a:rPr lang="en-US" smtClean="0"/>
              <a:pPr/>
              <a:t>12/2/2015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126E2CB-7726-48B6-8BCA-31C14648D9B9}"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5053432-384A-45C5-B9A6-55F598F5EFB3}" type="datetimeFigureOut">
              <a:rPr lang="en-US" smtClean="0"/>
              <a:pPr/>
              <a:t>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126E2CB-7726-48B6-8BCA-31C14648D9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5053432-384A-45C5-B9A6-55F598F5EFB3}" type="datetimeFigureOut">
              <a:rPr lang="en-US" smtClean="0"/>
              <a:pPr/>
              <a:t>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126E2CB-7726-48B6-8BCA-31C14648D9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126E2CB-7726-48B6-8BCA-31C14648D9B9}"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5053432-384A-45C5-B9A6-55F598F5EFB3}" type="datetimeFigureOut">
              <a:rPr lang="en-US" smtClean="0"/>
              <a:pPr/>
              <a:t>12/2/2015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126E2CB-7726-48B6-8BCA-31C14648D9B9}"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5053432-384A-45C5-B9A6-55F598F5EFB3}" type="datetimeFigureOut">
              <a:rPr lang="en-US" smtClean="0"/>
              <a:pPr/>
              <a:t>12/2/2015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5053432-384A-45C5-B9A6-55F598F5EFB3}" type="datetimeFigureOut">
              <a:rPr lang="en-US" smtClean="0"/>
              <a:pPr/>
              <a:t>12/2/2015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126E2CB-7726-48B6-8BCA-31C14648D9B9}"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Strategic Marketing Simulator 1.0</a:t>
            </a:r>
            <a:br>
              <a:rPr lang="en-US" sz="4000" dirty="0" smtClean="0"/>
            </a:br>
            <a:r>
              <a:rPr lang="en-US" sz="4000" dirty="0" smtClean="0"/>
              <a:t>Sprint 7 review</a:t>
            </a:r>
            <a:endParaRPr lang="en-US" sz="4000" dirty="0"/>
          </a:p>
        </p:txBody>
      </p:sp>
      <p:sp>
        <p:nvSpPr>
          <p:cNvPr id="4" name="Content Placeholder 2"/>
          <p:cNvSpPr txBox="1">
            <a:spLocks/>
          </p:cNvSpPr>
          <p:nvPr/>
        </p:nvSpPr>
        <p:spPr>
          <a:xfrm>
            <a:off x="990600" y="2895600"/>
            <a:ext cx="7053072" cy="3051048"/>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r>
              <a:rPr lang="en-US" dirty="0"/>
              <a:t>Strategic Marketing Simulator 1.0</a:t>
            </a:r>
          </a:p>
          <a:p>
            <a:r>
              <a:rPr lang="en-US" dirty="0"/>
              <a:t>Team # 15</a:t>
            </a:r>
          </a:p>
          <a:p>
            <a:endParaRPr lang="en-US" dirty="0"/>
          </a:p>
          <a:p>
            <a:endParaRPr lang="en-US" dirty="0"/>
          </a:p>
          <a:p>
            <a:r>
              <a:rPr lang="en-US" dirty="0" smtClean="0"/>
              <a:t>Team Members</a:t>
            </a:r>
          </a:p>
          <a:p>
            <a:r>
              <a:rPr lang="en-US" dirty="0"/>
              <a:t>Javier </a:t>
            </a:r>
            <a:r>
              <a:rPr lang="en-US" dirty="0" err="1" smtClean="0"/>
              <a:t>Andrial</a:t>
            </a:r>
            <a:endParaRPr lang="en-US" dirty="0"/>
          </a:p>
          <a:p>
            <a:r>
              <a:rPr lang="en-US" dirty="0"/>
              <a:t>Jeffrey Carman</a:t>
            </a:r>
          </a:p>
          <a:p>
            <a:endParaRPr lang="en-US" dirty="0" smtClean="0"/>
          </a:p>
          <a:p>
            <a:r>
              <a:rPr lang="en-US" dirty="0" smtClean="0"/>
              <a:t>Product Owner: Joseph </a:t>
            </a:r>
            <a:r>
              <a:rPr lang="en-US" dirty="0" err="1" smtClean="0"/>
              <a:t>Cilli</a:t>
            </a:r>
            <a:endParaRPr lang="en-US" dirty="0" smtClean="0"/>
          </a:p>
          <a:p>
            <a:r>
              <a:rPr lang="en-US" dirty="0" smtClean="0"/>
              <a:t>Project Mentor: </a:t>
            </a:r>
            <a:r>
              <a:rPr lang="en-US" dirty="0" err="1" smtClean="0"/>
              <a:t>Masoud</a:t>
            </a:r>
            <a:r>
              <a:rPr lang="en-US" dirty="0" smtClean="0"/>
              <a:t> </a:t>
            </a:r>
            <a:r>
              <a:rPr lang="en-US" dirty="0" err="1" smtClean="0"/>
              <a:t>Sadjadi</a:t>
            </a:r>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441427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Implemented User Stories 7/11</a:t>
            </a:r>
            <a:endParaRPr lang="en-US" dirty="0"/>
          </a:p>
        </p:txBody>
      </p:sp>
      <p:sp>
        <p:nvSpPr>
          <p:cNvPr id="3" name="Content Placeholder 2"/>
          <p:cNvSpPr>
            <a:spLocks noGrp="1"/>
          </p:cNvSpPr>
          <p:nvPr>
            <p:ph idx="1"/>
          </p:nvPr>
        </p:nvSpPr>
        <p:spPr>
          <a:xfrm>
            <a:off x="301752" y="1527048"/>
            <a:ext cx="8503920" cy="4721352"/>
          </a:xfrm>
        </p:spPr>
        <p:txBody>
          <a:bodyPr>
            <a:normAutofit fontScale="85000" lnSpcReduction="10000"/>
          </a:bodyPr>
          <a:lstStyle/>
          <a:p>
            <a:r>
              <a:rPr lang="en-US" sz="2400" b="1" dirty="0"/>
              <a:t>User Story # 678- User strategic decisions</a:t>
            </a:r>
            <a:endParaRPr lang="en-US" sz="2400" dirty="0"/>
          </a:p>
          <a:p>
            <a:pPr marL="274320" lvl="1" indent="0" fontAlgn="base">
              <a:buNone/>
            </a:pPr>
            <a:r>
              <a:rPr lang="en-US" sz="1900" dirty="0">
                <a:solidFill>
                  <a:schemeClr val="tx1"/>
                </a:solidFill>
              </a:rPr>
              <a:t>As a logged in user, I need to be able to click on "Strategic Decisions" link from the toolbar so that I can assign values to the budgetary items: Marketing personnel, advertising media, room pricing, and third party vendors</a:t>
            </a:r>
          </a:p>
          <a:p>
            <a:pPr marL="274320" lvl="1" indent="0" fontAlgn="base">
              <a:buNone/>
            </a:pPr>
            <a:r>
              <a:rPr lang="en-US" sz="1900" dirty="0">
                <a:solidFill>
                  <a:schemeClr val="tx1"/>
                </a:solidFill>
              </a:rPr>
              <a:t>A user clicks on the strategic decisions link.</a:t>
            </a:r>
          </a:p>
          <a:p>
            <a:pPr marL="274320" lvl="1" indent="0" fontAlgn="base">
              <a:buNone/>
            </a:pPr>
            <a:r>
              <a:rPr lang="en-US" sz="1900" dirty="0">
                <a:solidFill>
                  <a:schemeClr val="tx1"/>
                </a:solidFill>
              </a:rPr>
              <a:t>System navigates to strategic decisions page</a:t>
            </a:r>
            <a:r>
              <a:rPr lang="en-US" sz="1900" dirty="0">
                <a:solidFill>
                  <a:schemeClr val="tx1"/>
                </a:solidFill>
              </a:rPr>
              <a:t>.</a:t>
            </a:r>
          </a:p>
          <a:p>
            <a:pPr marL="0" lvl="0" indent="0" fontAlgn="base">
              <a:buNone/>
            </a:pPr>
            <a:endParaRPr lang="en-US" sz="2400" dirty="0"/>
          </a:p>
          <a:p>
            <a:r>
              <a:rPr lang="en-US" sz="2400" b="1" dirty="0"/>
              <a:t>User Story # 810- Admin strategic decisions management</a:t>
            </a:r>
            <a:endParaRPr lang="en-US" sz="2400" dirty="0"/>
          </a:p>
          <a:p>
            <a:pPr marL="274320" lvl="1" indent="0" fontAlgn="base">
              <a:buNone/>
            </a:pPr>
            <a:r>
              <a:rPr lang="en-US" sz="1900" dirty="0">
                <a:solidFill>
                  <a:schemeClr val="tx1"/>
                </a:solidFill>
              </a:rPr>
              <a:t>As a logged in admin , I need to be able to click on "Strategic Decisions" link from the toolbar so that I can assign values and impacts to budgetary items: Marketing personnel, advertising media, room pricing, and third party vendors</a:t>
            </a:r>
          </a:p>
          <a:p>
            <a:pPr marL="0" indent="0">
              <a:buNone/>
            </a:pPr>
            <a:r>
              <a:rPr lang="en-US" sz="2400" dirty="0"/>
              <a:t> </a:t>
            </a:r>
          </a:p>
          <a:p>
            <a:r>
              <a:rPr lang="en-US" sz="2400" b="1" dirty="0"/>
              <a:t>User Story # 668- Password Recovery</a:t>
            </a:r>
            <a:endParaRPr lang="en-US" sz="2400" dirty="0"/>
          </a:p>
          <a:p>
            <a:pPr marL="274320" lvl="1" indent="0" fontAlgn="base">
              <a:buNone/>
            </a:pPr>
            <a:r>
              <a:rPr lang="en-US" sz="1900" dirty="0">
                <a:solidFill>
                  <a:schemeClr val="tx1"/>
                </a:solidFill>
              </a:rPr>
              <a:t>I as a user need to be able to be able to request a "password recovery email" from the system so that I can recover my password</a:t>
            </a:r>
          </a:p>
          <a:p>
            <a:pPr marL="274320" lvl="1" indent="0" fontAlgn="base">
              <a:buNone/>
            </a:pPr>
            <a:r>
              <a:rPr lang="en-US" sz="1900" dirty="0" smtClean="0">
                <a:solidFill>
                  <a:schemeClr val="tx1"/>
                </a:solidFill>
              </a:rPr>
              <a:t>A </a:t>
            </a:r>
            <a:r>
              <a:rPr lang="en-US" sz="1900" dirty="0">
                <a:solidFill>
                  <a:schemeClr val="tx1"/>
                </a:solidFill>
              </a:rPr>
              <a:t>user enters his or her username or email address.</a:t>
            </a:r>
          </a:p>
          <a:p>
            <a:pPr marL="274320" lvl="1" indent="0" fontAlgn="base">
              <a:buNone/>
            </a:pPr>
            <a:r>
              <a:rPr lang="en-US" sz="1900" dirty="0">
                <a:solidFill>
                  <a:schemeClr val="tx1"/>
                </a:solidFill>
              </a:rPr>
              <a:t>The system sends the user an email to the user with random password</a:t>
            </a:r>
            <a:r>
              <a:rPr lang="en-US" sz="1900" dirty="0" smtClean="0">
                <a:solidFill>
                  <a:schemeClr val="tx1"/>
                </a:solidFill>
              </a:rPr>
              <a:t>.</a:t>
            </a:r>
            <a:endParaRPr lang="en-US" sz="1900" dirty="0">
              <a:solidFill>
                <a:schemeClr val="tx1"/>
              </a:solidFill>
            </a:endParaRPr>
          </a:p>
        </p:txBody>
      </p:sp>
    </p:spTree>
    <p:extLst>
      <p:ext uri="{BB962C8B-B14F-4D97-AF65-F5344CB8AC3E}">
        <p14:creationId xmlns:p14="http://schemas.microsoft.com/office/powerpoint/2010/main" val="17754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Implemented User Stories 8/11</a:t>
            </a:r>
            <a:endParaRPr lang="en-US" dirty="0"/>
          </a:p>
        </p:txBody>
      </p:sp>
      <p:sp>
        <p:nvSpPr>
          <p:cNvPr id="3" name="Content Placeholder 2"/>
          <p:cNvSpPr>
            <a:spLocks noGrp="1"/>
          </p:cNvSpPr>
          <p:nvPr>
            <p:ph idx="1"/>
          </p:nvPr>
        </p:nvSpPr>
        <p:spPr>
          <a:xfrm>
            <a:off x="301752" y="1527048"/>
            <a:ext cx="8503920" cy="4721352"/>
          </a:xfrm>
        </p:spPr>
        <p:txBody>
          <a:bodyPr>
            <a:normAutofit fontScale="40000" lnSpcReduction="20000"/>
          </a:bodyPr>
          <a:lstStyle/>
          <a:p>
            <a:r>
              <a:rPr lang="en-US" sz="3800" b="1" dirty="0"/>
              <a:t>User Story #800 – Admin News Management</a:t>
            </a:r>
          </a:p>
          <a:p>
            <a:pPr marL="274320" lvl="1" indent="0" fontAlgn="base">
              <a:buNone/>
            </a:pPr>
            <a:r>
              <a:rPr lang="en-US" sz="3500" dirty="0" smtClean="0">
                <a:solidFill>
                  <a:schemeClr val="tx1"/>
                </a:solidFill>
              </a:rPr>
              <a:t>Admin </a:t>
            </a:r>
            <a:r>
              <a:rPr lang="en-US" sz="3500" dirty="0">
                <a:solidFill>
                  <a:schemeClr val="tx1"/>
                </a:solidFill>
              </a:rPr>
              <a:t>is able to write or paste a News Article for a period, for a game.</a:t>
            </a:r>
          </a:p>
          <a:p>
            <a:pPr marL="274320" lvl="1" indent="0" fontAlgn="base">
              <a:buNone/>
            </a:pPr>
            <a:r>
              <a:rPr lang="en-US" sz="3500" dirty="0" smtClean="0">
                <a:solidFill>
                  <a:schemeClr val="tx1"/>
                </a:solidFill>
              </a:rPr>
              <a:t>the </a:t>
            </a:r>
            <a:r>
              <a:rPr lang="en-US" sz="3500" dirty="0">
                <a:solidFill>
                  <a:schemeClr val="tx1"/>
                </a:solidFill>
              </a:rPr>
              <a:t>Admin is able to apply News Parameters to an article. these Parameters apply an affect to specific </a:t>
            </a:r>
            <a:r>
              <a:rPr lang="en-US" sz="3500" dirty="0" smtClean="0">
                <a:solidFill>
                  <a:schemeClr val="tx1"/>
                </a:solidFill>
              </a:rPr>
              <a:t>Hotels for </a:t>
            </a:r>
            <a:r>
              <a:rPr lang="en-US" sz="3500" dirty="0">
                <a:solidFill>
                  <a:schemeClr val="tx1"/>
                </a:solidFill>
              </a:rPr>
              <a:t>that Period, in a Game.</a:t>
            </a:r>
          </a:p>
          <a:p>
            <a:pPr marL="274320" lvl="1" indent="0" fontAlgn="base">
              <a:buNone/>
            </a:pPr>
            <a:r>
              <a:rPr lang="en-US" sz="3500" dirty="0" smtClean="0">
                <a:solidFill>
                  <a:schemeClr val="tx1"/>
                </a:solidFill>
              </a:rPr>
              <a:t>Administrators </a:t>
            </a:r>
            <a:r>
              <a:rPr lang="en-US" sz="3500" dirty="0">
                <a:solidFill>
                  <a:schemeClr val="tx1"/>
                </a:solidFill>
              </a:rPr>
              <a:t>can Choose which Game to Views the News for.</a:t>
            </a:r>
          </a:p>
          <a:p>
            <a:pPr marL="274320" lvl="1" indent="0" fontAlgn="base">
              <a:buNone/>
            </a:pPr>
            <a:r>
              <a:rPr lang="en-US" sz="3500" dirty="0" smtClean="0">
                <a:solidFill>
                  <a:schemeClr val="tx1"/>
                </a:solidFill>
              </a:rPr>
              <a:t>Administrators </a:t>
            </a:r>
            <a:r>
              <a:rPr lang="en-US" sz="3500" dirty="0">
                <a:solidFill>
                  <a:schemeClr val="tx1"/>
                </a:solidFill>
              </a:rPr>
              <a:t>can Choose Which Period in a Game to view/Modify the News for.</a:t>
            </a:r>
          </a:p>
          <a:p>
            <a:pPr marL="274320" lvl="1" indent="0" fontAlgn="base">
              <a:buNone/>
            </a:pPr>
            <a:r>
              <a:rPr lang="en-US" sz="3500" dirty="0" smtClean="0">
                <a:solidFill>
                  <a:schemeClr val="tx1"/>
                </a:solidFill>
              </a:rPr>
              <a:t>Administrator </a:t>
            </a:r>
            <a:r>
              <a:rPr lang="en-US" sz="3500" dirty="0">
                <a:solidFill>
                  <a:schemeClr val="tx1"/>
                </a:solidFill>
              </a:rPr>
              <a:t>can Save their changes to the Database or erase everything and start over</a:t>
            </a:r>
            <a:r>
              <a:rPr lang="en-US" sz="3500" dirty="0" smtClean="0">
                <a:solidFill>
                  <a:schemeClr val="tx1"/>
                </a:solidFill>
              </a:rPr>
              <a:t>.</a:t>
            </a:r>
          </a:p>
          <a:p>
            <a:pPr marL="274320" lvl="1" indent="0" fontAlgn="base">
              <a:buNone/>
            </a:pPr>
            <a:endParaRPr lang="en-US" sz="3500" dirty="0">
              <a:solidFill>
                <a:schemeClr val="tx1"/>
              </a:solidFill>
            </a:endParaRPr>
          </a:p>
          <a:p>
            <a:r>
              <a:rPr lang="en-US" sz="3800" b="1" dirty="0"/>
              <a:t>User Story # 708 - User Scorecard</a:t>
            </a:r>
          </a:p>
          <a:p>
            <a:pPr marL="274320" lvl="1" indent="0" fontAlgn="base">
              <a:buNone/>
            </a:pPr>
            <a:r>
              <a:rPr lang="en-US" sz="2900" dirty="0">
                <a:solidFill>
                  <a:schemeClr val="tx1"/>
                </a:solidFill>
              </a:rPr>
              <a:t>The scorecard is part of the homepage view that shows a student their status versus the status of the rest of the market:</a:t>
            </a:r>
          </a:p>
          <a:p>
            <a:pPr lvl="1" fontAlgn="base"/>
            <a:r>
              <a:rPr lang="en-US" sz="2600" dirty="0">
                <a:solidFill>
                  <a:schemeClr val="tx1"/>
                </a:solidFill>
              </a:rPr>
              <a:t>Hotel type</a:t>
            </a:r>
          </a:p>
          <a:p>
            <a:pPr lvl="1" fontAlgn="base"/>
            <a:r>
              <a:rPr lang="en-US" sz="2600" dirty="0">
                <a:solidFill>
                  <a:schemeClr val="tx1"/>
                </a:solidFill>
              </a:rPr>
              <a:t>Location</a:t>
            </a:r>
          </a:p>
          <a:p>
            <a:pPr lvl="1" fontAlgn="base"/>
            <a:r>
              <a:rPr lang="en-US" sz="2600" dirty="0">
                <a:solidFill>
                  <a:schemeClr val="tx1"/>
                </a:solidFill>
              </a:rPr>
              <a:t>Advertising</a:t>
            </a:r>
          </a:p>
          <a:p>
            <a:pPr lvl="1" fontAlgn="base"/>
            <a:r>
              <a:rPr lang="en-US" sz="2600" dirty="0">
                <a:solidFill>
                  <a:schemeClr val="tx1"/>
                </a:solidFill>
              </a:rPr>
              <a:t>Room Allocated</a:t>
            </a:r>
          </a:p>
          <a:p>
            <a:pPr lvl="1" fontAlgn="base"/>
            <a:r>
              <a:rPr lang="en-US" sz="2600" dirty="0">
                <a:solidFill>
                  <a:schemeClr val="tx1"/>
                </a:solidFill>
              </a:rPr>
              <a:t>Remaining Budget</a:t>
            </a:r>
          </a:p>
          <a:p>
            <a:pPr lvl="1" fontAlgn="base"/>
            <a:r>
              <a:rPr lang="en-US" sz="2600" dirty="0" err="1">
                <a:solidFill>
                  <a:schemeClr val="tx1"/>
                </a:solidFill>
              </a:rPr>
              <a:t>Marketshare</a:t>
            </a:r>
            <a:endParaRPr lang="en-US" sz="2600" dirty="0">
              <a:solidFill>
                <a:schemeClr val="tx1"/>
              </a:solidFill>
            </a:endParaRPr>
          </a:p>
          <a:p>
            <a:pPr lvl="1" fontAlgn="base"/>
            <a:r>
              <a:rPr lang="en-US" sz="2600" dirty="0">
                <a:solidFill>
                  <a:schemeClr val="tx1"/>
                </a:solidFill>
              </a:rPr>
              <a:t>Market Share pie chart(optional for release 1)</a:t>
            </a:r>
          </a:p>
          <a:p>
            <a:pPr lvl="1" fontAlgn="base"/>
            <a:r>
              <a:rPr lang="en-US" sz="2600" dirty="0">
                <a:solidFill>
                  <a:schemeClr val="tx1"/>
                </a:solidFill>
              </a:rPr>
              <a:t>Group Name</a:t>
            </a:r>
          </a:p>
          <a:p>
            <a:pPr lvl="1" fontAlgn="base"/>
            <a:r>
              <a:rPr lang="en-US" sz="2600" dirty="0">
                <a:solidFill>
                  <a:schemeClr val="tx1"/>
                </a:solidFill>
              </a:rPr>
              <a:t>Market </a:t>
            </a:r>
            <a:r>
              <a:rPr lang="en-US" sz="2600" dirty="0" smtClean="0">
                <a:solidFill>
                  <a:schemeClr val="tx1"/>
                </a:solidFill>
              </a:rPr>
              <a:t>Segment</a:t>
            </a:r>
          </a:p>
          <a:p>
            <a:pPr marL="274320" lvl="1" indent="0" fontAlgn="base">
              <a:buNone/>
            </a:pPr>
            <a:endParaRPr lang="en-US" sz="2600" dirty="0">
              <a:solidFill>
                <a:schemeClr val="tx1"/>
              </a:solidFill>
            </a:endParaRPr>
          </a:p>
          <a:p>
            <a:r>
              <a:rPr lang="en-US" sz="3800" b="1" dirty="0"/>
              <a:t>User Story # 676- User home</a:t>
            </a:r>
            <a:endParaRPr lang="en-US" sz="3800" dirty="0"/>
          </a:p>
          <a:p>
            <a:pPr marL="274320" lvl="1" indent="0" fontAlgn="base">
              <a:buNone/>
            </a:pPr>
            <a:r>
              <a:rPr lang="en-US" sz="3500" dirty="0">
                <a:solidFill>
                  <a:schemeClr val="tx1"/>
                </a:solidFill>
              </a:rPr>
              <a:t>I as a logged in user need to be able to click on the "home" link from any page in the system so that I can navigate to the home page.</a:t>
            </a:r>
          </a:p>
          <a:p>
            <a:pPr marL="274320" lvl="1" indent="0" fontAlgn="base">
              <a:buNone/>
            </a:pPr>
            <a:r>
              <a:rPr lang="en-US" sz="3500" dirty="0">
                <a:solidFill>
                  <a:schemeClr val="tx1"/>
                </a:solidFill>
              </a:rPr>
              <a:t>A user clicks on the “home” link.</a:t>
            </a:r>
          </a:p>
          <a:p>
            <a:pPr marL="274320" lvl="1" indent="0" fontAlgn="base">
              <a:buNone/>
            </a:pPr>
            <a:r>
              <a:rPr lang="en-US" sz="3500" dirty="0">
                <a:solidFill>
                  <a:schemeClr val="tx1"/>
                </a:solidFill>
              </a:rPr>
              <a:t>The system navigates to the home page</a:t>
            </a:r>
            <a:r>
              <a:rPr lang="en-US" sz="2900" dirty="0" smtClean="0">
                <a:solidFill>
                  <a:schemeClr val="tx1"/>
                </a:solidFill>
              </a:rPr>
              <a:t>.</a:t>
            </a:r>
            <a:endParaRPr lang="en-US" sz="2900" dirty="0">
              <a:solidFill>
                <a:schemeClr val="tx1"/>
              </a:solidFill>
            </a:endParaRPr>
          </a:p>
        </p:txBody>
      </p:sp>
    </p:spTree>
    <p:extLst>
      <p:ext uri="{BB962C8B-B14F-4D97-AF65-F5344CB8AC3E}">
        <p14:creationId xmlns:p14="http://schemas.microsoft.com/office/powerpoint/2010/main" val="329938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Implemented User Stories 9/11</a:t>
            </a:r>
            <a:endParaRPr lang="en-US" dirty="0"/>
          </a:p>
        </p:txBody>
      </p:sp>
      <p:sp>
        <p:nvSpPr>
          <p:cNvPr id="3" name="Content Placeholder 2"/>
          <p:cNvSpPr>
            <a:spLocks noGrp="1"/>
          </p:cNvSpPr>
          <p:nvPr>
            <p:ph idx="1"/>
          </p:nvPr>
        </p:nvSpPr>
        <p:spPr>
          <a:xfrm>
            <a:off x="301752" y="1527048"/>
            <a:ext cx="8503920" cy="4721352"/>
          </a:xfrm>
        </p:spPr>
        <p:txBody>
          <a:bodyPr>
            <a:normAutofit fontScale="85000" lnSpcReduction="10000"/>
          </a:bodyPr>
          <a:lstStyle/>
          <a:p>
            <a:r>
              <a:rPr lang="en-US" sz="3200" b="1" dirty="0"/>
              <a:t>User Story # 672- Market Status Graph</a:t>
            </a:r>
            <a:endParaRPr lang="en-US" sz="3200" dirty="0"/>
          </a:p>
          <a:p>
            <a:pPr marL="274320" lvl="1" indent="0" fontAlgn="base">
              <a:buNone/>
            </a:pPr>
            <a:r>
              <a:rPr lang="en-US" sz="2100" dirty="0">
                <a:solidFill>
                  <a:schemeClr val="tx1"/>
                </a:solidFill>
              </a:rPr>
              <a:t>As a logged in user I need to be able to view the graphs on the dashboard so that I can view a graphical representation of the current market status for market share</a:t>
            </a:r>
          </a:p>
          <a:p>
            <a:pPr marL="274320" lvl="1" indent="0" fontAlgn="base">
              <a:buNone/>
            </a:pPr>
            <a:r>
              <a:rPr lang="en-US" sz="2100" dirty="0">
                <a:solidFill>
                  <a:schemeClr val="tx1"/>
                </a:solidFill>
              </a:rPr>
              <a:t>A logged in user views the graphs on the homepage.</a:t>
            </a:r>
          </a:p>
          <a:p>
            <a:pPr marL="0" indent="0">
              <a:buNone/>
            </a:pPr>
            <a:r>
              <a:rPr lang="en-US" sz="3200" dirty="0"/>
              <a:t> </a:t>
            </a:r>
          </a:p>
          <a:p>
            <a:r>
              <a:rPr lang="en-US" sz="3200" b="1" dirty="0"/>
              <a:t>User Story # 671- User leaderboard</a:t>
            </a:r>
            <a:endParaRPr lang="en-US" sz="3200" dirty="0"/>
          </a:p>
          <a:p>
            <a:pPr marL="274320" lvl="1" indent="0" fontAlgn="base">
              <a:buNone/>
            </a:pPr>
            <a:r>
              <a:rPr lang="en-US" sz="2100" dirty="0">
                <a:solidFill>
                  <a:schemeClr val="tx1"/>
                </a:solidFill>
              </a:rPr>
              <a:t>The leaderboard shows the total revenue for each from in descending order for the previous period.  </a:t>
            </a:r>
          </a:p>
          <a:p>
            <a:pPr marL="274320" lvl="1" indent="0" fontAlgn="base">
              <a:buNone/>
            </a:pPr>
            <a:r>
              <a:rPr lang="en-US" sz="2100" dirty="0">
                <a:solidFill>
                  <a:schemeClr val="tx1"/>
                </a:solidFill>
              </a:rPr>
              <a:t>It also have a bar graph as a visual representation of the </a:t>
            </a:r>
            <a:r>
              <a:rPr lang="en-US" sz="2100" dirty="0" smtClean="0">
                <a:solidFill>
                  <a:schemeClr val="tx1"/>
                </a:solidFill>
              </a:rPr>
              <a:t>same</a:t>
            </a:r>
          </a:p>
          <a:p>
            <a:pPr marL="274320" lvl="1" indent="0" fontAlgn="base">
              <a:buNone/>
            </a:pPr>
            <a:endParaRPr lang="en-US" sz="2100" dirty="0">
              <a:solidFill>
                <a:schemeClr val="tx1"/>
              </a:solidFill>
            </a:endParaRPr>
          </a:p>
          <a:p>
            <a:r>
              <a:rPr lang="en-US" sz="3200" b="1" dirty="0"/>
              <a:t>User Story #842 - Professor Feedback</a:t>
            </a:r>
            <a:endParaRPr lang="en-US" sz="3200" dirty="0"/>
          </a:p>
          <a:p>
            <a:pPr marL="274320" lvl="1" indent="0" fontAlgn="base">
              <a:buNone/>
            </a:pPr>
            <a:r>
              <a:rPr lang="en-US" dirty="0">
                <a:solidFill>
                  <a:schemeClr val="tx1"/>
                </a:solidFill>
              </a:rPr>
              <a:t>Professor is able to give their feedback at the end of period for a specific Group based on their strategic decisions and their end of period comment.</a:t>
            </a:r>
          </a:p>
          <a:p>
            <a:pPr marL="0" indent="0">
              <a:buNone/>
            </a:pPr>
            <a:endParaRPr lang="en-US" sz="2900" dirty="0">
              <a:solidFill>
                <a:schemeClr val="tx1"/>
              </a:solidFill>
            </a:endParaRPr>
          </a:p>
        </p:txBody>
      </p:sp>
    </p:spTree>
    <p:extLst>
      <p:ext uri="{BB962C8B-B14F-4D97-AF65-F5344CB8AC3E}">
        <p14:creationId xmlns:p14="http://schemas.microsoft.com/office/powerpoint/2010/main" val="1038055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Implemented User Stories 10/11</a:t>
            </a:r>
            <a:endParaRPr lang="en-US" dirty="0"/>
          </a:p>
        </p:txBody>
      </p:sp>
      <p:sp>
        <p:nvSpPr>
          <p:cNvPr id="3" name="Content Placeholder 2"/>
          <p:cNvSpPr>
            <a:spLocks noGrp="1"/>
          </p:cNvSpPr>
          <p:nvPr>
            <p:ph idx="1"/>
          </p:nvPr>
        </p:nvSpPr>
        <p:spPr>
          <a:xfrm>
            <a:off x="301752" y="1527048"/>
            <a:ext cx="8503920" cy="4721352"/>
          </a:xfrm>
        </p:spPr>
        <p:txBody>
          <a:bodyPr>
            <a:normAutofit fontScale="85000" lnSpcReduction="20000"/>
          </a:bodyPr>
          <a:lstStyle/>
          <a:p>
            <a:r>
              <a:rPr lang="en-US" sz="3200" b="1" dirty="0"/>
              <a:t>User Story #841 - Professor Portfolio</a:t>
            </a:r>
            <a:endParaRPr lang="en-US" sz="3200" dirty="0"/>
          </a:p>
          <a:p>
            <a:pPr marL="274320" lvl="1" indent="0" fontAlgn="base">
              <a:buNone/>
            </a:pPr>
            <a:r>
              <a:rPr lang="en-US" dirty="0">
                <a:solidFill>
                  <a:schemeClr val="tx1"/>
                </a:solidFill>
              </a:rPr>
              <a:t>Admin is able to download a detailed report of how Each Hotel did during the last period, as well as all the groups as a whole </a:t>
            </a:r>
            <a:r>
              <a:rPr lang="en-US" dirty="0" smtClean="0">
                <a:solidFill>
                  <a:schemeClr val="tx1"/>
                </a:solidFill>
              </a:rPr>
              <a:t>performed</a:t>
            </a:r>
          </a:p>
          <a:p>
            <a:pPr marL="274320" lvl="1" indent="0" fontAlgn="base">
              <a:buNone/>
            </a:pPr>
            <a:endParaRPr lang="en-US" dirty="0">
              <a:solidFill>
                <a:schemeClr val="tx1"/>
              </a:solidFill>
            </a:endParaRPr>
          </a:p>
          <a:p>
            <a:r>
              <a:rPr lang="en-US" sz="3200" b="1" dirty="0"/>
              <a:t>User Story #840 - Comment Repository</a:t>
            </a:r>
            <a:endParaRPr lang="en-US" sz="3200" dirty="0"/>
          </a:p>
          <a:p>
            <a:pPr marL="274320" lvl="1" indent="0" fontAlgn="base">
              <a:buNone/>
            </a:pPr>
            <a:r>
              <a:rPr lang="en-US" dirty="0">
                <a:solidFill>
                  <a:schemeClr val="tx1"/>
                </a:solidFill>
              </a:rPr>
              <a:t>A page where an Admin user can view all Comments for a Game’s Period.</a:t>
            </a:r>
          </a:p>
          <a:p>
            <a:pPr marL="274320" lvl="1" indent="0" fontAlgn="base">
              <a:buNone/>
            </a:pPr>
            <a:r>
              <a:rPr lang="en-US" dirty="0">
                <a:solidFill>
                  <a:schemeClr val="tx1"/>
                </a:solidFill>
              </a:rPr>
              <a:t>Admin can also filter Comments by Hotel </a:t>
            </a:r>
            <a:r>
              <a:rPr lang="en-US" dirty="0" smtClean="0">
                <a:solidFill>
                  <a:schemeClr val="tx1"/>
                </a:solidFill>
              </a:rPr>
              <a:t>Type</a:t>
            </a:r>
          </a:p>
          <a:p>
            <a:pPr marL="274320" lvl="1" indent="0" fontAlgn="base">
              <a:buNone/>
            </a:pPr>
            <a:endParaRPr lang="en-US" dirty="0">
              <a:solidFill>
                <a:schemeClr val="tx1"/>
              </a:solidFill>
            </a:endParaRPr>
          </a:p>
          <a:p>
            <a:r>
              <a:rPr lang="en-US" sz="3200" b="1" dirty="0"/>
              <a:t>User Story #847 - End of Period Algorithm</a:t>
            </a:r>
            <a:endParaRPr lang="en-US" sz="3200" dirty="0"/>
          </a:p>
          <a:p>
            <a:pPr marL="274320" lvl="1" indent="0" fontAlgn="base">
              <a:buNone/>
            </a:pPr>
            <a:r>
              <a:rPr lang="en-US" dirty="0">
                <a:solidFill>
                  <a:schemeClr val="tx1"/>
                </a:solidFill>
              </a:rPr>
              <a:t>Algorithm that quantifies and qualifies market share by group per period and revenue earned based on strategic decisions and news </a:t>
            </a:r>
            <a:r>
              <a:rPr lang="en-US" dirty="0" smtClean="0">
                <a:solidFill>
                  <a:schemeClr val="tx1"/>
                </a:solidFill>
              </a:rPr>
              <a:t>impact</a:t>
            </a:r>
          </a:p>
          <a:p>
            <a:pPr marL="274320" lvl="1" indent="0" fontAlgn="base">
              <a:buNone/>
            </a:pPr>
            <a:endParaRPr lang="en-US" dirty="0" smtClean="0">
              <a:solidFill>
                <a:schemeClr val="tx1"/>
              </a:solidFill>
            </a:endParaRPr>
          </a:p>
          <a:p>
            <a:r>
              <a:rPr lang="en-US" sz="2800" b="1" dirty="0"/>
              <a:t>User Story #856 - Bot Play</a:t>
            </a:r>
            <a:endParaRPr lang="en-US" sz="2400" dirty="0"/>
          </a:p>
          <a:p>
            <a:pPr marL="274320" lvl="1" indent="0" fontAlgn="base">
              <a:buNone/>
            </a:pPr>
            <a:r>
              <a:rPr lang="en-US" dirty="0">
                <a:solidFill>
                  <a:schemeClr val="tx1"/>
                </a:solidFill>
              </a:rPr>
              <a:t>End of period algorithm looks for bots in play and selects a random number of decisions and OTA allocations to simulator a group.</a:t>
            </a:r>
          </a:p>
          <a:p>
            <a:pPr marL="274320" lvl="1" indent="0" fontAlgn="base">
              <a:buNone/>
            </a:pPr>
            <a:endParaRPr lang="en-US" dirty="0">
              <a:solidFill>
                <a:schemeClr val="tx1"/>
              </a:solidFill>
            </a:endParaRPr>
          </a:p>
          <a:p>
            <a:endParaRPr lang="en-US" sz="2900" dirty="0">
              <a:solidFill>
                <a:schemeClr val="tx1"/>
              </a:solidFill>
            </a:endParaRPr>
          </a:p>
        </p:txBody>
      </p:sp>
    </p:spTree>
    <p:extLst>
      <p:ext uri="{BB962C8B-B14F-4D97-AF65-F5344CB8AC3E}">
        <p14:creationId xmlns:p14="http://schemas.microsoft.com/office/powerpoint/2010/main" val="2856111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Implemented User Stories 11/11</a:t>
            </a:r>
            <a:endParaRPr lang="en-US" dirty="0"/>
          </a:p>
        </p:txBody>
      </p:sp>
      <p:sp>
        <p:nvSpPr>
          <p:cNvPr id="3" name="Content Placeholder 2"/>
          <p:cNvSpPr>
            <a:spLocks noGrp="1"/>
          </p:cNvSpPr>
          <p:nvPr>
            <p:ph idx="1"/>
          </p:nvPr>
        </p:nvSpPr>
        <p:spPr>
          <a:xfrm>
            <a:off x="301752" y="1527048"/>
            <a:ext cx="8503920" cy="4721352"/>
          </a:xfrm>
        </p:spPr>
        <p:txBody>
          <a:bodyPr>
            <a:normAutofit fontScale="85000" lnSpcReduction="20000"/>
          </a:bodyPr>
          <a:lstStyle/>
          <a:p>
            <a:r>
              <a:rPr lang="en-US" sz="2800" b="1" dirty="0"/>
              <a:t>User Story # 710 - User Toolbar</a:t>
            </a:r>
            <a:endParaRPr lang="en-US" sz="2400" dirty="0"/>
          </a:p>
          <a:p>
            <a:pPr marL="274320" lvl="1" indent="0" fontAlgn="base">
              <a:buNone/>
            </a:pPr>
            <a:r>
              <a:rPr lang="en-US" sz="2300" dirty="0">
                <a:solidFill>
                  <a:schemeClr val="tx1"/>
                </a:solidFill>
              </a:rPr>
              <a:t>As a logged in user I need to be able to access the toolbar from any page</a:t>
            </a:r>
            <a:endParaRPr lang="en-US" dirty="0">
              <a:solidFill>
                <a:schemeClr val="tx1"/>
              </a:solidFill>
            </a:endParaRPr>
          </a:p>
          <a:p>
            <a:pPr marL="274320" lvl="1" indent="0" fontAlgn="base">
              <a:buNone/>
            </a:pPr>
            <a:r>
              <a:rPr lang="en-US" sz="2300" dirty="0">
                <a:solidFill>
                  <a:schemeClr val="tx1"/>
                </a:solidFill>
              </a:rPr>
              <a:t>A logged in user can view the toolbar from any page of the system.</a:t>
            </a:r>
            <a:endParaRPr lang="en-US" dirty="0">
              <a:solidFill>
                <a:schemeClr val="tx1"/>
              </a:solidFill>
            </a:endParaRPr>
          </a:p>
          <a:p>
            <a:pPr marL="274320" lvl="1" indent="0" fontAlgn="base">
              <a:buNone/>
            </a:pPr>
            <a:r>
              <a:rPr lang="en-US" sz="2300" dirty="0">
                <a:solidFill>
                  <a:schemeClr val="tx1"/>
                </a:solidFill>
              </a:rPr>
              <a:t>The toolbar contains links for the following pages:</a:t>
            </a:r>
            <a:endParaRPr lang="en-US" dirty="0">
              <a:solidFill>
                <a:schemeClr val="tx1"/>
              </a:solidFill>
            </a:endParaRPr>
          </a:p>
          <a:p>
            <a:pPr lvl="1" fontAlgn="base"/>
            <a:r>
              <a:rPr lang="en-US" sz="2400" dirty="0">
                <a:solidFill>
                  <a:schemeClr val="tx1"/>
                </a:solidFill>
              </a:rPr>
              <a:t>A Home. this button goes to the Home page</a:t>
            </a:r>
            <a:endParaRPr lang="en-US" sz="2800" dirty="0">
              <a:solidFill>
                <a:schemeClr val="tx1"/>
              </a:solidFill>
            </a:endParaRPr>
          </a:p>
          <a:p>
            <a:pPr lvl="1" fontAlgn="base"/>
            <a:r>
              <a:rPr lang="en-US" sz="2400" dirty="0">
                <a:solidFill>
                  <a:schemeClr val="tx1"/>
                </a:solidFill>
              </a:rPr>
              <a:t>Metrics. this button goes to the Metrics Page</a:t>
            </a:r>
            <a:endParaRPr lang="en-US" sz="2800" dirty="0">
              <a:solidFill>
                <a:schemeClr val="tx1"/>
              </a:solidFill>
            </a:endParaRPr>
          </a:p>
          <a:p>
            <a:pPr lvl="1" fontAlgn="base"/>
            <a:r>
              <a:rPr lang="en-US" sz="2400" dirty="0">
                <a:solidFill>
                  <a:schemeClr val="tx1"/>
                </a:solidFill>
              </a:rPr>
              <a:t>Strategic Decisions. this button goes to the Strategic Decisions page</a:t>
            </a:r>
            <a:endParaRPr lang="en-US" sz="2800" dirty="0">
              <a:solidFill>
                <a:schemeClr val="tx1"/>
              </a:solidFill>
            </a:endParaRPr>
          </a:p>
          <a:p>
            <a:pPr lvl="1" fontAlgn="base"/>
            <a:r>
              <a:rPr lang="en-US" sz="2400" dirty="0">
                <a:solidFill>
                  <a:schemeClr val="tx1"/>
                </a:solidFill>
              </a:rPr>
              <a:t>News. this button goes to the news Page.</a:t>
            </a:r>
            <a:endParaRPr lang="en-US" sz="2800" dirty="0">
              <a:solidFill>
                <a:schemeClr val="tx1"/>
              </a:solidFill>
            </a:endParaRPr>
          </a:p>
          <a:p>
            <a:pPr lvl="1" fontAlgn="base"/>
            <a:r>
              <a:rPr lang="en-US" sz="2400" dirty="0">
                <a:solidFill>
                  <a:schemeClr val="tx1"/>
                </a:solidFill>
              </a:rPr>
              <a:t>Manage. this button will only be visible for Instructor/admin users</a:t>
            </a:r>
            <a:endParaRPr lang="en-US" sz="2800" dirty="0">
              <a:solidFill>
                <a:schemeClr val="tx1"/>
              </a:solidFill>
            </a:endParaRPr>
          </a:p>
          <a:p>
            <a:pPr lvl="2" fontAlgn="base"/>
            <a:r>
              <a:rPr lang="en-US" dirty="0"/>
              <a:t>this button goes to the Manage page</a:t>
            </a:r>
            <a:r>
              <a:rPr lang="en-US" sz="2400" dirty="0"/>
              <a:t>.</a:t>
            </a:r>
            <a:endParaRPr lang="en-US" dirty="0"/>
          </a:p>
          <a:p>
            <a:pPr marL="0" indent="0">
              <a:buNone/>
            </a:pPr>
            <a:endParaRPr lang="en-US" sz="2400" dirty="0"/>
          </a:p>
          <a:p>
            <a:r>
              <a:rPr lang="en-US" sz="2800" b="1" dirty="0"/>
              <a:t>User Story #853 - Student Reporting Page</a:t>
            </a:r>
            <a:endParaRPr lang="en-US" sz="2400" dirty="0"/>
          </a:p>
          <a:p>
            <a:pPr marL="274320" lvl="1" indent="0" fontAlgn="base">
              <a:buNone/>
            </a:pPr>
            <a:r>
              <a:rPr lang="en-US" sz="2300" dirty="0">
                <a:solidFill>
                  <a:schemeClr val="tx1"/>
                </a:solidFill>
              </a:rPr>
              <a:t>This page will display their end of period comments as well as any feedback the professor has provided.</a:t>
            </a:r>
            <a:endParaRPr lang="en-US" dirty="0">
              <a:solidFill>
                <a:schemeClr val="tx1"/>
              </a:solidFill>
            </a:endParaRPr>
          </a:p>
        </p:txBody>
      </p:sp>
    </p:spTree>
    <p:extLst>
      <p:ext uri="{BB962C8B-B14F-4D97-AF65-F5344CB8AC3E}">
        <p14:creationId xmlns:p14="http://schemas.microsoft.com/office/powerpoint/2010/main" val="271455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Requirements: use cases/use case diagrams</a:t>
            </a:r>
            <a:endParaRPr lang="en-US" dirty="0"/>
          </a:p>
        </p:txBody>
      </p:sp>
      <p:sp>
        <p:nvSpPr>
          <p:cNvPr id="3" name="Content Placeholder 2"/>
          <p:cNvSpPr>
            <a:spLocks noGrp="1"/>
          </p:cNvSpPr>
          <p:nvPr>
            <p:ph idx="1"/>
          </p:nvPr>
        </p:nvSpPr>
        <p:spPr/>
        <p:txBody>
          <a:bodyPr/>
          <a:lstStyle/>
          <a:p>
            <a:r>
              <a:rPr lang="en-US" dirty="0"/>
              <a:t>4.2. UML use cases and the use case diagram for the implemented use cases (one or more slides).</a:t>
            </a:r>
            <a:endParaRPr lang="en-US" dirty="0" smtClean="0"/>
          </a:p>
        </p:txBody>
      </p:sp>
    </p:spTree>
    <p:extLst>
      <p:ext uri="{BB962C8B-B14F-4D97-AF65-F5344CB8AC3E}">
        <p14:creationId xmlns:p14="http://schemas.microsoft.com/office/powerpoint/2010/main" val="1841124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Requirements: Sequence Diagrams</a:t>
            </a:r>
            <a:endParaRPr lang="en-US" dirty="0"/>
          </a:p>
        </p:txBody>
      </p:sp>
      <p:sp>
        <p:nvSpPr>
          <p:cNvPr id="3" name="Content Placeholder 2"/>
          <p:cNvSpPr>
            <a:spLocks noGrp="1"/>
          </p:cNvSpPr>
          <p:nvPr>
            <p:ph idx="1"/>
          </p:nvPr>
        </p:nvSpPr>
        <p:spPr/>
        <p:txBody>
          <a:bodyPr/>
          <a:lstStyle/>
          <a:p>
            <a:r>
              <a:rPr lang="en-US" dirty="0"/>
              <a:t>4.3. UML sequence diagrams for the implemented use cases.</a:t>
            </a:r>
            <a:endParaRPr lang="en-US" dirty="0" smtClean="0"/>
          </a:p>
        </p:txBody>
      </p:sp>
    </p:spTree>
    <p:extLst>
      <p:ext uri="{BB962C8B-B14F-4D97-AF65-F5344CB8AC3E}">
        <p14:creationId xmlns:p14="http://schemas.microsoft.com/office/powerpoint/2010/main" val="2185693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System </a:t>
            </a:r>
            <a:r>
              <a:rPr lang="en-US" dirty="0"/>
              <a:t>design</a:t>
            </a:r>
            <a:r>
              <a:rPr lang="en-US" dirty="0" smtClean="0"/>
              <a:t>: System Decomposition</a:t>
            </a:r>
            <a:endParaRPr lang="en-US" dirty="0"/>
          </a:p>
        </p:txBody>
      </p:sp>
      <p:sp>
        <p:nvSpPr>
          <p:cNvPr id="3" name="Content Placeholder 2"/>
          <p:cNvSpPr>
            <a:spLocks noGrp="1"/>
          </p:cNvSpPr>
          <p:nvPr>
            <p:ph idx="1"/>
          </p:nvPr>
        </p:nvSpPr>
        <p:spPr/>
        <p:txBody>
          <a:bodyPr/>
          <a:lstStyle/>
          <a:p>
            <a:r>
              <a:rPr lang="en-US" dirty="0"/>
              <a:t>5.1. System decomposition; identify the architecture patterns used (one slide).</a:t>
            </a:r>
            <a:endParaRPr lang="en-US" dirty="0" smtClean="0"/>
          </a:p>
        </p:txBody>
      </p:sp>
    </p:spTree>
    <p:extLst>
      <p:ext uri="{BB962C8B-B14F-4D97-AF65-F5344CB8AC3E}">
        <p14:creationId xmlns:p14="http://schemas.microsoft.com/office/powerpoint/2010/main" val="2540284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System </a:t>
            </a:r>
            <a:r>
              <a:rPr lang="en-US" dirty="0"/>
              <a:t>design</a:t>
            </a:r>
            <a:r>
              <a:rPr lang="en-US" dirty="0" smtClean="0"/>
              <a:t>: System Deployment</a:t>
            </a:r>
            <a:endParaRPr lang="en-US" dirty="0"/>
          </a:p>
        </p:txBody>
      </p:sp>
      <p:sp>
        <p:nvSpPr>
          <p:cNvPr id="3" name="Content Placeholder 2"/>
          <p:cNvSpPr>
            <a:spLocks noGrp="1"/>
          </p:cNvSpPr>
          <p:nvPr>
            <p:ph idx="1"/>
          </p:nvPr>
        </p:nvSpPr>
        <p:spPr/>
        <p:txBody>
          <a:bodyPr/>
          <a:lstStyle/>
          <a:p>
            <a:r>
              <a:rPr lang="en-US" dirty="0"/>
              <a:t>5.2. System deployment – h/w and s/w requirements (one slide</a:t>
            </a:r>
            <a:r>
              <a:rPr lang="en-US" dirty="0" smtClean="0"/>
              <a:t>).</a:t>
            </a:r>
          </a:p>
          <a:p>
            <a:endParaRPr lang="en-US" dirty="0"/>
          </a:p>
          <a:p>
            <a:r>
              <a:rPr lang="en-US" dirty="0" smtClean="0"/>
              <a:t>Linux machine with internet access</a:t>
            </a:r>
          </a:p>
          <a:p>
            <a:r>
              <a:rPr lang="en-US" dirty="0" smtClean="0"/>
              <a:t>Apache2</a:t>
            </a:r>
          </a:p>
          <a:p>
            <a:r>
              <a:rPr lang="en-US" dirty="0" smtClean="0"/>
              <a:t>PHP</a:t>
            </a:r>
          </a:p>
          <a:p>
            <a:r>
              <a:rPr lang="en-US" dirty="0" err="1" smtClean="0"/>
              <a:t>MariaDB</a:t>
            </a:r>
            <a:endParaRPr lang="en-US" dirty="0" smtClean="0"/>
          </a:p>
          <a:p>
            <a:endParaRPr lang="en-US" dirty="0" smtClean="0"/>
          </a:p>
        </p:txBody>
      </p:sp>
    </p:spTree>
    <p:extLst>
      <p:ext uri="{BB962C8B-B14F-4D97-AF65-F5344CB8AC3E}">
        <p14:creationId xmlns:p14="http://schemas.microsoft.com/office/powerpoint/2010/main" val="2263580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System </a:t>
            </a:r>
            <a:r>
              <a:rPr lang="en-US" dirty="0"/>
              <a:t>design</a:t>
            </a:r>
            <a:r>
              <a:rPr lang="en-US" dirty="0" smtClean="0"/>
              <a:t>: Persistent Data Design</a:t>
            </a:r>
            <a:endParaRPr lang="en-US" dirty="0"/>
          </a:p>
        </p:txBody>
      </p:sp>
      <p:sp>
        <p:nvSpPr>
          <p:cNvPr id="3" name="Content Placeholder 2"/>
          <p:cNvSpPr>
            <a:spLocks noGrp="1"/>
          </p:cNvSpPr>
          <p:nvPr>
            <p:ph idx="1"/>
          </p:nvPr>
        </p:nvSpPr>
        <p:spPr/>
        <p:txBody>
          <a:bodyPr/>
          <a:lstStyle/>
          <a:p>
            <a:r>
              <a:rPr lang="en-US" dirty="0"/>
              <a:t>5.3. Persistent data design (one slide).</a:t>
            </a:r>
            <a:endParaRPr lang="en-US" dirty="0" smtClean="0"/>
          </a:p>
        </p:txBody>
      </p:sp>
    </p:spTree>
    <p:extLst>
      <p:ext uri="{BB962C8B-B14F-4D97-AF65-F5344CB8AC3E}">
        <p14:creationId xmlns:p14="http://schemas.microsoft.com/office/powerpoint/2010/main" val="227286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Definition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2. Problem definition and, if there is an existing previous system, enumerate its problems/limitations (one or more slides</a:t>
            </a:r>
            <a:r>
              <a:rPr lang="en-US" dirty="0" smtClean="0"/>
              <a:t>).</a:t>
            </a:r>
          </a:p>
          <a:p>
            <a:endParaRPr lang="en-US" dirty="0"/>
          </a:p>
          <a:p>
            <a:r>
              <a:rPr lang="en-US" dirty="0"/>
              <a:t>University instructors need a means for having their students run simulations of a hotel room sales market to show the impact that different marketing budget allocations will have on the market. These allocations need to take the form of dollars spent on marketing personnel, advertising, and promotions; along with type of hotel and the location of the hotel. The way a student utilizes their budget will ultimately affect the market by either giving him or her competitors a market advantage. By the same token, these students need a means for interpreting the effects of budget allocations that other students have in the same market. Finally, instructors need a way to track these results over varying intervals of time.   </a:t>
            </a:r>
          </a:p>
          <a:p>
            <a:pPr marL="0" indent="0">
              <a:buNone/>
            </a:pP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System </a:t>
            </a:r>
            <a:r>
              <a:rPr lang="en-US" dirty="0"/>
              <a:t>design</a:t>
            </a:r>
            <a:r>
              <a:rPr lang="en-US" dirty="0" smtClean="0"/>
              <a:t>: Security/Privacy</a:t>
            </a:r>
            <a:endParaRPr lang="en-US" dirty="0"/>
          </a:p>
        </p:txBody>
      </p:sp>
      <p:sp>
        <p:nvSpPr>
          <p:cNvPr id="3" name="Content Placeholder 2"/>
          <p:cNvSpPr>
            <a:spLocks noGrp="1"/>
          </p:cNvSpPr>
          <p:nvPr>
            <p:ph idx="1"/>
          </p:nvPr>
        </p:nvSpPr>
        <p:spPr/>
        <p:txBody>
          <a:bodyPr/>
          <a:lstStyle/>
          <a:p>
            <a:r>
              <a:rPr lang="en-US" dirty="0"/>
              <a:t>5.4. Security/Privacy (one slide</a:t>
            </a:r>
            <a:r>
              <a:rPr lang="en-US" dirty="0" smtClean="0"/>
              <a:t>).</a:t>
            </a:r>
          </a:p>
          <a:p>
            <a:endParaRPr lang="en-US" dirty="0"/>
          </a:p>
          <a:p>
            <a:r>
              <a:rPr lang="en-US" dirty="0" smtClean="0"/>
              <a:t>Login with an email and password</a:t>
            </a:r>
          </a:p>
          <a:p>
            <a:r>
              <a:rPr lang="en-US" dirty="0"/>
              <a:t>Passwords are </a:t>
            </a:r>
            <a:r>
              <a:rPr lang="en-US" dirty="0" smtClean="0"/>
              <a:t>hashed using sha256</a:t>
            </a:r>
          </a:p>
          <a:p>
            <a:r>
              <a:rPr lang="en-US" dirty="0" smtClean="0"/>
              <a:t>Sessions are cleared upon leaving the system</a:t>
            </a:r>
          </a:p>
          <a:p>
            <a:pPr marL="0" indent="0">
              <a:buNone/>
            </a:pPr>
            <a:endParaRPr lang="en-US" dirty="0" smtClean="0"/>
          </a:p>
        </p:txBody>
      </p:sp>
    </p:spTree>
    <p:extLst>
      <p:ext uri="{BB962C8B-B14F-4D97-AF65-F5344CB8AC3E}">
        <p14:creationId xmlns:p14="http://schemas.microsoft.com/office/powerpoint/2010/main" val="3603073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Detailed </a:t>
            </a:r>
            <a:r>
              <a:rPr lang="en-US" dirty="0"/>
              <a:t>design</a:t>
            </a:r>
            <a:r>
              <a:rPr lang="en-US" dirty="0" smtClean="0"/>
              <a:t>: Minimal Class Diagram</a:t>
            </a:r>
            <a:endParaRPr lang="en-US" dirty="0"/>
          </a:p>
        </p:txBody>
      </p:sp>
      <p:sp>
        <p:nvSpPr>
          <p:cNvPr id="3" name="Content Placeholder 2"/>
          <p:cNvSpPr>
            <a:spLocks noGrp="1"/>
          </p:cNvSpPr>
          <p:nvPr>
            <p:ph idx="1"/>
          </p:nvPr>
        </p:nvSpPr>
        <p:spPr/>
        <p:txBody>
          <a:bodyPr/>
          <a:lstStyle/>
          <a:p>
            <a:r>
              <a:rPr lang="en-US" dirty="0"/>
              <a:t>6.1. Minimal class diagram. Identify the design patterns used (one or more slides).</a:t>
            </a:r>
            <a:endParaRPr lang="en-US" dirty="0" smtClean="0"/>
          </a:p>
        </p:txBody>
      </p:sp>
    </p:spTree>
    <p:extLst>
      <p:ext uri="{BB962C8B-B14F-4D97-AF65-F5344CB8AC3E}">
        <p14:creationId xmlns:p14="http://schemas.microsoft.com/office/powerpoint/2010/main" val="145301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Detailed </a:t>
            </a:r>
            <a:r>
              <a:rPr lang="en-US" dirty="0"/>
              <a:t>design</a:t>
            </a:r>
            <a:r>
              <a:rPr lang="en-US" dirty="0" smtClean="0"/>
              <a:t>: State Machine</a:t>
            </a:r>
            <a:endParaRPr lang="en-US" dirty="0"/>
          </a:p>
        </p:txBody>
      </p:sp>
      <p:sp>
        <p:nvSpPr>
          <p:cNvPr id="3" name="Content Placeholder 2"/>
          <p:cNvSpPr>
            <a:spLocks noGrp="1"/>
          </p:cNvSpPr>
          <p:nvPr>
            <p:ph idx="1"/>
          </p:nvPr>
        </p:nvSpPr>
        <p:spPr/>
        <p:txBody>
          <a:bodyPr/>
          <a:lstStyle/>
          <a:p>
            <a:r>
              <a:rPr lang="en-US" dirty="0"/>
              <a:t>6.2. State machine for the main control object or the most important object of the implemented uses cases (one or more slides).</a:t>
            </a:r>
            <a:endParaRPr lang="en-US" dirty="0" smtClean="0"/>
          </a:p>
        </p:txBody>
      </p:sp>
    </p:spTree>
    <p:extLst>
      <p:ext uri="{BB962C8B-B14F-4D97-AF65-F5344CB8AC3E}">
        <p14:creationId xmlns:p14="http://schemas.microsoft.com/office/powerpoint/2010/main" val="3998674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Detailed </a:t>
            </a:r>
            <a:r>
              <a:rPr lang="en-US" dirty="0"/>
              <a:t>design</a:t>
            </a:r>
            <a:r>
              <a:rPr lang="en-US" dirty="0" smtClean="0"/>
              <a:t>: Main Algorithm</a:t>
            </a:r>
            <a:endParaRPr lang="en-US" dirty="0"/>
          </a:p>
        </p:txBody>
      </p:sp>
      <p:sp>
        <p:nvSpPr>
          <p:cNvPr id="3" name="Content Placeholder 2"/>
          <p:cNvSpPr>
            <a:spLocks noGrp="1"/>
          </p:cNvSpPr>
          <p:nvPr>
            <p:ph idx="1"/>
          </p:nvPr>
        </p:nvSpPr>
        <p:spPr/>
        <p:txBody>
          <a:bodyPr/>
          <a:lstStyle/>
          <a:p>
            <a:r>
              <a:rPr lang="en-US" dirty="0"/>
              <a:t>6.3. Main algorithm used related to an implemented use case described above (one or more slides).</a:t>
            </a:r>
            <a:endParaRPr lang="en-US" dirty="0" smtClean="0"/>
          </a:p>
        </p:txBody>
      </p:sp>
    </p:spTree>
    <p:extLst>
      <p:ext uri="{BB962C8B-B14F-4D97-AF65-F5344CB8AC3E}">
        <p14:creationId xmlns:p14="http://schemas.microsoft.com/office/powerpoint/2010/main" val="2907047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a:t>7. Test Suites and Test Cases (one sunny day and one rainy day) for the use case represented in part (5) above (2 slides).</a:t>
            </a:r>
            <a:endParaRPr lang="en-US" dirty="0" smtClean="0"/>
          </a:p>
        </p:txBody>
      </p:sp>
    </p:spTree>
    <p:extLst>
      <p:ext uri="{BB962C8B-B14F-4D97-AF65-F5344CB8AC3E}">
        <p14:creationId xmlns:p14="http://schemas.microsoft.com/office/powerpoint/2010/main" val="317056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Sunny Day</a:t>
            </a:r>
            <a:endParaRPr lang="en-US" dirty="0"/>
          </a:p>
        </p:txBody>
      </p:sp>
      <p:sp>
        <p:nvSpPr>
          <p:cNvPr id="3" name="Content Placeholder 2"/>
          <p:cNvSpPr>
            <a:spLocks noGrp="1"/>
          </p:cNvSpPr>
          <p:nvPr>
            <p:ph idx="1"/>
          </p:nvPr>
        </p:nvSpPr>
        <p:spPr/>
        <p:txBody>
          <a:bodyPr/>
          <a:lstStyle/>
          <a:p>
            <a:r>
              <a:rPr lang="en-US" dirty="0"/>
              <a:t>7.1 One sunny day and one rainy day for the implemented use cases (one or more slides).</a:t>
            </a:r>
            <a:endParaRPr lang="en-US" dirty="0" smtClean="0"/>
          </a:p>
        </p:txBody>
      </p:sp>
    </p:spTree>
    <p:extLst>
      <p:ext uri="{BB962C8B-B14F-4D97-AF65-F5344CB8AC3E}">
        <p14:creationId xmlns:p14="http://schemas.microsoft.com/office/powerpoint/2010/main" val="802692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Sunny &amp; rainy day</a:t>
            </a:r>
            <a:endParaRPr lang="en-US" dirty="0"/>
          </a:p>
        </p:txBody>
      </p:sp>
      <p:sp>
        <p:nvSpPr>
          <p:cNvPr id="3" name="Content Placeholder 2"/>
          <p:cNvSpPr>
            <a:spLocks noGrp="1"/>
          </p:cNvSpPr>
          <p:nvPr>
            <p:ph idx="1"/>
          </p:nvPr>
        </p:nvSpPr>
        <p:spPr/>
        <p:txBody>
          <a:bodyPr/>
          <a:lstStyle/>
          <a:p>
            <a:r>
              <a:rPr lang="en-US" dirty="0"/>
              <a:t>7.1 One sunny day and one rainy day for the implemented use cases (one or more slides).</a:t>
            </a:r>
            <a:endParaRPr lang="en-US" dirty="0" smtClean="0"/>
          </a:p>
        </p:txBody>
      </p:sp>
    </p:spTree>
    <p:extLst>
      <p:ext uri="{BB962C8B-B14F-4D97-AF65-F5344CB8AC3E}">
        <p14:creationId xmlns:p14="http://schemas.microsoft.com/office/powerpoint/2010/main" val="279578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Automated Test scripts</a:t>
            </a:r>
            <a:endParaRPr lang="en-US" dirty="0"/>
          </a:p>
        </p:txBody>
      </p:sp>
      <p:sp>
        <p:nvSpPr>
          <p:cNvPr id="3" name="Content Placeholder 2"/>
          <p:cNvSpPr>
            <a:spLocks noGrp="1"/>
          </p:cNvSpPr>
          <p:nvPr>
            <p:ph idx="1"/>
          </p:nvPr>
        </p:nvSpPr>
        <p:spPr/>
        <p:txBody>
          <a:bodyPr/>
          <a:lstStyle/>
          <a:p>
            <a:r>
              <a:rPr lang="en-US" dirty="0"/>
              <a:t>7.2 Automated test scripts for the implemented use cases (one or more slides).</a:t>
            </a:r>
            <a:endParaRPr lang="en-US" dirty="0" smtClean="0"/>
          </a:p>
        </p:txBody>
      </p:sp>
    </p:spTree>
    <p:extLst>
      <p:ext uri="{BB962C8B-B14F-4D97-AF65-F5344CB8AC3E}">
        <p14:creationId xmlns:p14="http://schemas.microsoft.com/office/powerpoint/2010/main" val="4206074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Live Demo</a:t>
            </a:r>
            <a:endParaRPr lang="en-US" dirty="0"/>
          </a:p>
        </p:txBody>
      </p:sp>
      <p:sp>
        <p:nvSpPr>
          <p:cNvPr id="3" name="Content Placeholder 2"/>
          <p:cNvSpPr>
            <a:spLocks noGrp="1"/>
          </p:cNvSpPr>
          <p:nvPr>
            <p:ph idx="1"/>
          </p:nvPr>
        </p:nvSpPr>
        <p:spPr/>
        <p:txBody>
          <a:bodyPr/>
          <a:lstStyle/>
          <a:p>
            <a:r>
              <a:rPr lang="en-US" dirty="0"/>
              <a:t>8. A high-level demo of the software solution.</a:t>
            </a:r>
            <a:endParaRPr lang="en-US" dirty="0" smtClean="0"/>
          </a:p>
        </p:txBody>
      </p:sp>
    </p:spTree>
    <p:extLst>
      <p:ext uri="{BB962C8B-B14F-4D97-AF65-F5344CB8AC3E}">
        <p14:creationId xmlns:p14="http://schemas.microsoft.com/office/powerpoint/2010/main" val="97054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Management</a:t>
            </a:r>
            <a:endParaRPr lang="en-US" dirty="0"/>
          </a:p>
        </p:txBody>
      </p:sp>
      <p:sp>
        <p:nvSpPr>
          <p:cNvPr id="3" name="Content Placeholder 2"/>
          <p:cNvSpPr>
            <a:spLocks noGrp="1"/>
          </p:cNvSpPr>
          <p:nvPr>
            <p:ph idx="1"/>
          </p:nvPr>
        </p:nvSpPr>
        <p:spPr/>
        <p:txBody>
          <a:bodyPr/>
          <a:lstStyle/>
          <a:p>
            <a:r>
              <a:rPr lang="en-US" dirty="0"/>
              <a:t>3. Project Management (schedule for entire semester) (one slide; Gantt Chart).</a:t>
            </a:r>
            <a:endParaRPr lang="en-US" dirty="0" smtClean="0"/>
          </a:p>
        </p:txBody>
      </p:sp>
    </p:spTree>
    <p:extLst>
      <p:ext uri="{BB962C8B-B14F-4D97-AF65-F5344CB8AC3E}">
        <p14:creationId xmlns:p14="http://schemas.microsoft.com/office/powerpoint/2010/main" val="506698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Implemented User Stories 1/11</a:t>
            </a:r>
            <a:endParaRPr lang="en-US" dirty="0"/>
          </a:p>
        </p:txBody>
      </p:sp>
      <p:sp>
        <p:nvSpPr>
          <p:cNvPr id="3" name="Content Placeholder 2"/>
          <p:cNvSpPr>
            <a:spLocks noGrp="1"/>
          </p:cNvSpPr>
          <p:nvPr>
            <p:ph idx="1"/>
          </p:nvPr>
        </p:nvSpPr>
        <p:spPr/>
        <p:txBody>
          <a:bodyPr>
            <a:normAutofit fontScale="55000" lnSpcReduction="20000"/>
          </a:bodyPr>
          <a:lstStyle/>
          <a:p>
            <a:r>
              <a:rPr lang="en-US" dirty="0"/>
              <a:t>4.1. User stories implemented (one or more slides</a:t>
            </a:r>
            <a:r>
              <a:rPr lang="en-US" dirty="0" smtClean="0"/>
              <a:t>).</a:t>
            </a:r>
          </a:p>
          <a:p>
            <a:endParaRPr lang="en-US" dirty="0" smtClean="0"/>
          </a:p>
          <a:p>
            <a:r>
              <a:rPr lang="en-US" b="1" dirty="0"/>
              <a:t>User Story # 711 - deactivate Users</a:t>
            </a:r>
            <a:endParaRPr lang="en-US" dirty="0"/>
          </a:p>
          <a:p>
            <a:pPr marL="274320" lvl="1" indent="0" fontAlgn="base">
              <a:buNone/>
            </a:pPr>
            <a:r>
              <a:rPr lang="en-US" sz="2500" dirty="0">
                <a:solidFill>
                  <a:schemeClr val="tx1"/>
                </a:solidFill>
              </a:rPr>
              <a:t>As a logged in admin I need to be able to delete users so that I can remove users from the system</a:t>
            </a:r>
          </a:p>
          <a:p>
            <a:pPr marL="274320" lvl="1" indent="0" fontAlgn="base">
              <a:buNone/>
            </a:pPr>
            <a:r>
              <a:rPr lang="en-US" sz="2500" dirty="0">
                <a:solidFill>
                  <a:schemeClr val="tx1"/>
                </a:solidFill>
              </a:rPr>
              <a:t>A logged in admin clicks, delete user.</a:t>
            </a:r>
          </a:p>
          <a:p>
            <a:pPr marL="274320" lvl="1" indent="0" fontAlgn="base">
              <a:buNone/>
            </a:pPr>
            <a:r>
              <a:rPr lang="en-US" sz="2500" dirty="0">
                <a:solidFill>
                  <a:schemeClr val="tx1"/>
                </a:solidFill>
              </a:rPr>
              <a:t>A confirmation dialog box appears.  the admin clicks “yes”</a:t>
            </a:r>
          </a:p>
          <a:p>
            <a:pPr marL="274320" lvl="1" indent="0" fontAlgn="base">
              <a:buNone/>
            </a:pPr>
            <a:r>
              <a:rPr lang="en-US" sz="2500" dirty="0">
                <a:solidFill>
                  <a:schemeClr val="tx1"/>
                </a:solidFill>
              </a:rPr>
              <a:t>The user account is deleted from the </a:t>
            </a:r>
            <a:r>
              <a:rPr lang="en-US" sz="2500" dirty="0" smtClean="0">
                <a:solidFill>
                  <a:schemeClr val="tx1"/>
                </a:solidFill>
              </a:rPr>
              <a:t>system</a:t>
            </a:r>
          </a:p>
          <a:p>
            <a:pPr marL="0" lvl="0" indent="0" fontAlgn="base">
              <a:buNone/>
            </a:pPr>
            <a:endParaRPr lang="en-US" sz="2500" dirty="0"/>
          </a:p>
          <a:p>
            <a:r>
              <a:rPr lang="en-US" b="1" dirty="0"/>
              <a:t>User Story # 776 - Student Create Group</a:t>
            </a:r>
            <a:endParaRPr lang="en-US" dirty="0"/>
          </a:p>
          <a:p>
            <a:pPr marL="274320" lvl="1" indent="0" fontAlgn="base">
              <a:buNone/>
            </a:pPr>
            <a:r>
              <a:rPr lang="en-US" sz="2500" dirty="0">
                <a:solidFill>
                  <a:schemeClr val="tx1"/>
                </a:solidFill>
              </a:rPr>
              <a:t>The student decides to create a new group and clicks on the “create a new group” from the join group page.</a:t>
            </a:r>
          </a:p>
          <a:p>
            <a:pPr marL="274320" lvl="1" indent="0" fontAlgn="base">
              <a:buNone/>
            </a:pPr>
            <a:r>
              <a:rPr lang="en-US" sz="2500" dirty="0">
                <a:solidFill>
                  <a:schemeClr val="tx1"/>
                </a:solidFill>
              </a:rPr>
              <a:t>The student clicks on the games drop down list and selects a game.</a:t>
            </a:r>
          </a:p>
          <a:p>
            <a:pPr marL="274320" lvl="1" indent="0" fontAlgn="base">
              <a:buNone/>
            </a:pPr>
            <a:r>
              <a:rPr lang="en-US" sz="2500" dirty="0">
                <a:solidFill>
                  <a:schemeClr val="tx1"/>
                </a:solidFill>
              </a:rPr>
              <a:t>The student enters a group name in the group name text box</a:t>
            </a:r>
          </a:p>
          <a:p>
            <a:pPr marL="274320" lvl="1" indent="0" fontAlgn="base">
              <a:buNone/>
            </a:pPr>
            <a:r>
              <a:rPr lang="en-US" sz="2500" dirty="0">
                <a:solidFill>
                  <a:schemeClr val="tx1"/>
                </a:solidFill>
              </a:rPr>
              <a:t>The student clicks on the ‘create new group’ button.</a:t>
            </a:r>
          </a:p>
          <a:p>
            <a:pPr marL="274320" lvl="1" indent="0" fontAlgn="base">
              <a:buNone/>
            </a:pPr>
            <a:r>
              <a:rPr lang="en-US" sz="2500" dirty="0">
                <a:solidFill>
                  <a:schemeClr val="tx1"/>
                </a:solidFill>
              </a:rPr>
              <a:t>The user is redirected to his or her homepage. </a:t>
            </a:r>
            <a:endParaRPr lang="en-US" sz="2500" dirty="0" smtClean="0">
              <a:solidFill>
                <a:schemeClr val="tx1"/>
              </a:solidFill>
            </a:endParaRPr>
          </a:p>
          <a:p>
            <a:pPr marL="0" lvl="0" indent="0" fontAlgn="base">
              <a:buNone/>
            </a:pPr>
            <a:endParaRPr lang="en-US" sz="2500" dirty="0"/>
          </a:p>
          <a:p>
            <a:r>
              <a:rPr lang="en-US" b="1" dirty="0"/>
              <a:t>User Story # 704 - Admin Login</a:t>
            </a:r>
            <a:endParaRPr lang="en-US" dirty="0"/>
          </a:p>
          <a:p>
            <a:pPr marL="274320" lvl="1" indent="0" fontAlgn="base">
              <a:buNone/>
            </a:pPr>
            <a:r>
              <a:rPr lang="en-US" sz="2500" dirty="0">
                <a:solidFill>
                  <a:schemeClr val="tx1"/>
                </a:solidFill>
              </a:rPr>
              <a:t>As an admin I need to be able to log into the system so that I can manage games and users</a:t>
            </a:r>
          </a:p>
          <a:p>
            <a:pPr marL="274320" lvl="1" indent="0" fontAlgn="base">
              <a:buNone/>
            </a:pPr>
            <a:r>
              <a:rPr lang="en-US" sz="2500" dirty="0">
                <a:solidFill>
                  <a:schemeClr val="tx1"/>
                </a:solidFill>
              </a:rPr>
              <a:t>An admin navigates to the login page.</a:t>
            </a:r>
          </a:p>
          <a:p>
            <a:pPr marL="274320" lvl="1" indent="0" fontAlgn="base">
              <a:buNone/>
            </a:pPr>
            <a:r>
              <a:rPr lang="en-US" sz="2500" dirty="0">
                <a:solidFill>
                  <a:schemeClr val="tx1"/>
                </a:solidFill>
              </a:rPr>
              <a:t>An admin enters his username and password into the corresponding text boxes</a:t>
            </a:r>
          </a:p>
          <a:p>
            <a:endParaRPr lang="en-US" dirty="0" smtClean="0"/>
          </a:p>
        </p:txBody>
      </p:sp>
    </p:spTree>
    <p:extLst>
      <p:ext uri="{BB962C8B-B14F-4D97-AF65-F5344CB8AC3E}">
        <p14:creationId xmlns:p14="http://schemas.microsoft.com/office/powerpoint/2010/main" val="2514756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Implemented User Stories 2/11</a:t>
            </a:r>
            <a:endParaRPr lang="en-US" dirty="0"/>
          </a:p>
        </p:txBody>
      </p:sp>
      <p:sp>
        <p:nvSpPr>
          <p:cNvPr id="3" name="Content Placeholder 2"/>
          <p:cNvSpPr>
            <a:spLocks noGrp="1"/>
          </p:cNvSpPr>
          <p:nvPr>
            <p:ph idx="1"/>
          </p:nvPr>
        </p:nvSpPr>
        <p:spPr>
          <a:xfrm>
            <a:off x="301752" y="1527048"/>
            <a:ext cx="8503920" cy="4721352"/>
          </a:xfrm>
        </p:spPr>
        <p:txBody>
          <a:bodyPr>
            <a:normAutofit fontScale="47500" lnSpcReduction="20000"/>
          </a:bodyPr>
          <a:lstStyle/>
          <a:p>
            <a:r>
              <a:rPr lang="en-US" sz="3200" b="1" dirty="0" smtClean="0"/>
              <a:t>User </a:t>
            </a:r>
            <a:r>
              <a:rPr lang="en-US" sz="3200" b="1" dirty="0"/>
              <a:t>Story # 769 - Student Join Group</a:t>
            </a:r>
            <a:endParaRPr lang="en-US" sz="3200" dirty="0"/>
          </a:p>
          <a:p>
            <a:pPr marL="274320" lvl="1" indent="0" fontAlgn="base">
              <a:buNone/>
            </a:pPr>
            <a:r>
              <a:rPr lang="en-US" sz="2900" dirty="0">
                <a:solidFill>
                  <a:schemeClr val="tx1"/>
                </a:solidFill>
              </a:rPr>
              <a:t>A new user is directed to Join group page.  Student has the option to join a already created group or create a new group.</a:t>
            </a:r>
          </a:p>
          <a:p>
            <a:pPr marL="274320" lvl="1" indent="0" fontAlgn="base">
              <a:buNone/>
            </a:pPr>
            <a:r>
              <a:rPr lang="en-US" sz="2900" dirty="0">
                <a:solidFill>
                  <a:schemeClr val="tx1"/>
                </a:solidFill>
              </a:rPr>
              <a:t>If </a:t>
            </a:r>
            <a:r>
              <a:rPr lang="en-US" sz="2900" dirty="0">
                <a:solidFill>
                  <a:schemeClr val="tx1"/>
                </a:solidFill>
              </a:rPr>
              <a:t>a user joins a group they first select the game from the game drop down list.</a:t>
            </a:r>
          </a:p>
          <a:p>
            <a:pPr marL="274320" lvl="1" indent="0" fontAlgn="base">
              <a:buNone/>
            </a:pPr>
            <a:r>
              <a:rPr lang="en-US" sz="2900" dirty="0">
                <a:solidFill>
                  <a:schemeClr val="tx1"/>
                </a:solidFill>
              </a:rPr>
              <a:t>They next select a group from the dynamically populated group drop down list.</a:t>
            </a:r>
          </a:p>
          <a:p>
            <a:pPr marL="274320" lvl="1" indent="0" fontAlgn="base">
              <a:buNone/>
            </a:pPr>
            <a:r>
              <a:rPr lang="en-US" sz="2900" dirty="0">
                <a:solidFill>
                  <a:schemeClr val="tx1"/>
                </a:solidFill>
              </a:rPr>
              <a:t>The user clicks join group.</a:t>
            </a:r>
          </a:p>
          <a:p>
            <a:pPr marL="274320" lvl="1" indent="0" fontAlgn="base">
              <a:buNone/>
            </a:pPr>
            <a:r>
              <a:rPr lang="en-US" sz="2900" dirty="0">
                <a:solidFill>
                  <a:schemeClr val="tx1"/>
                </a:solidFill>
              </a:rPr>
              <a:t>The user is directed to their homepage. </a:t>
            </a:r>
            <a:endParaRPr lang="en-US" sz="2900" dirty="0">
              <a:solidFill>
                <a:schemeClr val="tx1"/>
              </a:solidFill>
            </a:endParaRPr>
          </a:p>
          <a:p>
            <a:pPr marL="0" lvl="0" indent="0" fontAlgn="base">
              <a:buNone/>
            </a:pPr>
            <a:endParaRPr lang="en-US" sz="2900" dirty="0"/>
          </a:p>
          <a:p>
            <a:r>
              <a:rPr lang="en-US" sz="3200" b="1" dirty="0"/>
              <a:t>User Story # 667- Forgot my password</a:t>
            </a:r>
            <a:endParaRPr lang="en-US" sz="3200" dirty="0"/>
          </a:p>
          <a:p>
            <a:pPr marL="274320" lvl="1" indent="0" fontAlgn="base">
              <a:buNone/>
            </a:pPr>
            <a:r>
              <a:rPr lang="en-US" sz="2900" dirty="0">
                <a:solidFill>
                  <a:schemeClr val="tx1"/>
                </a:solidFill>
              </a:rPr>
              <a:t>The user clicks on the “forgot my password” link from the login page.</a:t>
            </a:r>
          </a:p>
          <a:p>
            <a:pPr marL="274320" lvl="1" indent="0" fontAlgn="base">
              <a:buNone/>
            </a:pPr>
            <a:r>
              <a:rPr lang="en-US" sz="2900" dirty="0">
                <a:solidFill>
                  <a:schemeClr val="tx1"/>
                </a:solidFill>
              </a:rPr>
              <a:t>The system generates a random temporary password.</a:t>
            </a:r>
          </a:p>
          <a:p>
            <a:pPr marL="274320" lvl="1" indent="0" fontAlgn="base">
              <a:buNone/>
            </a:pPr>
            <a:r>
              <a:rPr lang="en-US" sz="2900" dirty="0">
                <a:solidFill>
                  <a:schemeClr val="tx1"/>
                </a:solidFill>
              </a:rPr>
              <a:t>The system sends the use an email with his or her temporary password enclosed.</a:t>
            </a:r>
          </a:p>
          <a:p>
            <a:pPr marL="274320" lvl="1" indent="0" fontAlgn="base">
              <a:buNone/>
            </a:pPr>
            <a:r>
              <a:rPr lang="en-US" sz="2900" dirty="0">
                <a:solidFill>
                  <a:schemeClr val="tx1"/>
                </a:solidFill>
              </a:rPr>
              <a:t>The user logs onto the system using the temporary password.</a:t>
            </a:r>
          </a:p>
          <a:p>
            <a:pPr marL="274320" lvl="1" indent="0" fontAlgn="base">
              <a:buNone/>
            </a:pPr>
            <a:r>
              <a:rPr lang="en-US" sz="2900" dirty="0">
                <a:solidFill>
                  <a:schemeClr val="tx1"/>
                </a:solidFill>
              </a:rPr>
              <a:t>The system requires that the user reset his password by entering it in two text boxes.</a:t>
            </a:r>
          </a:p>
          <a:p>
            <a:pPr marL="274320" lvl="1" indent="0" fontAlgn="base">
              <a:buNone/>
            </a:pPr>
            <a:r>
              <a:rPr lang="en-US" sz="2900" dirty="0">
                <a:solidFill>
                  <a:schemeClr val="tx1"/>
                </a:solidFill>
              </a:rPr>
              <a:t>The user’s password is reset.</a:t>
            </a:r>
          </a:p>
          <a:p>
            <a:pPr marL="0" indent="0">
              <a:buNone/>
            </a:pPr>
            <a:r>
              <a:rPr lang="en-US" sz="2900" dirty="0"/>
              <a:t> </a:t>
            </a:r>
          </a:p>
          <a:p>
            <a:r>
              <a:rPr lang="en-US" sz="3200" b="1" dirty="0"/>
              <a:t>User Story # 669- User login</a:t>
            </a:r>
            <a:endParaRPr lang="en-US" sz="3200" dirty="0"/>
          </a:p>
          <a:p>
            <a:pPr marL="274320" lvl="1" indent="0" fontAlgn="base">
              <a:buNone/>
            </a:pPr>
            <a:r>
              <a:rPr lang="en-US" sz="2900" dirty="0">
                <a:solidFill>
                  <a:schemeClr val="tx1"/>
                </a:solidFill>
              </a:rPr>
              <a:t>As a user I need to be able to log into the system so that I can view my homepage</a:t>
            </a:r>
          </a:p>
          <a:p>
            <a:pPr marL="274320" lvl="1" indent="0" fontAlgn="base">
              <a:buNone/>
            </a:pPr>
            <a:r>
              <a:rPr lang="en-US" sz="2900" dirty="0">
                <a:solidFill>
                  <a:schemeClr val="tx1"/>
                </a:solidFill>
              </a:rPr>
              <a:t>A user enters his or her password and clicks “login”</a:t>
            </a:r>
          </a:p>
          <a:p>
            <a:pPr marL="274320" lvl="1" indent="0" fontAlgn="base">
              <a:buNone/>
            </a:pPr>
            <a:r>
              <a:rPr lang="en-US" sz="2900" dirty="0">
                <a:solidFill>
                  <a:schemeClr val="tx1"/>
                </a:solidFill>
              </a:rPr>
              <a:t>The system navigates the </a:t>
            </a:r>
            <a:r>
              <a:rPr lang="en-US" sz="2900" dirty="0" err="1">
                <a:solidFill>
                  <a:schemeClr val="tx1"/>
                </a:solidFill>
              </a:rPr>
              <a:t>the</a:t>
            </a:r>
            <a:r>
              <a:rPr lang="en-US" sz="2900" dirty="0">
                <a:solidFill>
                  <a:schemeClr val="tx1"/>
                </a:solidFill>
              </a:rPr>
              <a:t> user’s </a:t>
            </a:r>
            <a:r>
              <a:rPr lang="en-US" sz="2900" dirty="0" smtClean="0">
                <a:solidFill>
                  <a:schemeClr val="tx1"/>
                </a:solidFill>
              </a:rPr>
              <a:t>homepage</a:t>
            </a:r>
            <a:endParaRPr lang="en-US" sz="2900" dirty="0">
              <a:solidFill>
                <a:schemeClr val="tx1"/>
              </a:solidFill>
            </a:endParaRPr>
          </a:p>
        </p:txBody>
      </p:sp>
    </p:spTree>
    <p:extLst>
      <p:ext uri="{BB962C8B-B14F-4D97-AF65-F5344CB8AC3E}">
        <p14:creationId xmlns:p14="http://schemas.microsoft.com/office/powerpoint/2010/main" val="1783152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Implemented User Stories 3/11</a:t>
            </a:r>
            <a:endParaRPr lang="en-US" dirty="0"/>
          </a:p>
        </p:txBody>
      </p:sp>
      <p:sp>
        <p:nvSpPr>
          <p:cNvPr id="3" name="Content Placeholder 2"/>
          <p:cNvSpPr>
            <a:spLocks noGrp="1"/>
          </p:cNvSpPr>
          <p:nvPr>
            <p:ph idx="1"/>
          </p:nvPr>
        </p:nvSpPr>
        <p:spPr>
          <a:xfrm>
            <a:off x="301752" y="1527048"/>
            <a:ext cx="8503920" cy="4721352"/>
          </a:xfrm>
        </p:spPr>
        <p:txBody>
          <a:bodyPr>
            <a:normAutofit fontScale="70000" lnSpcReduction="20000"/>
          </a:bodyPr>
          <a:lstStyle/>
          <a:p>
            <a:r>
              <a:rPr lang="en-US" b="1" dirty="0"/>
              <a:t>User Story # 666- Account Creation</a:t>
            </a:r>
            <a:endParaRPr lang="en-US" dirty="0"/>
          </a:p>
          <a:p>
            <a:pPr marL="274320" lvl="1" indent="0" fontAlgn="base">
              <a:buNone/>
            </a:pPr>
            <a:r>
              <a:rPr lang="en-US" dirty="0">
                <a:solidFill>
                  <a:schemeClr val="tx1"/>
                </a:solidFill>
              </a:rPr>
              <a:t>As a user, I need to be able to create an account with the system so that I can participate in simulations</a:t>
            </a:r>
          </a:p>
          <a:p>
            <a:pPr marL="274320" lvl="1" indent="0" fontAlgn="base">
              <a:buNone/>
            </a:pPr>
            <a:r>
              <a:rPr lang="en-US" dirty="0">
                <a:solidFill>
                  <a:schemeClr val="tx1"/>
                </a:solidFill>
              </a:rPr>
              <a:t>A user enters a username and password into the corresponding text boxes on the login page.</a:t>
            </a:r>
          </a:p>
          <a:p>
            <a:pPr marL="274320" lvl="1" indent="0" fontAlgn="base">
              <a:buNone/>
            </a:pPr>
            <a:r>
              <a:rPr lang="en-US" dirty="0">
                <a:solidFill>
                  <a:schemeClr val="tx1"/>
                </a:solidFill>
              </a:rPr>
              <a:t>The user enters his or her email address</a:t>
            </a:r>
          </a:p>
          <a:p>
            <a:pPr marL="274320" lvl="1" indent="0" fontAlgn="base">
              <a:buNone/>
            </a:pPr>
            <a:r>
              <a:rPr lang="en-US" dirty="0">
                <a:solidFill>
                  <a:schemeClr val="tx1"/>
                </a:solidFill>
              </a:rPr>
              <a:t>The user click the “Create account” button</a:t>
            </a:r>
            <a:r>
              <a:rPr lang="en-US" dirty="0" smtClean="0">
                <a:solidFill>
                  <a:schemeClr val="tx1"/>
                </a:solidFill>
              </a:rPr>
              <a:t>.</a:t>
            </a:r>
          </a:p>
          <a:p>
            <a:pPr marL="274320" lvl="1" indent="0" fontAlgn="base">
              <a:buNone/>
            </a:pPr>
            <a:endParaRPr lang="en-US" dirty="0">
              <a:solidFill>
                <a:schemeClr val="tx1"/>
              </a:solidFill>
            </a:endParaRPr>
          </a:p>
          <a:p>
            <a:r>
              <a:rPr lang="en-US" b="1" dirty="0"/>
              <a:t>User Story # 718 - Manage Page</a:t>
            </a:r>
            <a:endParaRPr lang="en-US" dirty="0"/>
          </a:p>
          <a:p>
            <a:pPr marL="274320" lvl="1" indent="0" fontAlgn="base">
              <a:buNone/>
            </a:pPr>
            <a:r>
              <a:rPr lang="en-US" dirty="0">
                <a:solidFill>
                  <a:schemeClr val="tx1"/>
                </a:solidFill>
              </a:rPr>
              <a:t>As a logged in admin I need to be able to navigate to the manage page so that manage users, manage games, and manage administration</a:t>
            </a:r>
          </a:p>
          <a:p>
            <a:pPr marL="274320" lvl="1" indent="0" fontAlgn="base">
              <a:buNone/>
            </a:pPr>
            <a:r>
              <a:rPr lang="en-US" dirty="0">
                <a:solidFill>
                  <a:schemeClr val="tx1"/>
                </a:solidFill>
              </a:rPr>
              <a:t>A logged in admin clicks on the manage link</a:t>
            </a:r>
          </a:p>
          <a:p>
            <a:pPr marL="274320" lvl="1" indent="0" fontAlgn="base">
              <a:buNone/>
            </a:pPr>
            <a:r>
              <a:rPr lang="en-US" dirty="0">
                <a:solidFill>
                  <a:schemeClr val="tx1"/>
                </a:solidFill>
              </a:rPr>
              <a:t>The admin can manage users, games and administration</a:t>
            </a:r>
            <a:r>
              <a:rPr lang="en-US" dirty="0" smtClean="0">
                <a:solidFill>
                  <a:schemeClr val="tx1"/>
                </a:solidFill>
              </a:rPr>
              <a:t>.</a:t>
            </a:r>
          </a:p>
          <a:p>
            <a:pPr marL="274320" lvl="1" indent="0" fontAlgn="base">
              <a:buNone/>
            </a:pPr>
            <a:endParaRPr lang="en-US" dirty="0">
              <a:solidFill>
                <a:schemeClr val="tx1"/>
              </a:solidFill>
            </a:endParaRPr>
          </a:p>
          <a:p>
            <a:r>
              <a:rPr lang="en-US" b="1" dirty="0"/>
              <a:t>User Story # 712 - User comment and commit</a:t>
            </a:r>
            <a:endParaRPr lang="en-US" dirty="0"/>
          </a:p>
          <a:p>
            <a:pPr marL="274320" lvl="1" indent="0" fontAlgn="base">
              <a:buNone/>
            </a:pPr>
            <a:r>
              <a:rPr lang="en-US" dirty="0">
                <a:solidFill>
                  <a:schemeClr val="tx1"/>
                </a:solidFill>
              </a:rPr>
              <a:t>A logged in user navigates to home page after selecting strategic decisions for a period</a:t>
            </a:r>
          </a:p>
          <a:p>
            <a:pPr marL="274320" lvl="1" indent="0" fontAlgn="base">
              <a:buNone/>
            </a:pPr>
            <a:r>
              <a:rPr lang="en-US" dirty="0">
                <a:solidFill>
                  <a:schemeClr val="tx1"/>
                </a:solidFill>
              </a:rPr>
              <a:t>A user clicks the “commit” from the ‘home Page’.</a:t>
            </a:r>
          </a:p>
          <a:p>
            <a:pPr marL="274320" lvl="1" indent="0" fontAlgn="base">
              <a:buNone/>
            </a:pPr>
            <a:r>
              <a:rPr lang="en-US" dirty="0">
                <a:solidFill>
                  <a:schemeClr val="tx1"/>
                </a:solidFill>
              </a:rPr>
              <a:t>The system redirects the student to the comments page.</a:t>
            </a:r>
          </a:p>
          <a:p>
            <a:pPr marL="274320" lvl="1" indent="0" fontAlgn="base">
              <a:buNone/>
            </a:pPr>
            <a:r>
              <a:rPr lang="en-US" dirty="0">
                <a:solidFill>
                  <a:schemeClr val="tx1"/>
                </a:solidFill>
              </a:rPr>
              <a:t>The user types in reason for his or her decisions and clicks the “commit” button</a:t>
            </a:r>
          </a:p>
          <a:p>
            <a:endParaRPr lang="en-US" dirty="0" smtClean="0"/>
          </a:p>
        </p:txBody>
      </p:sp>
    </p:spTree>
    <p:extLst>
      <p:ext uri="{BB962C8B-B14F-4D97-AF65-F5344CB8AC3E}">
        <p14:creationId xmlns:p14="http://schemas.microsoft.com/office/powerpoint/2010/main" val="1931184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Implemented User Stories 4/11</a:t>
            </a:r>
            <a:endParaRPr lang="en-US" dirty="0"/>
          </a:p>
        </p:txBody>
      </p:sp>
      <p:sp>
        <p:nvSpPr>
          <p:cNvPr id="3" name="Content Placeholder 2"/>
          <p:cNvSpPr>
            <a:spLocks noGrp="1"/>
          </p:cNvSpPr>
          <p:nvPr>
            <p:ph idx="1"/>
          </p:nvPr>
        </p:nvSpPr>
        <p:spPr>
          <a:xfrm>
            <a:off x="301752" y="1527048"/>
            <a:ext cx="8503920" cy="4721352"/>
          </a:xfrm>
        </p:spPr>
        <p:txBody>
          <a:bodyPr>
            <a:normAutofit fontScale="55000" lnSpcReduction="20000"/>
          </a:bodyPr>
          <a:lstStyle/>
          <a:p>
            <a:r>
              <a:rPr lang="en-US" sz="2800" b="1" dirty="0"/>
              <a:t>User Story # 709 - Admin News</a:t>
            </a:r>
            <a:endParaRPr lang="en-US" sz="2400" dirty="0"/>
          </a:p>
          <a:p>
            <a:pPr marL="274320" lvl="1" indent="0" fontAlgn="base">
              <a:buNone/>
            </a:pPr>
            <a:r>
              <a:rPr lang="en-US" sz="2300" dirty="0">
                <a:solidFill>
                  <a:schemeClr val="tx1"/>
                </a:solidFill>
              </a:rPr>
              <a:t>As a logged in administrator I need be able to add a news story to the system so that the users can make informed decisions about current events</a:t>
            </a:r>
            <a:endParaRPr lang="en-US" dirty="0">
              <a:solidFill>
                <a:schemeClr val="tx1"/>
              </a:solidFill>
            </a:endParaRPr>
          </a:p>
          <a:p>
            <a:pPr marL="274320" lvl="1" indent="0" fontAlgn="base">
              <a:buNone/>
            </a:pPr>
            <a:r>
              <a:rPr lang="en-US" sz="2300" dirty="0">
                <a:solidFill>
                  <a:schemeClr val="tx1"/>
                </a:solidFill>
              </a:rPr>
              <a:t>A logged in admin clicks on the add news button,</a:t>
            </a:r>
            <a:endParaRPr lang="en-US" dirty="0">
              <a:solidFill>
                <a:schemeClr val="tx1"/>
              </a:solidFill>
            </a:endParaRPr>
          </a:p>
          <a:p>
            <a:pPr marL="274320" lvl="1" indent="0" fontAlgn="base">
              <a:buNone/>
            </a:pPr>
            <a:r>
              <a:rPr lang="en-US" sz="2300" dirty="0">
                <a:solidFill>
                  <a:schemeClr val="tx1"/>
                </a:solidFill>
              </a:rPr>
              <a:t>The admin enters the text for the article and checks some or all of the following check boxes:</a:t>
            </a:r>
            <a:endParaRPr lang="en-US" dirty="0">
              <a:solidFill>
                <a:schemeClr val="tx1"/>
              </a:solidFill>
            </a:endParaRPr>
          </a:p>
          <a:p>
            <a:pPr lvl="1" fontAlgn="base"/>
            <a:r>
              <a:rPr lang="en-US" sz="2400" dirty="0">
                <a:solidFill>
                  <a:schemeClr val="tx1"/>
                </a:solidFill>
              </a:rPr>
              <a:t>Impact  positive</a:t>
            </a:r>
            <a:endParaRPr lang="en-US" sz="2800" dirty="0">
              <a:solidFill>
                <a:schemeClr val="tx1"/>
              </a:solidFill>
            </a:endParaRPr>
          </a:p>
          <a:p>
            <a:pPr lvl="1" fontAlgn="base"/>
            <a:r>
              <a:rPr lang="en-US" sz="2400" dirty="0">
                <a:solidFill>
                  <a:schemeClr val="tx1"/>
                </a:solidFill>
              </a:rPr>
              <a:t>Impact negative</a:t>
            </a:r>
            <a:endParaRPr lang="en-US" sz="2800" dirty="0">
              <a:solidFill>
                <a:schemeClr val="tx1"/>
              </a:solidFill>
            </a:endParaRPr>
          </a:p>
          <a:p>
            <a:pPr lvl="1" fontAlgn="base"/>
            <a:r>
              <a:rPr lang="en-US" sz="2400" dirty="0">
                <a:solidFill>
                  <a:schemeClr val="tx1"/>
                </a:solidFill>
              </a:rPr>
              <a:t>location</a:t>
            </a:r>
            <a:endParaRPr lang="en-US" sz="2800" dirty="0">
              <a:solidFill>
                <a:schemeClr val="tx1"/>
              </a:solidFill>
            </a:endParaRPr>
          </a:p>
          <a:p>
            <a:pPr lvl="1" fontAlgn="base"/>
            <a:r>
              <a:rPr lang="en-US" sz="2400" dirty="0">
                <a:solidFill>
                  <a:schemeClr val="tx1"/>
                </a:solidFill>
              </a:rPr>
              <a:t>hotel type – eco</a:t>
            </a:r>
            <a:endParaRPr lang="en-US" sz="2800" dirty="0">
              <a:solidFill>
                <a:schemeClr val="tx1"/>
              </a:solidFill>
            </a:endParaRPr>
          </a:p>
          <a:p>
            <a:pPr lvl="1" fontAlgn="base"/>
            <a:r>
              <a:rPr lang="en-US" sz="2400" dirty="0">
                <a:solidFill>
                  <a:schemeClr val="tx1"/>
                </a:solidFill>
              </a:rPr>
              <a:t>hotel type – </a:t>
            </a:r>
            <a:r>
              <a:rPr lang="en-US" sz="2400" dirty="0" smtClean="0">
                <a:solidFill>
                  <a:schemeClr val="tx1"/>
                </a:solidFill>
              </a:rPr>
              <a:t>lux</a:t>
            </a:r>
          </a:p>
          <a:p>
            <a:pPr marL="274320" lvl="1" indent="0" fontAlgn="base">
              <a:buNone/>
            </a:pPr>
            <a:endParaRPr lang="en-US" sz="2800" dirty="0">
              <a:solidFill>
                <a:schemeClr val="tx1"/>
              </a:solidFill>
            </a:endParaRPr>
          </a:p>
          <a:p>
            <a:r>
              <a:rPr lang="en-US" sz="2800" b="1" dirty="0"/>
              <a:t>User Story # 686 - Admin Game Page </a:t>
            </a:r>
            <a:r>
              <a:rPr lang="en-US" sz="2800" b="1" dirty="0" smtClean="0"/>
              <a:t>Functionality</a:t>
            </a:r>
            <a:endParaRPr lang="en-US" sz="2400" dirty="0"/>
          </a:p>
          <a:p>
            <a:pPr marL="274320" lvl="1" indent="0" fontAlgn="base">
              <a:buNone/>
            </a:pPr>
            <a:r>
              <a:rPr lang="en-US" sz="2300" dirty="0">
                <a:solidFill>
                  <a:schemeClr val="tx1"/>
                </a:solidFill>
              </a:rPr>
              <a:t>As a logged in admin I need to be able to click on a game in progress from the games page so that I can view all the groups that are playing</a:t>
            </a:r>
            <a:r>
              <a:rPr lang="en-US" sz="2300" b="1" dirty="0">
                <a:solidFill>
                  <a:schemeClr val="tx1"/>
                </a:solidFill>
              </a:rPr>
              <a:t> </a:t>
            </a:r>
            <a:r>
              <a:rPr lang="en-US" sz="2300" dirty="0">
                <a:solidFill>
                  <a:schemeClr val="tx1"/>
                </a:solidFill>
              </a:rPr>
              <a:t>a particular game in descending order of game success</a:t>
            </a:r>
            <a:endParaRPr lang="en-US" dirty="0">
              <a:solidFill>
                <a:schemeClr val="tx1"/>
              </a:solidFill>
            </a:endParaRPr>
          </a:p>
          <a:p>
            <a:pPr marL="274320" lvl="1" indent="0" fontAlgn="base">
              <a:buNone/>
            </a:pPr>
            <a:r>
              <a:rPr lang="en-US" sz="2300" dirty="0">
                <a:solidFill>
                  <a:schemeClr val="tx1"/>
                </a:solidFill>
              </a:rPr>
              <a:t>A logged in admin clicks on a game from a list of games on the games page.</a:t>
            </a:r>
            <a:endParaRPr lang="en-US" dirty="0">
              <a:solidFill>
                <a:schemeClr val="tx1"/>
              </a:solidFill>
            </a:endParaRPr>
          </a:p>
          <a:p>
            <a:pPr marL="274320" lvl="1" indent="0" fontAlgn="base">
              <a:buNone/>
            </a:pPr>
            <a:r>
              <a:rPr lang="en-US" sz="2300" dirty="0">
                <a:solidFill>
                  <a:schemeClr val="tx1"/>
                </a:solidFill>
              </a:rPr>
              <a:t>The system populates a listing of all users associated with that game in descending order of </a:t>
            </a:r>
            <a:r>
              <a:rPr lang="en-US" sz="2300" dirty="0" smtClean="0">
                <a:solidFill>
                  <a:schemeClr val="tx1"/>
                </a:solidFill>
              </a:rPr>
              <a:t>success</a:t>
            </a:r>
          </a:p>
          <a:p>
            <a:pPr marL="0" lvl="0" indent="0" fontAlgn="base">
              <a:buNone/>
            </a:pPr>
            <a:endParaRPr lang="en-US" sz="2400" dirty="0"/>
          </a:p>
          <a:p>
            <a:r>
              <a:rPr lang="en-US" sz="2800" b="1" dirty="0"/>
              <a:t>User Story # 685 - Admin games </a:t>
            </a:r>
            <a:r>
              <a:rPr lang="en-US" sz="2800" b="1" dirty="0" smtClean="0"/>
              <a:t>page</a:t>
            </a:r>
            <a:endParaRPr lang="en-US" sz="2400" dirty="0"/>
          </a:p>
          <a:p>
            <a:pPr marL="274320" lvl="1" indent="0" fontAlgn="base">
              <a:buNone/>
            </a:pPr>
            <a:r>
              <a:rPr lang="en-US" sz="2300" dirty="0">
                <a:solidFill>
                  <a:schemeClr val="tx1"/>
                </a:solidFill>
              </a:rPr>
              <a:t>As a logged in admin I need to be able to click on the "games" link from the homepage so that I can view all games that are in progress</a:t>
            </a:r>
            <a:endParaRPr lang="en-US" dirty="0">
              <a:solidFill>
                <a:schemeClr val="tx1"/>
              </a:solidFill>
            </a:endParaRPr>
          </a:p>
          <a:p>
            <a:pPr marL="274320" lvl="1" indent="0" fontAlgn="base">
              <a:buNone/>
            </a:pPr>
            <a:r>
              <a:rPr lang="en-US" sz="2300" dirty="0">
                <a:solidFill>
                  <a:schemeClr val="tx1"/>
                </a:solidFill>
              </a:rPr>
              <a:t>A logged in admin clicks on the “games” link from the toolbar of the home page.</a:t>
            </a:r>
            <a:endParaRPr lang="en-US" dirty="0">
              <a:solidFill>
                <a:schemeClr val="tx1"/>
              </a:solidFill>
            </a:endParaRPr>
          </a:p>
          <a:p>
            <a:pPr marL="274320" lvl="1" indent="0" fontAlgn="base">
              <a:buNone/>
            </a:pPr>
            <a:r>
              <a:rPr lang="en-US" sz="2300" dirty="0">
                <a:solidFill>
                  <a:schemeClr val="tx1"/>
                </a:solidFill>
              </a:rPr>
              <a:t>The populates a list of games that are in progress</a:t>
            </a:r>
            <a:r>
              <a:rPr lang="en-US" sz="2300"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76119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Implemented User Stories 5/11</a:t>
            </a:r>
            <a:endParaRPr lang="en-US" dirty="0"/>
          </a:p>
        </p:txBody>
      </p:sp>
      <p:sp>
        <p:nvSpPr>
          <p:cNvPr id="3" name="Content Placeholder 2"/>
          <p:cNvSpPr>
            <a:spLocks noGrp="1"/>
          </p:cNvSpPr>
          <p:nvPr>
            <p:ph idx="1"/>
          </p:nvPr>
        </p:nvSpPr>
        <p:spPr>
          <a:xfrm>
            <a:off x="301752" y="1527048"/>
            <a:ext cx="8503920" cy="4721352"/>
          </a:xfrm>
        </p:spPr>
        <p:txBody>
          <a:bodyPr>
            <a:normAutofit fontScale="70000" lnSpcReduction="20000"/>
          </a:bodyPr>
          <a:lstStyle/>
          <a:p>
            <a:r>
              <a:rPr lang="en-US" sz="2400" b="1" dirty="0"/>
              <a:t>User Story # 684- Bot creation</a:t>
            </a:r>
            <a:endParaRPr lang="en-US" sz="2400" dirty="0"/>
          </a:p>
          <a:p>
            <a:pPr marL="274320" lvl="1" indent="0" fontAlgn="base">
              <a:buNone/>
            </a:pPr>
            <a:r>
              <a:rPr lang="en-US" dirty="0">
                <a:solidFill>
                  <a:schemeClr val="tx1"/>
                </a:solidFill>
              </a:rPr>
              <a:t>As a logged in admin I need to be able to create a bot account</a:t>
            </a:r>
          </a:p>
          <a:p>
            <a:pPr marL="274320" lvl="1" indent="0" fontAlgn="base">
              <a:buNone/>
            </a:pPr>
            <a:r>
              <a:rPr lang="en-US" dirty="0">
                <a:solidFill>
                  <a:schemeClr val="tx1"/>
                </a:solidFill>
              </a:rPr>
              <a:t>A logged in admin navigates to the create user page</a:t>
            </a:r>
          </a:p>
          <a:p>
            <a:pPr marL="274320" lvl="1" indent="0" fontAlgn="base">
              <a:buNone/>
            </a:pPr>
            <a:r>
              <a:rPr lang="en-US" dirty="0">
                <a:solidFill>
                  <a:schemeClr val="tx1"/>
                </a:solidFill>
              </a:rPr>
              <a:t>The admin clicks the create new user button.</a:t>
            </a:r>
          </a:p>
          <a:p>
            <a:pPr marL="274320" lvl="1" indent="0" fontAlgn="base">
              <a:buNone/>
            </a:pPr>
            <a:r>
              <a:rPr lang="en-US" dirty="0">
                <a:solidFill>
                  <a:schemeClr val="tx1"/>
                </a:solidFill>
              </a:rPr>
              <a:t>The admin enters the username and group.</a:t>
            </a:r>
          </a:p>
          <a:p>
            <a:pPr marL="274320" lvl="1" indent="0" fontAlgn="base">
              <a:buNone/>
            </a:pPr>
            <a:r>
              <a:rPr lang="en-US" dirty="0">
                <a:solidFill>
                  <a:schemeClr val="tx1"/>
                </a:solidFill>
              </a:rPr>
              <a:t>The admin ticks the “is a bot” check box</a:t>
            </a:r>
          </a:p>
          <a:p>
            <a:pPr marL="274320" lvl="1" indent="0" fontAlgn="base">
              <a:buNone/>
            </a:pPr>
            <a:r>
              <a:rPr lang="en-US" dirty="0">
                <a:solidFill>
                  <a:schemeClr val="tx1"/>
                </a:solidFill>
              </a:rPr>
              <a:t>The admin clicks the create user </a:t>
            </a:r>
            <a:r>
              <a:rPr lang="en-US" dirty="0">
                <a:solidFill>
                  <a:schemeClr val="tx1"/>
                </a:solidFill>
              </a:rPr>
              <a:t>button</a:t>
            </a:r>
          </a:p>
          <a:p>
            <a:pPr marL="0" lvl="0" indent="0" fontAlgn="base">
              <a:buNone/>
            </a:pPr>
            <a:endParaRPr lang="en-US" sz="2400" dirty="0"/>
          </a:p>
          <a:p>
            <a:r>
              <a:rPr lang="en-US" sz="2400" b="1" dirty="0"/>
              <a:t>User Story # 683- Admin Account </a:t>
            </a:r>
            <a:r>
              <a:rPr lang="en-US" sz="2400" b="1" dirty="0" smtClean="0"/>
              <a:t>Creation</a:t>
            </a:r>
            <a:r>
              <a:rPr lang="en-US" sz="2400" dirty="0"/>
              <a:t> </a:t>
            </a:r>
          </a:p>
          <a:p>
            <a:pPr marL="274320" lvl="1" indent="0" fontAlgn="base">
              <a:buNone/>
            </a:pPr>
            <a:r>
              <a:rPr lang="en-US" dirty="0">
                <a:solidFill>
                  <a:schemeClr val="tx1"/>
                </a:solidFill>
              </a:rPr>
              <a:t>As a logged in admin I need to be able to create admin accounts so that other admins can create simulations.</a:t>
            </a:r>
          </a:p>
          <a:p>
            <a:pPr marL="274320" lvl="1" indent="0" fontAlgn="base">
              <a:buNone/>
            </a:pPr>
            <a:r>
              <a:rPr lang="en-US" dirty="0">
                <a:solidFill>
                  <a:schemeClr val="tx1"/>
                </a:solidFill>
              </a:rPr>
              <a:t>A signed admin navigates the </a:t>
            </a:r>
            <a:r>
              <a:rPr lang="en-US" dirty="0">
                <a:solidFill>
                  <a:schemeClr val="tx1"/>
                </a:solidFill>
              </a:rPr>
              <a:t>create </a:t>
            </a:r>
            <a:r>
              <a:rPr lang="en-US" dirty="0">
                <a:solidFill>
                  <a:schemeClr val="tx1"/>
                </a:solidFill>
              </a:rPr>
              <a:t>admin page and clicks new.</a:t>
            </a:r>
          </a:p>
          <a:p>
            <a:pPr marL="274320" lvl="1" indent="0" fontAlgn="base">
              <a:buNone/>
            </a:pPr>
            <a:r>
              <a:rPr lang="en-US" dirty="0">
                <a:solidFill>
                  <a:schemeClr val="tx1"/>
                </a:solidFill>
              </a:rPr>
              <a:t>The admin enters a username and email address for the new admin.</a:t>
            </a:r>
          </a:p>
          <a:p>
            <a:pPr marL="274320" lvl="1" indent="0" fontAlgn="base">
              <a:buNone/>
            </a:pPr>
            <a:r>
              <a:rPr lang="en-US" dirty="0">
                <a:solidFill>
                  <a:schemeClr val="tx1"/>
                </a:solidFill>
              </a:rPr>
              <a:t>The system sends an account verification email to the new admin.</a:t>
            </a:r>
          </a:p>
          <a:p>
            <a:pPr marL="0" indent="0">
              <a:buNone/>
            </a:pPr>
            <a:r>
              <a:rPr lang="en-US" sz="2400" dirty="0"/>
              <a:t> </a:t>
            </a:r>
          </a:p>
          <a:p>
            <a:r>
              <a:rPr lang="en-US" sz="2400" b="1" dirty="0"/>
              <a:t>User Story # 681- Admin “users” page</a:t>
            </a:r>
            <a:endParaRPr lang="en-US" sz="2400" dirty="0"/>
          </a:p>
          <a:p>
            <a:pPr marL="274320" lvl="1" indent="0" fontAlgn="base">
              <a:buNone/>
            </a:pPr>
            <a:r>
              <a:rPr lang="en-US" dirty="0">
                <a:solidFill>
                  <a:schemeClr val="tx1"/>
                </a:solidFill>
              </a:rPr>
              <a:t>As a logged in admin I need to be able to click on the "users" link from my homepage so that I can see a list of all users</a:t>
            </a:r>
          </a:p>
          <a:p>
            <a:pPr marL="274320" lvl="1" indent="0" fontAlgn="base">
              <a:buNone/>
            </a:pPr>
            <a:r>
              <a:rPr lang="en-US" dirty="0">
                <a:solidFill>
                  <a:schemeClr val="tx1"/>
                </a:solidFill>
              </a:rPr>
              <a:t>A logged in in admin clicks on users from the homepage.</a:t>
            </a:r>
          </a:p>
          <a:p>
            <a:pPr marL="274320" lvl="1" indent="0" fontAlgn="base">
              <a:buNone/>
            </a:pPr>
            <a:r>
              <a:rPr lang="en-US" dirty="0">
                <a:solidFill>
                  <a:schemeClr val="tx1"/>
                </a:solidFill>
              </a:rPr>
              <a:t>The system navigates to the users </a:t>
            </a:r>
            <a:r>
              <a:rPr lang="en-US" dirty="0" smtClean="0">
                <a:solidFill>
                  <a:schemeClr val="tx1"/>
                </a:solidFill>
              </a:rPr>
              <a:t>page</a:t>
            </a:r>
            <a:endParaRPr lang="en-US" dirty="0">
              <a:solidFill>
                <a:schemeClr val="tx1"/>
              </a:solidFill>
            </a:endParaRPr>
          </a:p>
        </p:txBody>
      </p:sp>
    </p:spTree>
    <p:extLst>
      <p:ext uri="{BB962C8B-B14F-4D97-AF65-F5344CB8AC3E}">
        <p14:creationId xmlns:p14="http://schemas.microsoft.com/office/powerpoint/2010/main" val="2899950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Implemented User Stories 6/11</a:t>
            </a:r>
            <a:endParaRPr lang="en-US" dirty="0"/>
          </a:p>
        </p:txBody>
      </p:sp>
      <p:sp>
        <p:nvSpPr>
          <p:cNvPr id="3" name="Content Placeholder 2"/>
          <p:cNvSpPr>
            <a:spLocks noGrp="1"/>
          </p:cNvSpPr>
          <p:nvPr>
            <p:ph idx="1"/>
          </p:nvPr>
        </p:nvSpPr>
        <p:spPr>
          <a:xfrm>
            <a:off x="301752" y="1527048"/>
            <a:ext cx="8503920" cy="4721352"/>
          </a:xfrm>
        </p:spPr>
        <p:txBody>
          <a:bodyPr>
            <a:normAutofit fontScale="77500" lnSpcReduction="20000"/>
          </a:bodyPr>
          <a:lstStyle/>
          <a:p>
            <a:r>
              <a:rPr lang="en-US" b="1" dirty="0"/>
              <a:t>User Story # 685 - Admin games </a:t>
            </a:r>
            <a:r>
              <a:rPr lang="en-US" b="1" dirty="0" smtClean="0"/>
              <a:t>page</a:t>
            </a:r>
            <a:endParaRPr lang="en-US" dirty="0"/>
          </a:p>
          <a:p>
            <a:pPr marL="274320" lvl="1" indent="0" fontAlgn="base">
              <a:buNone/>
            </a:pPr>
            <a:r>
              <a:rPr lang="en-US" sz="2100" dirty="0">
                <a:solidFill>
                  <a:schemeClr val="tx1"/>
                </a:solidFill>
              </a:rPr>
              <a:t>As a logged in admin I need to be able to click on the "games" link from the homepage so that I can view all games that are in progress</a:t>
            </a:r>
          </a:p>
          <a:p>
            <a:pPr marL="274320" lvl="1" indent="0" fontAlgn="base">
              <a:buNone/>
            </a:pPr>
            <a:r>
              <a:rPr lang="en-US" sz="2100" dirty="0">
                <a:solidFill>
                  <a:schemeClr val="tx1"/>
                </a:solidFill>
              </a:rPr>
              <a:t>A logged in admin clicks on the “games” link from the toolbar of the home page.</a:t>
            </a:r>
          </a:p>
          <a:p>
            <a:pPr marL="274320" lvl="1" indent="0" fontAlgn="base">
              <a:buNone/>
            </a:pPr>
            <a:r>
              <a:rPr lang="en-US" sz="2100" dirty="0">
                <a:solidFill>
                  <a:schemeClr val="tx1"/>
                </a:solidFill>
              </a:rPr>
              <a:t>The populates a list of games that are in progress</a:t>
            </a:r>
            <a:r>
              <a:rPr lang="en-US" sz="2100" dirty="0">
                <a:solidFill>
                  <a:schemeClr val="tx1"/>
                </a:solidFill>
              </a:rPr>
              <a:t>.</a:t>
            </a:r>
          </a:p>
          <a:p>
            <a:pPr marL="0" lvl="0" indent="0" fontAlgn="base">
              <a:buNone/>
            </a:pPr>
            <a:endParaRPr lang="en-US" dirty="0"/>
          </a:p>
          <a:p>
            <a:r>
              <a:rPr lang="en-US" b="1" dirty="0"/>
              <a:t>User Story # 680- Admin home</a:t>
            </a:r>
            <a:endParaRPr lang="en-US" dirty="0"/>
          </a:p>
          <a:p>
            <a:pPr marL="274320" lvl="1" indent="0" fontAlgn="base">
              <a:buNone/>
            </a:pPr>
            <a:r>
              <a:rPr lang="en-US" sz="2000" dirty="0">
                <a:solidFill>
                  <a:schemeClr val="tx1"/>
                </a:solidFill>
              </a:rPr>
              <a:t>As a logged in admin I need to be able to click on the "home" button from any </a:t>
            </a:r>
            <a:r>
              <a:rPr lang="en-US" sz="2000" dirty="0">
                <a:solidFill>
                  <a:schemeClr val="tx1"/>
                </a:solidFill>
              </a:rPr>
              <a:t>page of </a:t>
            </a:r>
            <a:r>
              <a:rPr lang="en-US" sz="2000" dirty="0">
                <a:solidFill>
                  <a:schemeClr val="tx1"/>
                </a:solidFill>
              </a:rPr>
              <a:t>the system so that the system can navigate to the home page</a:t>
            </a:r>
          </a:p>
          <a:p>
            <a:pPr marL="274320" lvl="1" indent="0" fontAlgn="base">
              <a:buNone/>
            </a:pPr>
            <a:r>
              <a:rPr lang="en-US" sz="2000" dirty="0">
                <a:solidFill>
                  <a:schemeClr val="tx1"/>
                </a:solidFill>
              </a:rPr>
              <a:t>A logged in admin clicks on the home link</a:t>
            </a:r>
          </a:p>
          <a:p>
            <a:pPr marL="274320" lvl="1" indent="0" fontAlgn="base">
              <a:buNone/>
            </a:pPr>
            <a:r>
              <a:rPr lang="en-US" sz="2000" dirty="0">
                <a:solidFill>
                  <a:schemeClr val="tx1"/>
                </a:solidFill>
              </a:rPr>
              <a:t>The system navigates to the </a:t>
            </a:r>
            <a:r>
              <a:rPr lang="en-US" sz="2000" dirty="0">
                <a:solidFill>
                  <a:schemeClr val="tx1"/>
                </a:solidFill>
              </a:rPr>
              <a:t>homepage</a:t>
            </a:r>
          </a:p>
          <a:p>
            <a:pPr marL="0" lvl="0" indent="0" fontAlgn="base">
              <a:buNone/>
            </a:pPr>
            <a:endParaRPr lang="en-US" dirty="0"/>
          </a:p>
          <a:p>
            <a:r>
              <a:rPr lang="en-US" b="1" dirty="0"/>
              <a:t>User Story # 679- User View news</a:t>
            </a:r>
            <a:endParaRPr lang="en-US" dirty="0"/>
          </a:p>
          <a:p>
            <a:pPr marL="274320" lvl="1" indent="0" fontAlgn="base">
              <a:buNone/>
            </a:pPr>
            <a:r>
              <a:rPr lang="en-US" sz="2100" dirty="0">
                <a:solidFill>
                  <a:schemeClr val="tx1"/>
                </a:solidFill>
              </a:rPr>
              <a:t>As a logged in user I need to be able to click on the "news" link to view current events so that I can make an informed decision about how to allocate my marketing budget</a:t>
            </a:r>
          </a:p>
          <a:p>
            <a:pPr marL="274320" lvl="1" indent="0" fontAlgn="base">
              <a:buNone/>
            </a:pPr>
            <a:r>
              <a:rPr lang="en-US" sz="2100" dirty="0">
                <a:solidFill>
                  <a:schemeClr val="tx1"/>
                </a:solidFill>
              </a:rPr>
              <a:t>user clicks on the news button.</a:t>
            </a:r>
          </a:p>
          <a:p>
            <a:pPr marL="274320" lvl="1" indent="0" fontAlgn="base">
              <a:buNone/>
            </a:pPr>
            <a:r>
              <a:rPr lang="en-US" sz="2100" dirty="0">
                <a:solidFill>
                  <a:schemeClr val="tx1"/>
                </a:solidFill>
              </a:rPr>
              <a:t>The system navigates to the new pages</a:t>
            </a:r>
          </a:p>
          <a:p>
            <a:pPr marL="274320" lvl="1" indent="0" fontAlgn="base">
              <a:buNone/>
            </a:pPr>
            <a:r>
              <a:rPr lang="en-US" sz="2100" dirty="0">
                <a:solidFill>
                  <a:schemeClr val="tx1"/>
                </a:solidFill>
              </a:rPr>
              <a:t>News articles are listed</a:t>
            </a:r>
          </a:p>
        </p:txBody>
      </p:sp>
    </p:spTree>
    <p:extLst>
      <p:ext uri="{BB962C8B-B14F-4D97-AF65-F5344CB8AC3E}">
        <p14:creationId xmlns:p14="http://schemas.microsoft.com/office/powerpoint/2010/main" val="30599135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2303</TotalTime>
  <Words>1798</Words>
  <Application>Microsoft Office PowerPoint</Application>
  <PresentationFormat>On-screen Show (4:3)</PresentationFormat>
  <Paragraphs>246</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Georgia</vt:lpstr>
      <vt:lpstr>Wingdings</vt:lpstr>
      <vt:lpstr>Wingdings 2</vt:lpstr>
      <vt:lpstr>Civic</vt:lpstr>
      <vt:lpstr>Strategic Marketing Simulator 1.0 Sprint 7 review</vt:lpstr>
      <vt:lpstr>Problem Definition</vt:lpstr>
      <vt:lpstr>Project Management</vt:lpstr>
      <vt:lpstr>Requirements: Implemented User Stories 1/11</vt:lpstr>
      <vt:lpstr>Requirements: Implemented User Stories 2/11</vt:lpstr>
      <vt:lpstr>Requirements: Implemented User Stories 3/11</vt:lpstr>
      <vt:lpstr>Requirements: Implemented User Stories 4/11</vt:lpstr>
      <vt:lpstr>Requirements: Implemented User Stories 5/11</vt:lpstr>
      <vt:lpstr>Requirements: Implemented User Stories 6/11</vt:lpstr>
      <vt:lpstr>Requirements: Implemented User Stories 7/11</vt:lpstr>
      <vt:lpstr>Requirements: Implemented User Stories 8/11</vt:lpstr>
      <vt:lpstr>Requirements: Implemented User Stories 9/11</vt:lpstr>
      <vt:lpstr>Requirements: Implemented User Stories 10/11</vt:lpstr>
      <vt:lpstr>Requirements: Implemented User Stories 11/11</vt:lpstr>
      <vt:lpstr>Requirements: use cases/use case diagrams</vt:lpstr>
      <vt:lpstr>Requirements: Sequence Diagrams</vt:lpstr>
      <vt:lpstr>System design: System Decomposition</vt:lpstr>
      <vt:lpstr>System design: System Deployment</vt:lpstr>
      <vt:lpstr>System design: Persistent Data Design</vt:lpstr>
      <vt:lpstr>System design: Security/Privacy</vt:lpstr>
      <vt:lpstr>Detailed design: Minimal Class Diagram</vt:lpstr>
      <vt:lpstr>Detailed design: State Machine</vt:lpstr>
      <vt:lpstr>Detailed design: Main Algorithm</vt:lpstr>
      <vt:lpstr>Testing</vt:lpstr>
      <vt:lpstr>Sunny Day</vt:lpstr>
      <vt:lpstr>Sunny &amp; rainy day</vt:lpstr>
      <vt:lpstr>Automated Test scripts</vt:lpstr>
      <vt:lpstr>Live Demo</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dc:creator>
  <cp:lastModifiedBy>Javier</cp:lastModifiedBy>
  <cp:revision>195</cp:revision>
  <dcterms:created xsi:type="dcterms:W3CDTF">2015-09-11T12:39:21Z</dcterms:created>
  <dcterms:modified xsi:type="dcterms:W3CDTF">2015-12-02T22:53:33Z</dcterms:modified>
</cp:coreProperties>
</file>