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3891200"/>
  <p:notesSz cx="6858000" cy="9144000"/>
  <p:defaultTextStyle>
    <a:defPPr>
      <a:defRPr lang="en-US"/>
    </a:defPPr>
    <a:lvl1pPr algn="l"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3" autoAdjust="0"/>
    <p:restoredTop sz="94669" autoAdjust="0"/>
  </p:normalViewPr>
  <p:slideViewPr>
    <p:cSldViewPr>
      <p:cViewPr>
        <p:scale>
          <a:sx n="20" d="100"/>
          <a:sy n="20" d="100"/>
        </p:scale>
        <p:origin x="3366" y="-270"/>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charset="-128"/>
              </a:defRPr>
            </a:lvl1pPr>
          </a:lstStyle>
          <a:p>
            <a:pPr>
              <a:defRPr/>
            </a:pPr>
            <a:fld id="{08CBB105-7426-4A04-9B8C-BA300F64E51E}" type="datetime1">
              <a:rPr lang="en-US"/>
              <a:pPr>
                <a:defRPr/>
              </a:pPr>
              <a:t>12/4/2015</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1396A97-2617-46BD-B55D-9A2A1DE0012A}" type="slidenum">
              <a:rPr lang="en-US" altLang="en-US"/>
              <a:pPr>
                <a:defRPr/>
              </a:pPr>
              <a:t>‹#›</a:t>
            </a:fld>
            <a:endParaRPr lang="en-US" altLang="en-US"/>
          </a:p>
        </p:txBody>
      </p:sp>
    </p:spTree>
    <p:extLst>
      <p:ext uri="{BB962C8B-B14F-4D97-AF65-F5344CB8AC3E}">
        <p14:creationId xmlns:p14="http://schemas.microsoft.com/office/powerpoint/2010/main" val="22680400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fld id="{AA6F4BE0-20B9-46A7-BBA4-78ABED18114E}" type="slidenum">
              <a:rPr lang="en-US" altLang="en-US" sz="1200"/>
              <a:pPr/>
              <a:t>1</a:t>
            </a:fld>
            <a:endParaRPr lang="en-US" altLang="en-US" sz="1200"/>
          </a:p>
        </p:txBody>
      </p:sp>
    </p:spTree>
    <p:extLst>
      <p:ext uri="{BB962C8B-B14F-4D97-AF65-F5344CB8AC3E}">
        <p14:creationId xmlns:p14="http://schemas.microsoft.com/office/powerpoint/2010/main" val="2215391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8" y="13635321"/>
            <a:ext cx="27979687" cy="9408459"/>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523" y="24872579"/>
            <a:ext cx="23043356" cy="11214847"/>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D12EBA8-AF68-481F-AB94-E269BB328D6F}" type="slidenum">
              <a:rPr lang="en-US" altLang="en-US"/>
              <a:pPr>
                <a:defRPr/>
              </a:pPr>
              <a:t>‹#›</a:t>
            </a:fld>
            <a:endParaRPr lang="en-US" altLang="en-US"/>
          </a:p>
        </p:txBody>
      </p:sp>
    </p:spTree>
    <p:extLst>
      <p:ext uri="{BB962C8B-B14F-4D97-AF65-F5344CB8AC3E}">
        <p14:creationId xmlns:p14="http://schemas.microsoft.com/office/powerpoint/2010/main" val="3938219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714876D-154B-4D3D-85C2-47B3DE3D6917}" type="slidenum">
              <a:rPr lang="en-US" altLang="en-US"/>
              <a:pPr>
                <a:defRPr/>
              </a:pPr>
              <a:t>‹#›</a:t>
            </a:fld>
            <a:endParaRPr lang="en-US" altLang="en-US"/>
          </a:p>
        </p:txBody>
      </p:sp>
    </p:spTree>
    <p:extLst>
      <p:ext uri="{BB962C8B-B14F-4D97-AF65-F5344CB8AC3E}">
        <p14:creationId xmlns:p14="http://schemas.microsoft.com/office/powerpoint/2010/main" val="2709495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079" y="1757084"/>
            <a:ext cx="7406878" cy="3745005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446" y="1757084"/>
            <a:ext cx="22106335" cy="3745005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5C4668A-7682-491E-99ED-2A9E6383FB12}" type="slidenum">
              <a:rPr lang="en-US" altLang="en-US"/>
              <a:pPr>
                <a:defRPr/>
              </a:pPr>
              <a:t>‹#›</a:t>
            </a:fld>
            <a:endParaRPr lang="en-US" altLang="en-US"/>
          </a:p>
        </p:txBody>
      </p:sp>
    </p:spTree>
    <p:extLst>
      <p:ext uri="{BB962C8B-B14F-4D97-AF65-F5344CB8AC3E}">
        <p14:creationId xmlns:p14="http://schemas.microsoft.com/office/powerpoint/2010/main" val="4007762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F1A91B-CD1E-4C14-BEA3-BA10E3699F04}" type="slidenum">
              <a:rPr lang="en-US" altLang="en-US"/>
              <a:pPr>
                <a:defRPr/>
              </a:pPr>
              <a:t>‹#›</a:t>
            </a:fld>
            <a:endParaRPr lang="en-US" altLang="en-US"/>
          </a:p>
        </p:txBody>
      </p:sp>
    </p:spTree>
    <p:extLst>
      <p:ext uri="{BB962C8B-B14F-4D97-AF65-F5344CB8AC3E}">
        <p14:creationId xmlns:p14="http://schemas.microsoft.com/office/powerpoint/2010/main" val="3847755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5210"/>
            <a:ext cx="27980878" cy="871593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6" y="18604007"/>
            <a:ext cx="27980878" cy="9601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3291A6F-E1F8-484E-A89D-B6A0FB80FB4F}" type="slidenum">
              <a:rPr lang="en-US" altLang="en-US"/>
              <a:pPr>
                <a:defRPr/>
              </a:pPr>
              <a:t>‹#›</a:t>
            </a:fld>
            <a:endParaRPr lang="en-US" altLang="en-US"/>
          </a:p>
        </p:txBody>
      </p:sp>
    </p:spTree>
    <p:extLst>
      <p:ext uri="{BB962C8B-B14F-4D97-AF65-F5344CB8AC3E}">
        <p14:creationId xmlns:p14="http://schemas.microsoft.com/office/powerpoint/2010/main" val="1621686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445"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16352"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7D3E7C6-3250-4E17-A916-6E14D1DE2730}" type="slidenum">
              <a:rPr lang="en-US" altLang="en-US"/>
              <a:pPr>
                <a:defRPr/>
              </a:pPr>
              <a:t>‹#›</a:t>
            </a:fld>
            <a:endParaRPr lang="en-US" altLang="en-US"/>
          </a:p>
        </p:txBody>
      </p:sp>
    </p:spTree>
    <p:extLst>
      <p:ext uri="{BB962C8B-B14F-4D97-AF65-F5344CB8AC3E}">
        <p14:creationId xmlns:p14="http://schemas.microsoft.com/office/powerpoint/2010/main" val="905397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444" y="9825318"/>
            <a:ext cx="14544676"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5444" y="13919949"/>
            <a:ext cx="14544676"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328" y="9825318"/>
            <a:ext cx="14550628"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328" y="13919949"/>
            <a:ext cx="14550628"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38CCC2D-812E-44CE-8BEF-5D850F3960FF}" type="slidenum">
              <a:rPr lang="en-US" altLang="en-US"/>
              <a:pPr>
                <a:defRPr/>
              </a:pPr>
              <a:t>‹#›</a:t>
            </a:fld>
            <a:endParaRPr lang="en-US" altLang="en-US"/>
          </a:p>
        </p:txBody>
      </p:sp>
    </p:spTree>
    <p:extLst>
      <p:ext uri="{BB962C8B-B14F-4D97-AF65-F5344CB8AC3E}">
        <p14:creationId xmlns:p14="http://schemas.microsoft.com/office/powerpoint/2010/main" val="2221620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290DCA6-25FD-48FF-BA4D-DB1A3BEF90E5}" type="slidenum">
              <a:rPr lang="en-US" altLang="en-US"/>
              <a:pPr>
                <a:defRPr/>
              </a:pPr>
              <a:t>‹#›</a:t>
            </a:fld>
            <a:endParaRPr lang="en-US" altLang="en-US"/>
          </a:p>
        </p:txBody>
      </p:sp>
    </p:spTree>
    <p:extLst>
      <p:ext uri="{BB962C8B-B14F-4D97-AF65-F5344CB8AC3E}">
        <p14:creationId xmlns:p14="http://schemas.microsoft.com/office/powerpoint/2010/main" val="3693982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BDF9948-2F81-4F5E-9A72-FBFB7CEC6104}" type="slidenum">
              <a:rPr lang="en-US" altLang="en-US"/>
              <a:pPr>
                <a:defRPr/>
              </a:pPr>
              <a:t>‹#›</a:t>
            </a:fld>
            <a:endParaRPr lang="en-US" altLang="en-US"/>
          </a:p>
        </p:txBody>
      </p:sp>
    </p:spTree>
    <p:extLst>
      <p:ext uri="{BB962C8B-B14F-4D97-AF65-F5344CB8AC3E}">
        <p14:creationId xmlns:p14="http://schemas.microsoft.com/office/powerpoint/2010/main" val="452146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5" y="1748118"/>
            <a:ext cx="10829926" cy="7436224"/>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70656" y="1748118"/>
            <a:ext cx="18402300" cy="374590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445" y="9184341"/>
            <a:ext cx="10829926" cy="30022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E4756AC-B036-4F6A-9190-44DE3A3F70F5}" type="slidenum">
              <a:rPr lang="en-US" altLang="en-US"/>
              <a:pPr>
                <a:defRPr/>
              </a:pPr>
              <a:t>‹#›</a:t>
            </a:fld>
            <a:endParaRPr lang="en-US" altLang="en-US"/>
          </a:p>
        </p:txBody>
      </p:sp>
    </p:spTree>
    <p:extLst>
      <p:ext uri="{BB962C8B-B14F-4D97-AF65-F5344CB8AC3E}">
        <p14:creationId xmlns:p14="http://schemas.microsoft.com/office/powerpoint/2010/main" val="1118555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9" y="30724289"/>
            <a:ext cx="19751278" cy="362622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999" y="3922059"/>
            <a:ext cx="19751278" cy="2633382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451999" y="34350512"/>
            <a:ext cx="19751278" cy="5152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6ECDA93-B227-4D39-B4B4-7B2B9AFF1945}" type="slidenum">
              <a:rPr lang="en-US" altLang="en-US"/>
              <a:pPr>
                <a:defRPr/>
              </a:pPr>
              <a:t>‹#›</a:t>
            </a:fld>
            <a:endParaRPr lang="en-US" altLang="en-US"/>
          </a:p>
        </p:txBody>
      </p:sp>
    </p:spTree>
    <p:extLst>
      <p:ext uri="{BB962C8B-B14F-4D97-AF65-F5344CB8AC3E}">
        <p14:creationId xmlns:p14="http://schemas.microsoft.com/office/powerpoint/2010/main" val="142316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238" y="1757363"/>
            <a:ext cx="29627512"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460" tIns="214230" rIns="428460" bIns="214230" numCol="1" anchor="ctr" anchorCtr="0" compatLnSpc="1">
            <a:prstTxWarp prst="textNoShape">
              <a:avLst/>
            </a:prstTxWarp>
          </a:bodyPr>
          <a:lstStyle/>
          <a:p>
            <a:pPr lvl="0"/>
            <a:r>
              <a:rPr lang="en-US" altLang="en-US" smtClean="0"/>
              <a:t>Haga clic para cambiar el estilo de título	</a:t>
            </a:r>
          </a:p>
        </p:txBody>
      </p:sp>
      <p:sp>
        <p:nvSpPr>
          <p:cNvPr id="1027" name="Rectangle 3"/>
          <p:cNvSpPr>
            <a:spLocks noGrp="1" noChangeArrowheads="1"/>
          </p:cNvSpPr>
          <p:nvPr>
            <p:ph type="body" idx="1"/>
          </p:nvPr>
        </p:nvSpPr>
        <p:spPr bwMode="auto">
          <a:xfrm>
            <a:off x="1646238" y="10242550"/>
            <a:ext cx="29627512" cy="289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460" tIns="214230" rIns="428460" bIns="214230" numCol="1" anchor="t" anchorCtr="0" compatLnSpc="1">
            <a:prstTxWarp prst="textNoShape">
              <a:avLst/>
            </a:prstTxWarp>
          </a:bodyPr>
          <a:lstStyle/>
          <a:p>
            <a:pPr lvl="0"/>
            <a:r>
              <a:rPr lang="en-US" altLang="en-US" smtClean="0"/>
              <a:t>Haga clic para modificar el estilo de texto del patrón</a:t>
            </a:r>
          </a:p>
          <a:p>
            <a:pPr lvl="1"/>
            <a:r>
              <a:rPr lang="en-US" altLang="en-US" smtClean="0"/>
              <a:t>Segundo nivel</a:t>
            </a:r>
          </a:p>
          <a:p>
            <a:pPr lvl="2"/>
            <a:r>
              <a:rPr lang="en-US" altLang="en-US" smtClean="0"/>
              <a:t>Tercer nivel</a:t>
            </a:r>
          </a:p>
          <a:p>
            <a:pPr lvl="3"/>
            <a:r>
              <a:rPr lang="en-US" altLang="en-US" smtClean="0"/>
              <a:t>Cuarto nivel</a:t>
            </a:r>
          </a:p>
          <a:p>
            <a:pPr lvl="4"/>
            <a:r>
              <a:rPr lang="en-US" altLang="en-US" smtClean="0"/>
              <a:t>Quinto nivel</a:t>
            </a:r>
          </a:p>
        </p:txBody>
      </p:sp>
      <p:sp>
        <p:nvSpPr>
          <p:cNvPr id="1028" name="Rectangle 4"/>
          <p:cNvSpPr>
            <a:spLocks noGrp="1" noChangeArrowheads="1"/>
          </p:cNvSpPr>
          <p:nvPr>
            <p:ph type="dt" sz="half" idx="2"/>
          </p:nvPr>
        </p:nvSpPr>
        <p:spPr bwMode="auto">
          <a:xfrm>
            <a:off x="1644650" y="39968488"/>
            <a:ext cx="7681913"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eaLnBrk="1" hangingPunct="1">
              <a:defRPr sz="6600">
                <a:latin typeface="Arial"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11247438" y="39968488"/>
            <a:ext cx="104251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ctr" eaLnBrk="1" hangingPunct="1">
              <a:defRPr sz="6600">
                <a:latin typeface="Arial" charset="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23591838" y="39968488"/>
            <a:ext cx="76819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r" eaLnBrk="1" hangingPunct="1">
              <a:defRPr sz="6600" smtClean="0"/>
            </a:lvl1pPr>
          </a:lstStyle>
          <a:p>
            <a:pPr>
              <a:defRPr/>
            </a:pPr>
            <a:fld id="{C3CAB12C-0040-4EC2-9672-D4C7C6E6E53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84663" rtl="0" eaLnBrk="0" fontAlgn="base" hangingPunct="0">
        <a:spcBef>
          <a:spcPct val="0"/>
        </a:spcBef>
        <a:spcAft>
          <a:spcPct val="0"/>
        </a:spcAft>
        <a:defRPr sz="20600">
          <a:solidFill>
            <a:schemeClr val="tx2"/>
          </a:solidFill>
          <a:latin typeface="+mj-lt"/>
          <a:ea typeface="ＭＳ Ｐゴシック" charset="-128"/>
          <a:cs typeface="ＭＳ Ｐゴシック" charset="-128"/>
        </a:defRPr>
      </a:lvl1pPr>
      <a:lvl2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2pPr>
      <a:lvl3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3pPr>
      <a:lvl4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4pPr>
      <a:lvl5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5pPr>
      <a:lvl6pPr marL="457200" algn="ctr" defTabSz="4284663" rtl="0" fontAlgn="base">
        <a:spcBef>
          <a:spcPct val="0"/>
        </a:spcBef>
        <a:spcAft>
          <a:spcPct val="0"/>
        </a:spcAft>
        <a:defRPr sz="20600">
          <a:solidFill>
            <a:schemeClr val="tx2"/>
          </a:solidFill>
          <a:latin typeface="Arial" charset="0"/>
        </a:defRPr>
      </a:lvl6pPr>
      <a:lvl7pPr marL="914400" algn="ctr" defTabSz="4284663" rtl="0" fontAlgn="base">
        <a:spcBef>
          <a:spcPct val="0"/>
        </a:spcBef>
        <a:spcAft>
          <a:spcPct val="0"/>
        </a:spcAft>
        <a:defRPr sz="20600">
          <a:solidFill>
            <a:schemeClr val="tx2"/>
          </a:solidFill>
          <a:latin typeface="Arial" charset="0"/>
        </a:defRPr>
      </a:lvl7pPr>
      <a:lvl8pPr marL="1371600" algn="ctr" defTabSz="4284663" rtl="0" fontAlgn="base">
        <a:spcBef>
          <a:spcPct val="0"/>
        </a:spcBef>
        <a:spcAft>
          <a:spcPct val="0"/>
        </a:spcAft>
        <a:defRPr sz="20600">
          <a:solidFill>
            <a:schemeClr val="tx2"/>
          </a:solidFill>
          <a:latin typeface="Arial" charset="0"/>
        </a:defRPr>
      </a:lvl8pPr>
      <a:lvl9pPr marL="1828800" algn="ctr" defTabSz="4284663" rtl="0" fontAlgn="base">
        <a:spcBef>
          <a:spcPct val="0"/>
        </a:spcBef>
        <a:spcAft>
          <a:spcPct val="0"/>
        </a:spcAft>
        <a:defRPr sz="20600">
          <a:solidFill>
            <a:schemeClr val="tx2"/>
          </a:solidFill>
          <a:latin typeface="Arial" charset="0"/>
        </a:defRPr>
      </a:lvl9pPr>
    </p:titleStyle>
    <p:bodyStyle>
      <a:lvl1pPr marL="1606550" indent="-1606550" algn="l" defTabSz="4284663" rtl="0" eaLnBrk="0" fontAlgn="base" hangingPunct="0">
        <a:spcBef>
          <a:spcPct val="20000"/>
        </a:spcBef>
        <a:spcAft>
          <a:spcPct val="0"/>
        </a:spcAft>
        <a:buChar char="•"/>
        <a:defRPr sz="15000">
          <a:solidFill>
            <a:schemeClr val="tx1"/>
          </a:solidFill>
          <a:latin typeface="+mn-lt"/>
          <a:ea typeface="ＭＳ Ｐゴシック" charset="-128"/>
          <a:cs typeface="ＭＳ Ｐゴシック" charset="-128"/>
        </a:defRPr>
      </a:lvl1pPr>
      <a:lvl2pPr marL="3481388" indent="-1339850" algn="l" defTabSz="4284663" rtl="0" eaLnBrk="0" fontAlgn="base" hangingPunct="0">
        <a:spcBef>
          <a:spcPct val="20000"/>
        </a:spcBef>
        <a:spcAft>
          <a:spcPct val="0"/>
        </a:spcAft>
        <a:buChar char="–"/>
        <a:defRPr sz="13100">
          <a:solidFill>
            <a:schemeClr val="tx1"/>
          </a:solidFill>
          <a:latin typeface="+mn-lt"/>
          <a:ea typeface="ＭＳ Ｐゴシック" charset="-128"/>
        </a:defRPr>
      </a:lvl2pPr>
      <a:lvl3pPr marL="5356225" indent="-1071563" algn="l" defTabSz="4284663" rtl="0" eaLnBrk="0" fontAlgn="base" hangingPunct="0">
        <a:spcBef>
          <a:spcPct val="20000"/>
        </a:spcBef>
        <a:spcAft>
          <a:spcPct val="0"/>
        </a:spcAft>
        <a:buChar char="•"/>
        <a:defRPr sz="11200">
          <a:solidFill>
            <a:schemeClr val="tx1"/>
          </a:solidFill>
          <a:latin typeface="+mn-lt"/>
          <a:ea typeface="ＭＳ Ｐゴシック" charset="-128"/>
        </a:defRPr>
      </a:lvl3pPr>
      <a:lvl4pPr marL="7497763"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4pPr>
      <a:lvl5pPr marL="9640888"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5pPr>
      <a:lvl6pPr marL="10098088" indent="-1071563" algn="l" defTabSz="4284663" rtl="0" fontAlgn="base">
        <a:spcBef>
          <a:spcPct val="20000"/>
        </a:spcBef>
        <a:spcAft>
          <a:spcPct val="0"/>
        </a:spcAft>
        <a:buChar char="»"/>
        <a:defRPr sz="9400">
          <a:solidFill>
            <a:schemeClr val="tx1"/>
          </a:solidFill>
          <a:latin typeface="+mn-lt"/>
        </a:defRPr>
      </a:lvl6pPr>
      <a:lvl7pPr marL="10555288" indent="-1071563" algn="l" defTabSz="4284663" rtl="0" fontAlgn="base">
        <a:spcBef>
          <a:spcPct val="20000"/>
        </a:spcBef>
        <a:spcAft>
          <a:spcPct val="0"/>
        </a:spcAft>
        <a:buChar char="»"/>
        <a:defRPr sz="9400">
          <a:solidFill>
            <a:schemeClr val="tx1"/>
          </a:solidFill>
          <a:latin typeface="+mn-lt"/>
        </a:defRPr>
      </a:lvl7pPr>
      <a:lvl8pPr marL="11012488" indent="-1071563" algn="l" defTabSz="4284663" rtl="0" fontAlgn="base">
        <a:spcBef>
          <a:spcPct val="20000"/>
        </a:spcBef>
        <a:spcAft>
          <a:spcPct val="0"/>
        </a:spcAft>
        <a:buChar char="»"/>
        <a:defRPr sz="9400">
          <a:solidFill>
            <a:schemeClr val="tx1"/>
          </a:solidFill>
          <a:latin typeface="+mn-lt"/>
        </a:defRPr>
      </a:lvl8pPr>
      <a:lvl9pPr marL="11469688" indent="-1071563" algn="l" defTabSz="4284663" rtl="0" fontAlgn="base">
        <a:spcBef>
          <a:spcPct val="20000"/>
        </a:spcBef>
        <a:spcAft>
          <a:spcPct val="0"/>
        </a:spcAft>
        <a:buChar char="»"/>
        <a:defRPr sz="9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jpe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59213" y="3271838"/>
            <a:ext cx="2887662" cy="217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71500" y="1438275"/>
            <a:ext cx="3852863"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5" name="Text Box 5"/>
          <p:cNvSpPr txBox="1">
            <a:spLocks noChangeArrowheads="1"/>
          </p:cNvSpPr>
          <p:nvPr/>
        </p:nvSpPr>
        <p:spPr bwMode="auto">
          <a:xfrm>
            <a:off x="5791200" y="2257425"/>
            <a:ext cx="21336000" cy="431800"/>
          </a:xfrm>
          <a:prstGeom prst="rect">
            <a:avLst/>
          </a:prstGeom>
          <a:noFill/>
          <a:ln w="9525">
            <a:no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128"/>
              </a:defRPr>
            </a:lvl1pPr>
            <a:lvl2pPr marL="37931725" indent="-37474525" defTabSz="985838" eaLnBrk="0" hangingPunct="0">
              <a:defRPr sz="8400">
                <a:solidFill>
                  <a:schemeClr val="tx1"/>
                </a:solidFill>
                <a:latin typeface="Arial" charset="0"/>
                <a:ea typeface="ＭＳ Ｐゴシック" charset="-128"/>
              </a:defRPr>
            </a:lvl2pPr>
            <a:lvl3pPr eaLnBrk="0" hangingPunct="0">
              <a:defRPr sz="8400">
                <a:solidFill>
                  <a:schemeClr val="tx1"/>
                </a:solidFill>
                <a:latin typeface="Arial" charset="0"/>
                <a:ea typeface="ＭＳ Ｐゴシック" charset="-128"/>
              </a:defRPr>
            </a:lvl3pPr>
            <a:lvl4pPr eaLnBrk="0" hangingPunct="0">
              <a:defRPr sz="8400">
                <a:solidFill>
                  <a:schemeClr val="tx1"/>
                </a:solidFill>
                <a:latin typeface="Arial" charset="0"/>
                <a:ea typeface="ＭＳ Ｐゴシック" charset="-128"/>
              </a:defRPr>
            </a:lvl4pPr>
            <a:lvl5pPr eaLnBrk="0" hangingPunct="0">
              <a:defRPr sz="8400">
                <a:solidFill>
                  <a:schemeClr val="tx1"/>
                </a:solidFill>
                <a:latin typeface="Arial" charset="0"/>
                <a:ea typeface="ＭＳ Ｐゴシック" charset="-128"/>
              </a:defRPr>
            </a:lvl5pPr>
            <a:lvl6pPr marL="457200" eaLnBrk="0" fontAlgn="base" hangingPunct="0">
              <a:spcBef>
                <a:spcPct val="0"/>
              </a:spcBef>
              <a:spcAft>
                <a:spcPct val="0"/>
              </a:spcAft>
              <a:defRPr sz="8400">
                <a:solidFill>
                  <a:schemeClr val="tx1"/>
                </a:solidFill>
                <a:latin typeface="Arial" charset="0"/>
                <a:ea typeface="ＭＳ Ｐゴシック" charset="-128"/>
              </a:defRPr>
            </a:lvl6pPr>
            <a:lvl7pPr marL="914400" eaLnBrk="0" fontAlgn="base" hangingPunct="0">
              <a:spcBef>
                <a:spcPct val="0"/>
              </a:spcBef>
              <a:spcAft>
                <a:spcPct val="0"/>
              </a:spcAft>
              <a:defRPr sz="8400">
                <a:solidFill>
                  <a:schemeClr val="tx1"/>
                </a:solidFill>
                <a:latin typeface="Arial" charset="0"/>
                <a:ea typeface="ＭＳ Ｐゴシック" charset="-128"/>
              </a:defRPr>
            </a:lvl7pPr>
            <a:lvl8pPr marL="1371600" eaLnBrk="0" fontAlgn="base" hangingPunct="0">
              <a:spcBef>
                <a:spcPct val="0"/>
              </a:spcBef>
              <a:spcAft>
                <a:spcPct val="0"/>
              </a:spcAft>
              <a:defRPr sz="8400">
                <a:solidFill>
                  <a:schemeClr val="tx1"/>
                </a:solidFill>
                <a:latin typeface="Arial" charset="0"/>
                <a:ea typeface="ＭＳ Ｐゴシック" charset="-128"/>
              </a:defRPr>
            </a:lvl8pPr>
            <a:lvl9pPr marL="1828800" eaLnBrk="0" fontAlgn="base" hangingPunct="0">
              <a:spcBef>
                <a:spcPct val="0"/>
              </a:spcBef>
              <a:spcAft>
                <a:spcPct val="0"/>
              </a:spcAft>
              <a:defRPr sz="8400">
                <a:solidFill>
                  <a:schemeClr val="tx1"/>
                </a:solidFill>
                <a:latin typeface="Arial" charset="0"/>
                <a:ea typeface="ＭＳ Ｐゴシック" charset="-128"/>
              </a:defRPr>
            </a:lvl9pPr>
          </a:lstStyle>
          <a:p>
            <a:pPr algn="ctr" eaLnBrk="1" hangingPunct="1">
              <a:lnSpc>
                <a:spcPct val="30000"/>
              </a:lnSpc>
              <a:spcBef>
                <a:spcPct val="50000"/>
              </a:spcBef>
              <a:defRPr/>
            </a:pPr>
            <a:r>
              <a:rPr lang="en-US" sz="7200" b="1" dirty="0" smtClean="0">
                <a:effectLst>
                  <a:outerShdw blurRad="38100" dist="38100" dir="2700000" algn="tl">
                    <a:srgbClr val="C0C0C0"/>
                  </a:outerShdw>
                </a:effectLst>
                <a:latin typeface="Times New Roman" charset="0"/>
              </a:rPr>
              <a:t>Senior Project, 2015, Fall</a:t>
            </a:r>
            <a:endParaRPr lang="en-US" sz="7200" dirty="0" smtClean="0">
              <a:latin typeface="Times New Roman" charset="0"/>
            </a:endParaRPr>
          </a:p>
        </p:txBody>
      </p:sp>
      <p:sp>
        <p:nvSpPr>
          <p:cNvPr id="3077" name="Text Box 12"/>
          <p:cNvSpPr txBox="1">
            <a:spLocks noChangeArrowheads="1"/>
          </p:cNvSpPr>
          <p:nvPr/>
        </p:nvSpPr>
        <p:spPr bwMode="auto">
          <a:xfrm>
            <a:off x="6567488" y="2743200"/>
            <a:ext cx="19797712"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655" tIns="49327" rIns="98655" bIns="49327">
            <a:spAutoFit/>
          </a:bodyPr>
          <a:lstStyle>
            <a:lvl1pPr defTabSz="985838">
              <a:defRPr sz="8400">
                <a:solidFill>
                  <a:schemeClr val="tx1"/>
                </a:solidFill>
                <a:latin typeface="Arial" panose="020B0604020202020204" pitchFamily="34" charset="0"/>
                <a:ea typeface="ＭＳ Ｐゴシック" panose="020B0600070205080204" pitchFamily="34" charset="-128"/>
              </a:defRPr>
            </a:lvl1pPr>
            <a:lvl2pPr marL="742950" indent="-285750" defTabSz="985838">
              <a:defRPr sz="8400">
                <a:solidFill>
                  <a:schemeClr val="tx1"/>
                </a:solidFill>
                <a:latin typeface="Arial" panose="020B0604020202020204" pitchFamily="34" charset="0"/>
                <a:ea typeface="ＭＳ Ｐゴシック" panose="020B0600070205080204" pitchFamily="34" charset="-128"/>
              </a:defRPr>
            </a:lvl2pPr>
            <a:lvl3pPr marL="1143000" indent="-228600" defTabSz="985838">
              <a:defRPr sz="8400">
                <a:solidFill>
                  <a:schemeClr val="tx1"/>
                </a:solidFill>
                <a:latin typeface="Arial" panose="020B0604020202020204" pitchFamily="34" charset="0"/>
                <a:ea typeface="ＭＳ Ｐゴシック" panose="020B0600070205080204" pitchFamily="34" charset="-128"/>
              </a:defRPr>
            </a:lvl3pPr>
            <a:lvl4pPr marL="1600200" indent="-228600" defTabSz="985838">
              <a:defRPr sz="8400">
                <a:solidFill>
                  <a:schemeClr val="tx1"/>
                </a:solidFill>
                <a:latin typeface="Arial" panose="020B0604020202020204" pitchFamily="34" charset="0"/>
                <a:ea typeface="ＭＳ Ｐゴシック" panose="020B0600070205080204" pitchFamily="34" charset="-128"/>
              </a:defRPr>
            </a:lvl4pPr>
            <a:lvl5pPr marL="2057400" indent="-228600" defTabSz="985838">
              <a:defRPr sz="8400">
                <a:solidFill>
                  <a:schemeClr val="tx1"/>
                </a:solidFill>
                <a:latin typeface="Arial" panose="020B0604020202020204" pitchFamily="34" charset="0"/>
                <a:ea typeface="ＭＳ Ｐゴシック" panose="020B0600070205080204" pitchFamily="34" charset="-128"/>
              </a:defRPr>
            </a:lvl5pPr>
            <a:lvl6pPr marL="25146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4800" b="1" dirty="0">
                <a:solidFill>
                  <a:srgbClr val="3333CC"/>
                </a:solidFill>
              </a:rPr>
              <a:t>Strategic Marketing Simulator 1.0</a:t>
            </a:r>
          </a:p>
          <a:p>
            <a:pPr algn="ctr" eaLnBrk="1" hangingPunct="1"/>
            <a:r>
              <a:rPr lang="en-US" altLang="en-US" sz="3500" b="1" dirty="0">
                <a:solidFill>
                  <a:srgbClr val="3333CC"/>
                </a:solidFill>
              </a:rPr>
              <a:t>Student: </a:t>
            </a:r>
            <a:r>
              <a:rPr lang="en-US" altLang="en-US" sz="3500" dirty="0">
                <a:solidFill>
                  <a:srgbClr val="3333CC"/>
                </a:solidFill>
              </a:rPr>
              <a:t>Javier Andrial, Florida International University</a:t>
            </a:r>
          </a:p>
          <a:p>
            <a:pPr algn="ctr" eaLnBrk="1" hangingPunct="1"/>
            <a:r>
              <a:rPr lang="en-US" altLang="en-US" sz="3500" b="1" dirty="0">
                <a:solidFill>
                  <a:srgbClr val="3333CC"/>
                </a:solidFill>
              </a:rPr>
              <a:t>Mentor:</a:t>
            </a:r>
            <a:r>
              <a:rPr lang="en-US" altLang="en-US" sz="3500" b="1" i="1" dirty="0">
                <a:solidFill>
                  <a:srgbClr val="3333CC"/>
                </a:solidFill>
              </a:rPr>
              <a:t> </a:t>
            </a:r>
            <a:r>
              <a:rPr lang="en-US" altLang="en-US" sz="3500" i="1" dirty="0" smtClean="0">
                <a:solidFill>
                  <a:srgbClr val="3333CC"/>
                </a:solidFill>
              </a:rPr>
              <a:t>Josiah Bradley</a:t>
            </a:r>
            <a:r>
              <a:rPr lang="en-US" altLang="ja-JP" sz="3500" dirty="0" smtClean="0">
                <a:solidFill>
                  <a:srgbClr val="3333CC"/>
                </a:solidFill>
              </a:rPr>
              <a:t>,</a:t>
            </a:r>
            <a:r>
              <a:rPr lang="en-US" altLang="ja-JP" sz="3500" i="1" dirty="0" smtClean="0">
                <a:solidFill>
                  <a:srgbClr val="3333CC"/>
                </a:solidFill>
              </a:rPr>
              <a:t> </a:t>
            </a:r>
            <a:r>
              <a:rPr lang="en-US" altLang="ja-JP" sz="3500" i="1" dirty="0" err="1">
                <a:solidFill>
                  <a:srgbClr val="3333CC"/>
                </a:solidFill>
              </a:rPr>
              <a:t>FIU</a:t>
            </a:r>
            <a:r>
              <a:rPr lang="en-US" altLang="ja-JP" sz="3500" dirty="0">
                <a:solidFill>
                  <a:srgbClr val="3333CC"/>
                </a:solidFill>
              </a:rPr>
              <a:t> </a:t>
            </a:r>
          </a:p>
          <a:p>
            <a:pPr algn="ctr" eaLnBrk="1" hangingPunct="1"/>
            <a:r>
              <a:rPr lang="en-US" altLang="en-US" sz="3500" b="1" dirty="0">
                <a:solidFill>
                  <a:srgbClr val="3333CC"/>
                </a:solidFill>
              </a:rPr>
              <a:t>Instructor:</a:t>
            </a:r>
            <a:r>
              <a:rPr lang="en-US" altLang="en-US" sz="3500" b="1" i="1" dirty="0">
                <a:solidFill>
                  <a:srgbClr val="3333CC"/>
                </a:solidFill>
              </a:rPr>
              <a:t> </a:t>
            </a:r>
            <a:r>
              <a:rPr lang="en-US" altLang="en-US" sz="3500" dirty="0" err="1">
                <a:solidFill>
                  <a:srgbClr val="3333CC"/>
                </a:solidFill>
              </a:rPr>
              <a:t>Masoud</a:t>
            </a:r>
            <a:r>
              <a:rPr lang="en-US" altLang="en-US" sz="3500" dirty="0">
                <a:solidFill>
                  <a:srgbClr val="3333CC"/>
                </a:solidFill>
              </a:rPr>
              <a:t> </a:t>
            </a:r>
            <a:r>
              <a:rPr lang="en-US" altLang="en-US" sz="3500" dirty="0" err="1">
                <a:solidFill>
                  <a:srgbClr val="3333CC"/>
                </a:solidFill>
              </a:rPr>
              <a:t>Sadjadi</a:t>
            </a:r>
            <a:r>
              <a:rPr lang="en-US" altLang="en-US" sz="3500" dirty="0">
                <a:solidFill>
                  <a:srgbClr val="3333CC"/>
                </a:solidFill>
              </a:rPr>
              <a:t>, Florida International University</a:t>
            </a:r>
          </a:p>
        </p:txBody>
      </p:sp>
      <p:sp>
        <p:nvSpPr>
          <p:cNvPr id="3078" name="Rectangle 18"/>
          <p:cNvSpPr>
            <a:spLocks noChangeArrowheads="1"/>
          </p:cNvSpPr>
          <p:nvPr/>
        </p:nvSpPr>
        <p:spPr bwMode="auto">
          <a:xfrm>
            <a:off x="914400" y="5486400"/>
            <a:ext cx="31089600" cy="38176200"/>
          </a:xfrm>
          <a:prstGeom prst="rect">
            <a:avLst/>
          </a:prstGeom>
          <a:noFill/>
          <a:ln w="635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15" name="Text Box 19"/>
          <p:cNvSpPr txBox="1">
            <a:spLocks noChangeArrowheads="1"/>
          </p:cNvSpPr>
          <p:nvPr/>
        </p:nvSpPr>
        <p:spPr bwMode="auto">
          <a:xfrm>
            <a:off x="4114800" y="6023769"/>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eaLnBrk="1" hangingPunct="1">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Problem</a:t>
            </a:r>
          </a:p>
        </p:txBody>
      </p:sp>
      <p:sp>
        <p:nvSpPr>
          <p:cNvPr id="217" name="Text Box 19"/>
          <p:cNvSpPr txBox="1">
            <a:spLocks noChangeArrowheads="1"/>
          </p:cNvSpPr>
          <p:nvPr/>
        </p:nvSpPr>
        <p:spPr bwMode="auto">
          <a:xfrm>
            <a:off x="4114801" y="34993263"/>
            <a:ext cx="5486400" cy="730559"/>
          </a:xfrm>
          <a:prstGeom prst="rect">
            <a:avLst/>
          </a:prstGeom>
          <a:solidFill>
            <a:schemeClr val="bg1"/>
          </a:solidFill>
          <a:ln w="12700">
            <a:solidFill>
              <a:srgbClr val="0033CC"/>
            </a:solidFill>
            <a:miter lim="800000"/>
            <a:headEnd/>
            <a:tailEnd/>
          </a:ln>
          <a:effectLst/>
        </p:spPr>
        <p:txBody>
          <a:bodyPr wrap="square" lIns="98655" tIns="49327" rIns="98655" bIns="49327">
            <a:spAutoFit/>
          </a:bodyPr>
          <a:lstStyle/>
          <a:p>
            <a:pPr algn="ctr" defTabSz="985838" eaLnBrk="1" hangingPunct="1">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Acknowledgements</a:t>
            </a:r>
          </a:p>
        </p:txBody>
      </p:sp>
      <p:sp>
        <p:nvSpPr>
          <p:cNvPr id="3081" name="Rectangle 6"/>
          <p:cNvSpPr>
            <a:spLocks noChangeArrowheads="1"/>
          </p:cNvSpPr>
          <p:nvPr/>
        </p:nvSpPr>
        <p:spPr bwMode="auto">
          <a:xfrm>
            <a:off x="15925800" y="446088"/>
            <a:ext cx="47244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200" b="1">
                <a:solidFill>
                  <a:schemeClr val="accent2"/>
                </a:solidFill>
              </a:rPr>
              <a:t>School of Computing &amp; Information Sciences</a:t>
            </a:r>
            <a:endParaRPr lang="en-US" altLang="en-US" sz="3200">
              <a:solidFill>
                <a:schemeClr val="accent2"/>
              </a:solidFill>
            </a:endParaRPr>
          </a:p>
        </p:txBody>
      </p:sp>
      <p:pic>
        <p:nvPicPr>
          <p:cNvPr id="3082" name="Picture 3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182600" y="381000"/>
            <a:ext cx="263048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 Box 19"/>
          <p:cNvSpPr txBox="1">
            <a:spLocks noChangeArrowheads="1"/>
          </p:cNvSpPr>
          <p:nvPr/>
        </p:nvSpPr>
        <p:spPr bwMode="auto">
          <a:xfrm>
            <a:off x="4114800" y="11054480"/>
            <a:ext cx="5486400" cy="731837"/>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eaLnBrk="1" hangingPunct="1">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Current System</a:t>
            </a:r>
          </a:p>
        </p:txBody>
      </p:sp>
      <p:sp>
        <p:nvSpPr>
          <p:cNvPr id="35" name="Text Box 19"/>
          <p:cNvSpPr txBox="1">
            <a:spLocks noChangeArrowheads="1"/>
          </p:cNvSpPr>
          <p:nvPr/>
        </p:nvSpPr>
        <p:spPr bwMode="auto">
          <a:xfrm>
            <a:off x="4114800" y="16108363"/>
            <a:ext cx="5486400" cy="731837"/>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eaLnBrk="1" hangingPunct="1">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Requirements</a:t>
            </a:r>
          </a:p>
        </p:txBody>
      </p:sp>
      <p:sp>
        <p:nvSpPr>
          <p:cNvPr id="36" name="Text Box 19"/>
          <p:cNvSpPr txBox="1">
            <a:spLocks noChangeArrowheads="1"/>
          </p:cNvSpPr>
          <p:nvPr/>
        </p:nvSpPr>
        <p:spPr bwMode="auto">
          <a:xfrm>
            <a:off x="23772813" y="5984082"/>
            <a:ext cx="5486400" cy="731837"/>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eaLnBrk="1" hangingPunct="1">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System Design</a:t>
            </a:r>
          </a:p>
        </p:txBody>
      </p:sp>
      <p:sp>
        <p:nvSpPr>
          <p:cNvPr id="37" name="Text Box 19"/>
          <p:cNvSpPr txBox="1">
            <a:spLocks noChangeArrowheads="1"/>
          </p:cNvSpPr>
          <p:nvPr/>
        </p:nvSpPr>
        <p:spPr bwMode="auto">
          <a:xfrm>
            <a:off x="23971250" y="29641800"/>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eaLnBrk="1" hangingPunct="1">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Object Design</a:t>
            </a:r>
          </a:p>
        </p:txBody>
      </p:sp>
      <p:sp>
        <p:nvSpPr>
          <p:cNvPr id="38" name="Text Box 19"/>
          <p:cNvSpPr txBox="1">
            <a:spLocks noChangeArrowheads="1"/>
          </p:cNvSpPr>
          <p:nvPr/>
        </p:nvSpPr>
        <p:spPr bwMode="auto">
          <a:xfrm>
            <a:off x="24337963" y="16756984"/>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eaLnBrk="1" hangingPunct="1">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Implementation</a:t>
            </a:r>
          </a:p>
        </p:txBody>
      </p:sp>
      <p:sp>
        <p:nvSpPr>
          <p:cNvPr id="39" name="Text Box 19"/>
          <p:cNvSpPr txBox="1">
            <a:spLocks noChangeArrowheads="1"/>
          </p:cNvSpPr>
          <p:nvPr/>
        </p:nvSpPr>
        <p:spPr bwMode="auto">
          <a:xfrm>
            <a:off x="4114800" y="25969913"/>
            <a:ext cx="5486400" cy="731837"/>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eaLnBrk="1" hangingPunct="1">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Verification</a:t>
            </a:r>
          </a:p>
        </p:txBody>
      </p:sp>
      <p:sp>
        <p:nvSpPr>
          <p:cNvPr id="40" name="Text Box 19"/>
          <p:cNvSpPr txBox="1">
            <a:spLocks noChangeArrowheads="1"/>
          </p:cNvSpPr>
          <p:nvPr/>
        </p:nvSpPr>
        <p:spPr bwMode="auto">
          <a:xfrm>
            <a:off x="11569700" y="5984082"/>
            <a:ext cx="10204450" cy="730250"/>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eaLnBrk="1" hangingPunct="1">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Screenshots</a:t>
            </a:r>
          </a:p>
        </p:txBody>
      </p:sp>
      <p:sp>
        <p:nvSpPr>
          <p:cNvPr id="41" name="Text Box 19"/>
          <p:cNvSpPr txBox="1">
            <a:spLocks noChangeArrowheads="1"/>
          </p:cNvSpPr>
          <p:nvPr/>
        </p:nvSpPr>
        <p:spPr bwMode="auto">
          <a:xfrm>
            <a:off x="4114800" y="31160139"/>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eaLnBrk="1" hangingPunct="1">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Summary</a:t>
            </a:r>
          </a:p>
        </p:txBody>
      </p:sp>
      <p:pic>
        <p:nvPicPr>
          <p:cNvPr id="3091" name="Picture 2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752050" y="514350"/>
            <a:ext cx="3392488" cy="102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92"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158450" y="1668463"/>
            <a:ext cx="2738438" cy="183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93" name="Picture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101675" y="3486150"/>
            <a:ext cx="3476625" cy="197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94" name="TextBox 1"/>
          <p:cNvSpPr txBox="1">
            <a:spLocks noChangeArrowheads="1"/>
          </p:cNvSpPr>
          <p:nvPr/>
        </p:nvSpPr>
        <p:spPr bwMode="auto">
          <a:xfrm>
            <a:off x="2324100" y="7080250"/>
            <a:ext cx="90678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200" dirty="0" err="1">
                <a:latin typeface="Times New Roman" panose="02020603050405020304" pitchFamily="18" charset="0"/>
                <a:cs typeface="Times New Roman" panose="02020603050405020304" pitchFamily="18" charset="0"/>
              </a:rPr>
              <a:t>FIU</a:t>
            </a:r>
            <a:r>
              <a:rPr lang="en-US" altLang="en-US" sz="3200" dirty="0">
                <a:latin typeface="Times New Roman" panose="02020603050405020304" pitchFamily="18" charset="0"/>
                <a:cs typeface="Times New Roman" panose="02020603050405020304" pitchFamily="18" charset="0"/>
              </a:rPr>
              <a:t> Marketing department is looking for a competitive market simulator, which can simulate a </a:t>
            </a:r>
            <a:r>
              <a:rPr lang="en-US" altLang="en-US" sz="3200" dirty="0" err="1">
                <a:latin typeface="Times New Roman" panose="02020603050405020304" pitchFamily="18" charset="0"/>
                <a:cs typeface="Times New Roman" panose="02020603050405020304" pitchFamily="18" charset="0"/>
              </a:rPr>
              <a:t>sudo</a:t>
            </a:r>
            <a:r>
              <a:rPr lang="en-US" altLang="en-US" sz="3200" dirty="0">
                <a:latin typeface="Times New Roman" panose="02020603050405020304" pitchFamily="18" charset="0"/>
                <a:cs typeface="Times New Roman" panose="02020603050405020304" pitchFamily="18" charset="0"/>
              </a:rPr>
              <a:t> realistic environment, where students can create and run their own hotels. Students will compete amongst each other for market share, as well as handling external variables, such as hurricanes or a super bowl.</a:t>
            </a:r>
          </a:p>
        </p:txBody>
      </p:sp>
      <p:sp>
        <p:nvSpPr>
          <p:cNvPr id="3095" name="TextBox 28"/>
          <p:cNvSpPr txBox="1">
            <a:spLocks noChangeArrowheads="1"/>
          </p:cNvSpPr>
          <p:nvPr/>
        </p:nvSpPr>
        <p:spPr bwMode="auto">
          <a:xfrm>
            <a:off x="2324100" y="12218117"/>
            <a:ext cx="90678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200" dirty="0">
                <a:latin typeface="Times New Roman" panose="02020603050405020304" pitchFamily="18" charset="0"/>
                <a:cs typeface="Times New Roman" panose="02020603050405020304" pitchFamily="18" charset="0"/>
              </a:rPr>
              <a:t>The current system in place is a lecture and debate system where the instructor and his or her students  discuss how scenarios for marketing and how they might affect a market</a:t>
            </a:r>
            <a:endParaRPr lang="en-US" altLang="en-US" sz="3200" dirty="0">
              <a:latin typeface="Times New Roman" panose="02020603050405020304" pitchFamily="18" charset="0"/>
              <a:cs typeface="Times New Roman" panose="02020603050405020304" pitchFamily="18" charset="0"/>
            </a:endParaRPr>
          </a:p>
        </p:txBody>
      </p:sp>
      <p:sp>
        <p:nvSpPr>
          <p:cNvPr id="3096" name="TextBox 29"/>
          <p:cNvSpPr txBox="1">
            <a:spLocks noChangeArrowheads="1"/>
          </p:cNvSpPr>
          <p:nvPr/>
        </p:nvSpPr>
        <p:spPr bwMode="auto">
          <a:xfrm>
            <a:off x="2324100" y="17297400"/>
            <a:ext cx="9067800"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200" dirty="0">
                <a:latin typeface="Times New Roman" panose="02020603050405020304" pitchFamily="18" charset="0"/>
                <a:cs typeface="Times New Roman" panose="02020603050405020304" pitchFamily="18" charset="0"/>
              </a:rPr>
              <a:t>The system must adhere to 3 basic requirements:</a:t>
            </a:r>
          </a:p>
          <a:p>
            <a:pPr eaLnBrk="1" hangingPunct="1"/>
            <a:endParaRPr lang="en-US" altLang="en-US" sz="3200" dirty="0">
              <a:latin typeface="Times New Roman" panose="02020603050405020304" pitchFamily="18" charset="0"/>
              <a:cs typeface="Times New Roman" panose="02020603050405020304" pitchFamily="18" charset="0"/>
            </a:endParaRPr>
          </a:p>
          <a:p>
            <a:pPr eaLnBrk="1" hangingPunct="1"/>
            <a:r>
              <a:rPr lang="en-US" altLang="en-US" sz="3200" dirty="0">
                <a:latin typeface="Times New Roman" panose="02020603050405020304" pitchFamily="18" charset="0"/>
                <a:cs typeface="Times New Roman" panose="02020603050405020304" pitchFamily="18" charset="0"/>
              </a:rPr>
              <a:t>Students select strategic decisions in small groups.</a:t>
            </a:r>
          </a:p>
          <a:p>
            <a:pPr eaLnBrk="1" hangingPunct="1"/>
            <a:endParaRPr lang="en-US" altLang="en-US" sz="3200" dirty="0">
              <a:latin typeface="Times New Roman" panose="02020603050405020304" pitchFamily="18" charset="0"/>
              <a:cs typeface="Times New Roman" panose="02020603050405020304" pitchFamily="18" charset="0"/>
            </a:endParaRPr>
          </a:p>
          <a:p>
            <a:pPr eaLnBrk="1" hangingPunct="1"/>
            <a:r>
              <a:rPr lang="en-US" altLang="en-US" sz="3200" dirty="0">
                <a:latin typeface="Times New Roman" panose="02020603050405020304" pitchFamily="18" charset="0"/>
                <a:cs typeface="Times New Roman" panose="02020603050405020304" pitchFamily="18" charset="0"/>
              </a:rPr>
              <a:t>The market is affected proportionately to the decisions made.</a:t>
            </a:r>
          </a:p>
          <a:p>
            <a:pPr eaLnBrk="1" hangingPunct="1"/>
            <a:endParaRPr lang="en-US" altLang="en-US" sz="3200" dirty="0">
              <a:latin typeface="Times New Roman" panose="02020603050405020304" pitchFamily="18" charset="0"/>
              <a:cs typeface="Times New Roman" panose="02020603050405020304" pitchFamily="18" charset="0"/>
            </a:endParaRPr>
          </a:p>
          <a:p>
            <a:pPr eaLnBrk="1" hangingPunct="1"/>
            <a:r>
              <a:rPr lang="en-US" altLang="en-US" sz="3200" dirty="0">
                <a:latin typeface="Times New Roman" panose="02020603050405020304" pitchFamily="18" charset="0"/>
                <a:cs typeface="Times New Roman" panose="02020603050405020304" pitchFamily="18" charset="0"/>
              </a:rPr>
              <a:t>Students must give reasons for their decisions and receive feed back from the instructor</a:t>
            </a:r>
          </a:p>
          <a:p>
            <a:pPr eaLnBrk="1" hangingPunct="1"/>
            <a:endParaRPr lang="en-US" altLang="en-US" sz="3200" dirty="0">
              <a:latin typeface="Times New Roman" panose="02020603050405020304" pitchFamily="18" charset="0"/>
              <a:cs typeface="Times New Roman" panose="02020603050405020304" pitchFamily="18" charset="0"/>
            </a:endParaRPr>
          </a:p>
          <a:p>
            <a:pPr eaLnBrk="1" hangingPunct="1"/>
            <a:r>
              <a:rPr lang="en-US" altLang="en-US" sz="3200" dirty="0">
                <a:latin typeface="Times New Roman" panose="02020603050405020304" pitchFamily="18" charset="0"/>
                <a:cs typeface="Times New Roman" panose="02020603050405020304" pitchFamily="18" charset="0"/>
              </a:rPr>
              <a:t>A simulation must be broken down in intervals called periods to allow for their to be measurable progress in the understanding of how the market is being affected.</a:t>
            </a:r>
            <a:endParaRPr lang="en-US" altLang="en-US" sz="3200" dirty="0">
              <a:latin typeface="Times New Roman" panose="02020603050405020304" pitchFamily="18" charset="0"/>
              <a:cs typeface="Times New Roman" panose="02020603050405020304" pitchFamily="18" charset="0"/>
            </a:endParaRPr>
          </a:p>
        </p:txBody>
      </p:sp>
      <p:sp>
        <p:nvSpPr>
          <p:cNvPr id="3097" name="TextBox 41"/>
          <p:cNvSpPr txBox="1">
            <a:spLocks noChangeArrowheads="1"/>
          </p:cNvSpPr>
          <p:nvPr/>
        </p:nvSpPr>
        <p:spPr bwMode="auto">
          <a:xfrm>
            <a:off x="26188016" y="26051796"/>
            <a:ext cx="5168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a:latin typeface="Times New Roman" panose="02020603050405020304" pitchFamily="18" charset="0"/>
                <a:cs typeface="Times New Roman" panose="02020603050405020304" pitchFamily="18" charset="0"/>
              </a:rPr>
              <a:t>Figure 2: </a:t>
            </a:r>
            <a:r>
              <a:rPr lang="en-US" altLang="en-US" sz="2800">
                <a:latin typeface="Times New Roman" panose="02020603050405020304" pitchFamily="18" charset="0"/>
                <a:cs typeface="Times New Roman" panose="02020603050405020304" pitchFamily="18" charset="0"/>
              </a:rPr>
              <a:t>Implementation Design</a:t>
            </a:r>
          </a:p>
        </p:txBody>
      </p:sp>
      <p:sp>
        <p:nvSpPr>
          <p:cNvPr id="3099" name="TextBox 41"/>
          <p:cNvSpPr txBox="1">
            <a:spLocks noChangeArrowheads="1"/>
          </p:cNvSpPr>
          <p:nvPr/>
        </p:nvSpPr>
        <p:spPr bwMode="auto">
          <a:xfrm>
            <a:off x="22269451" y="17850772"/>
            <a:ext cx="906780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200" dirty="0">
                <a:latin typeface="Times New Roman" panose="02020603050405020304" pitchFamily="18" charset="0"/>
                <a:cs typeface="Times New Roman" panose="02020603050405020304" pitchFamily="18" charset="0"/>
              </a:rPr>
              <a:t>The system was implemented using the </a:t>
            </a:r>
            <a:r>
              <a:rPr lang="en-US" altLang="en-US" sz="3200" dirty="0" err="1">
                <a:latin typeface="Times New Roman" panose="02020603050405020304" pitchFamily="18" charset="0"/>
                <a:cs typeface="Times New Roman" panose="02020603050405020304" pitchFamily="18" charset="0"/>
              </a:rPr>
              <a:t>MVC</a:t>
            </a:r>
            <a:r>
              <a:rPr lang="en-US" altLang="en-US" sz="3200" dirty="0">
                <a:latin typeface="Times New Roman" panose="02020603050405020304" pitchFamily="18" charset="0"/>
                <a:cs typeface="Times New Roman" panose="02020603050405020304" pitchFamily="18" charset="0"/>
              </a:rPr>
              <a:t> pattern design which uses the client-side web browser with HTML and </a:t>
            </a:r>
            <a:r>
              <a:rPr lang="en-US" altLang="en-US" sz="3200" dirty="0" err="1">
                <a:latin typeface="Times New Roman" panose="02020603050405020304" pitchFamily="18" charset="0"/>
                <a:cs typeface="Times New Roman" panose="02020603050405020304" pitchFamily="18" charset="0"/>
              </a:rPr>
              <a:t>Javascript</a:t>
            </a:r>
            <a:r>
              <a:rPr lang="en-US" altLang="en-US" sz="3200" dirty="0">
                <a:latin typeface="Times New Roman" panose="02020603050405020304" pitchFamily="18" charset="0"/>
                <a:cs typeface="Times New Roman" panose="02020603050405020304" pitchFamily="18" charset="0"/>
              </a:rPr>
              <a:t> for the views and PHP on apache server for the backend calculation game simulations and manipulation of data.  </a:t>
            </a:r>
          </a:p>
          <a:p>
            <a:pPr eaLnBrk="1" hangingPunct="1"/>
            <a:endParaRPr lang="en-US" altLang="en-US" sz="3200" dirty="0">
              <a:latin typeface="Times New Roman" panose="02020603050405020304" pitchFamily="18" charset="0"/>
              <a:cs typeface="Times New Roman" panose="02020603050405020304" pitchFamily="18" charset="0"/>
            </a:endParaRPr>
          </a:p>
          <a:p>
            <a:pPr eaLnBrk="1" hangingPunct="1"/>
            <a:r>
              <a:rPr lang="en-US" altLang="en-US" sz="3200" dirty="0">
                <a:latin typeface="Times New Roman" panose="02020603050405020304" pitchFamily="18" charset="0"/>
                <a:cs typeface="Times New Roman" panose="02020603050405020304" pitchFamily="18" charset="0"/>
              </a:rPr>
              <a:t>The models was designed using a MySQL </a:t>
            </a:r>
            <a:r>
              <a:rPr lang="en-US" altLang="en-US" sz="3200" dirty="0" err="1">
                <a:latin typeface="Times New Roman" panose="02020603050405020304" pitchFamily="18" charset="0"/>
                <a:cs typeface="Times New Roman" panose="02020603050405020304" pitchFamily="18" charset="0"/>
              </a:rPr>
              <a:t>MariaDB</a:t>
            </a:r>
            <a:r>
              <a:rPr lang="en-US" altLang="en-US" sz="3200" dirty="0">
                <a:latin typeface="Times New Roman" panose="02020603050405020304" pitchFamily="18" charset="0"/>
                <a:cs typeface="Times New Roman" panose="02020603050405020304" pitchFamily="18" charset="0"/>
              </a:rPr>
              <a:t> using a 64 bit hash to protect sensitive user information using PHP </a:t>
            </a:r>
            <a:r>
              <a:rPr lang="en-US" altLang="en-US" sz="3200" dirty="0" err="1">
                <a:latin typeface="Times New Roman" panose="02020603050405020304" pitchFamily="18" charset="0"/>
                <a:cs typeface="Times New Roman" panose="02020603050405020304" pitchFamily="18" charset="0"/>
              </a:rPr>
              <a:t>mysqli</a:t>
            </a:r>
            <a:r>
              <a:rPr lang="en-US" altLang="en-US" sz="3200" dirty="0">
                <a:latin typeface="Times New Roman" panose="02020603050405020304" pitchFamily="18" charset="0"/>
                <a:cs typeface="Times New Roman" panose="02020603050405020304" pitchFamily="18" charset="0"/>
              </a:rPr>
              <a:t> class to carry out the queries.</a:t>
            </a:r>
            <a:endParaRPr lang="en-US" altLang="en-US" sz="3200" dirty="0">
              <a:latin typeface="Times New Roman" panose="02020603050405020304" pitchFamily="18" charset="0"/>
              <a:cs typeface="Times New Roman" panose="02020603050405020304" pitchFamily="18" charset="0"/>
            </a:endParaRPr>
          </a:p>
        </p:txBody>
      </p:sp>
      <p:pic>
        <p:nvPicPr>
          <p:cNvPr id="3100" name="Picture 75" descr="C:\temp\JorgePackageDiagram.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289116" y="22851396"/>
            <a:ext cx="90678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1" name="Picture 76" descr="C:\temp\SystemDesignDiagram1.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224795" y="11953291"/>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02" name="TextBox 41"/>
          <p:cNvSpPr txBox="1">
            <a:spLocks noChangeArrowheads="1"/>
          </p:cNvSpPr>
          <p:nvPr/>
        </p:nvSpPr>
        <p:spPr bwMode="auto">
          <a:xfrm>
            <a:off x="26312607" y="15942679"/>
            <a:ext cx="5168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a:latin typeface="Times New Roman" panose="02020603050405020304" pitchFamily="18" charset="0"/>
                <a:cs typeface="Times New Roman" panose="02020603050405020304" pitchFamily="18" charset="0"/>
              </a:rPr>
              <a:t>Figure 1: </a:t>
            </a:r>
            <a:r>
              <a:rPr lang="en-US" altLang="en-US" sz="2800">
                <a:latin typeface="Times New Roman" panose="02020603050405020304" pitchFamily="18" charset="0"/>
                <a:cs typeface="Times New Roman" panose="02020603050405020304" pitchFamily="18" charset="0"/>
              </a:rPr>
              <a:t>System Design</a:t>
            </a:r>
          </a:p>
        </p:txBody>
      </p:sp>
      <p:sp>
        <p:nvSpPr>
          <p:cNvPr id="3103" name="TextBox 28"/>
          <p:cNvSpPr txBox="1">
            <a:spLocks noChangeArrowheads="1"/>
          </p:cNvSpPr>
          <p:nvPr/>
        </p:nvSpPr>
        <p:spPr bwMode="auto">
          <a:xfrm>
            <a:off x="22596475" y="7319963"/>
            <a:ext cx="90678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200" dirty="0">
                <a:latin typeface="Times New Roman" panose="02020603050405020304" pitchFamily="18" charset="0"/>
                <a:cs typeface="Times New Roman" panose="02020603050405020304" pitchFamily="18" charset="0"/>
              </a:rPr>
              <a:t>We used a simple client-server architecture to develop the application overall. </a:t>
            </a:r>
          </a:p>
          <a:p>
            <a:pPr eaLnBrk="1" hangingPunct="1"/>
            <a:endParaRPr lang="en-US" altLang="en-US" sz="3200" dirty="0">
              <a:latin typeface="Times New Roman" panose="02020603050405020304" pitchFamily="18" charset="0"/>
              <a:cs typeface="Times New Roman" panose="02020603050405020304" pitchFamily="18" charset="0"/>
            </a:endParaRPr>
          </a:p>
          <a:p>
            <a:pPr eaLnBrk="1" hangingPunct="1"/>
            <a:r>
              <a:rPr lang="en-US" altLang="en-US" sz="3200" dirty="0">
                <a:latin typeface="Times New Roman" panose="02020603050405020304" pitchFamily="18" charset="0"/>
                <a:cs typeface="Times New Roman" panose="02020603050405020304" pitchFamily="18" charset="0"/>
              </a:rPr>
              <a:t>On the client side we are using </a:t>
            </a:r>
            <a:r>
              <a:rPr lang="en-US" altLang="en-US" sz="3200" dirty="0" err="1">
                <a:latin typeface="Times New Roman" panose="02020603050405020304" pitchFamily="18" charset="0"/>
                <a:cs typeface="Times New Roman" panose="02020603050405020304" pitchFamily="18" charset="0"/>
              </a:rPr>
              <a:t>AngularJs</a:t>
            </a:r>
            <a:r>
              <a:rPr lang="en-US" altLang="en-US" sz="3200" dirty="0">
                <a:latin typeface="Times New Roman" panose="02020603050405020304" pitchFamily="18" charset="0"/>
                <a:cs typeface="Times New Roman" panose="02020603050405020304" pitchFamily="18" charset="0"/>
              </a:rPr>
              <a:t> which uses an </a:t>
            </a:r>
            <a:r>
              <a:rPr lang="en-US" altLang="en-US" sz="3200" dirty="0" err="1">
                <a:latin typeface="Times New Roman" panose="02020603050405020304" pitchFamily="18" charset="0"/>
                <a:cs typeface="Times New Roman" panose="02020603050405020304" pitchFamily="18" charset="0"/>
              </a:rPr>
              <a:t>MVC</a:t>
            </a:r>
            <a:r>
              <a:rPr lang="en-US" altLang="en-US" sz="3200" dirty="0">
                <a:latin typeface="Times New Roman" panose="02020603050405020304" pitchFamily="18" charset="0"/>
                <a:cs typeface="Times New Roman" panose="02020603050405020304" pitchFamily="18" charset="0"/>
              </a:rPr>
              <a:t> architecture.</a:t>
            </a:r>
          </a:p>
          <a:p>
            <a:pPr eaLnBrk="1" hangingPunct="1"/>
            <a:endParaRPr lang="en-US" altLang="en-US" sz="3200" dirty="0">
              <a:latin typeface="Times New Roman" panose="02020603050405020304" pitchFamily="18" charset="0"/>
              <a:cs typeface="Times New Roman" panose="02020603050405020304" pitchFamily="18" charset="0"/>
            </a:endParaRPr>
          </a:p>
          <a:p>
            <a:pPr eaLnBrk="1" hangingPunct="1"/>
            <a:r>
              <a:rPr lang="en-US" altLang="en-US" sz="3200" dirty="0">
                <a:latin typeface="Times New Roman" panose="02020603050405020304" pitchFamily="18" charset="0"/>
                <a:cs typeface="Times New Roman" panose="02020603050405020304" pitchFamily="18" charset="0"/>
              </a:rPr>
              <a:t>The server side consists of only IBM </a:t>
            </a:r>
            <a:r>
              <a:rPr lang="en-US" altLang="en-US" sz="3200" dirty="0" err="1">
                <a:latin typeface="Times New Roman" panose="02020603050405020304" pitchFamily="18" charset="0"/>
                <a:cs typeface="Times New Roman" panose="02020603050405020304" pitchFamily="18" charset="0"/>
              </a:rPr>
              <a:t>worklight</a:t>
            </a:r>
            <a:r>
              <a:rPr lang="en-US" altLang="en-US" sz="3200" dirty="0">
                <a:latin typeface="Times New Roman" panose="02020603050405020304" pitchFamily="18" charset="0"/>
                <a:cs typeface="Times New Roman" panose="02020603050405020304" pitchFamily="18" charset="0"/>
              </a:rPr>
              <a:t>, which uses </a:t>
            </a:r>
            <a:r>
              <a:rPr lang="en-US" altLang="en-US" sz="3200" dirty="0" err="1">
                <a:latin typeface="Times New Roman" panose="02020603050405020304" pitchFamily="18" charset="0"/>
                <a:cs typeface="Times New Roman" panose="02020603050405020304" pitchFamily="18" charset="0"/>
              </a:rPr>
              <a:t>Javascript</a:t>
            </a:r>
            <a:r>
              <a:rPr lang="en-US" altLang="en-US" sz="3200" dirty="0">
                <a:latin typeface="Times New Roman" panose="02020603050405020304" pitchFamily="18" charset="0"/>
                <a:cs typeface="Times New Roman" panose="02020603050405020304" pitchFamily="18" charset="0"/>
              </a:rPr>
              <a:t> through out as its base programming language.</a:t>
            </a:r>
          </a:p>
        </p:txBody>
      </p:sp>
      <p:sp>
        <p:nvSpPr>
          <p:cNvPr id="3104" name="TextBox 28"/>
          <p:cNvSpPr txBox="1">
            <a:spLocks noChangeArrowheads="1"/>
          </p:cNvSpPr>
          <p:nvPr/>
        </p:nvSpPr>
        <p:spPr bwMode="auto">
          <a:xfrm>
            <a:off x="22256750" y="30891163"/>
            <a:ext cx="90678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200" dirty="0">
                <a:latin typeface="Times New Roman" panose="02020603050405020304" pitchFamily="18" charset="0"/>
                <a:cs typeface="Times New Roman" panose="02020603050405020304" pitchFamily="18" charset="0"/>
              </a:rPr>
              <a:t>My responsibility was to come up with the overall database design that you see below. I was also tasked with creating the pages and framework by which the data made its way to the database to be stored.</a:t>
            </a:r>
          </a:p>
        </p:txBody>
      </p:sp>
      <p:pic>
        <p:nvPicPr>
          <p:cNvPr id="3105" name="Picture 78" descr="C:\temp\Jorge Class Diagram.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261513" y="33100963"/>
            <a:ext cx="8643937" cy="706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TextBox 1"/>
          <p:cNvSpPr txBox="1">
            <a:spLocks noChangeArrowheads="1"/>
          </p:cNvSpPr>
          <p:nvPr/>
        </p:nvSpPr>
        <p:spPr bwMode="auto">
          <a:xfrm>
            <a:off x="2324100" y="27324050"/>
            <a:ext cx="90678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charset="0"/>
                <a:ea typeface="ＭＳ Ｐゴシック" charset="-128"/>
              </a:defRPr>
            </a:lvl1pPr>
            <a:lvl2pPr marL="742950" indent="-285750">
              <a:defRPr sz="8400">
                <a:solidFill>
                  <a:schemeClr val="tx1"/>
                </a:solidFill>
                <a:latin typeface="Arial" charset="0"/>
                <a:ea typeface="ＭＳ Ｐゴシック" charset="-128"/>
              </a:defRPr>
            </a:lvl2pPr>
            <a:lvl3pPr marL="1143000" indent="-228600">
              <a:defRPr sz="8400">
                <a:solidFill>
                  <a:schemeClr val="tx1"/>
                </a:solidFill>
                <a:latin typeface="Arial" charset="0"/>
                <a:ea typeface="ＭＳ Ｐゴシック" charset="-128"/>
              </a:defRPr>
            </a:lvl3pPr>
            <a:lvl4pPr marL="1600200" indent="-228600">
              <a:defRPr sz="8400">
                <a:solidFill>
                  <a:schemeClr val="tx1"/>
                </a:solidFill>
                <a:latin typeface="Arial" charset="0"/>
                <a:ea typeface="ＭＳ Ｐゴシック" charset="-128"/>
              </a:defRPr>
            </a:lvl4pPr>
            <a:lvl5pPr marL="2057400" indent="-228600">
              <a:defRPr sz="8400">
                <a:solidFill>
                  <a:schemeClr val="tx1"/>
                </a:solidFill>
                <a:latin typeface="Arial" charset="0"/>
                <a:ea typeface="ＭＳ Ｐゴシック" charset="-128"/>
              </a:defRPr>
            </a:lvl5pPr>
            <a:lvl6pPr marL="2514600" indent="-228600" eaLnBrk="0" fontAlgn="base" hangingPunct="0">
              <a:spcBef>
                <a:spcPct val="0"/>
              </a:spcBef>
              <a:spcAft>
                <a:spcPct val="0"/>
              </a:spcAft>
              <a:defRPr sz="8400">
                <a:solidFill>
                  <a:schemeClr val="tx1"/>
                </a:solidFill>
                <a:latin typeface="Arial" charset="0"/>
                <a:ea typeface="ＭＳ Ｐゴシック" charset="-128"/>
              </a:defRPr>
            </a:lvl6pPr>
            <a:lvl7pPr marL="2971800" indent="-228600" eaLnBrk="0" fontAlgn="base" hangingPunct="0">
              <a:spcBef>
                <a:spcPct val="0"/>
              </a:spcBef>
              <a:spcAft>
                <a:spcPct val="0"/>
              </a:spcAft>
              <a:defRPr sz="8400">
                <a:solidFill>
                  <a:schemeClr val="tx1"/>
                </a:solidFill>
                <a:latin typeface="Arial" charset="0"/>
                <a:ea typeface="ＭＳ Ｐゴシック" charset="-128"/>
              </a:defRPr>
            </a:lvl7pPr>
            <a:lvl8pPr marL="3429000" indent="-228600" eaLnBrk="0" fontAlgn="base" hangingPunct="0">
              <a:spcBef>
                <a:spcPct val="0"/>
              </a:spcBef>
              <a:spcAft>
                <a:spcPct val="0"/>
              </a:spcAft>
              <a:defRPr sz="8400">
                <a:solidFill>
                  <a:schemeClr val="tx1"/>
                </a:solidFill>
                <a:latin typeface="Arial" charset="0"/>
                <a:ea typeface="ＭＳ Ｐゴシック" charset="-128"/>
              </a:defRPr>
            </a:lvl8pPr>
            <a:lvl9pPr marL="3886200" indent="-228600" eaLnBrk="0" fontAlgn="base" hangingPunct="0">
              <a:spcBef>
                <a:spcPct val="0"/>
              </a:spcBef>
              <a:spcAft>
                <a:spcPct val="0"/>
              </a:spcAft>
              <a:defRPr sz="8400">
                <a:solidFill>
                  <a:schemeClr val="tx1"/>
                </a:solidFill>
                <a:latin typeface="Arial" charset="0"/>
                <a:ea typeface="ＭＳ Ｐゴシック" charset="-128"/>
              </a:defRPr>
            </a:lvl9pPr>
          </a:lstStyle>
          <a:p>
            <a:pPr eaLnBrk="1" hangingPunct="1"/>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Verification was accomplished using </a:t>
            </a:r>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PHPunit</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to validate assertions for the model’s query functions and the system’s controller functions and objects  </a:t>
            </a:r>
            <a:endPar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3107" name="TextBox 44"/>
          <p:cNvSpPr txBox="1">
            <a:spLocks noChangeArrowheads="1"/>
          </p:cNvSpPr>
          <p:nvPr/>
        </p:nvSpPr>
        <p:spPr bwMode="auto">
          <a:xfrm>
            <a:off x="2589214" y="36418838"/>
            <a:ext cx="9067800"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200" dirty="0">
                <a:latin typeface="Times New Roman" panose="02020603050405020304" pitchFamily="18" charset="0"/>
                <a:cs typeface="Times New Roman" panose="02020603050405020304" pitchFamily="18" charset="0"/>
              </a:rPr>
              <a:t>The material presented in this poster is based upon the work supported </a:t>
            </a:r>
            <a:r>
              <a:rPr lang="en-US" altLang="en-US" sz="3200" dirty="0" smtClean="0">
                <a:latin typeface="Times New Roman" panose="02020603050405020304" pitchFamily="18" charset="0"/>
                <a:cs typeface="Times New Roman" panose="02020603050405020304" pitchFamily="18" charset="0"/>
              </a:rPr>
              <a:t>by </a:t>
            </a:r>
            <a:r>
              <a:rPr lang="en-US" altLang="en-US" sz="3200" dirty="0">
                <a:latin typeface="Times New Roman" panose="02020603050405020304" pitchFamily="18" charset="0"/>
                <a:cs typeface="Times New Roman" panose="02020603050405020304" pitchFamily="18" charset="0"/>
              </a:rPr>
              <a:t>Joseph </a:t>
            </a:r>
            <a:r>
              <a:rPr lang="en-US" altLang="en-US" sz="3200" dirty="0" err="1" smtClean="0">
                <a:latin typeface="Times New Roman" panose="02020603050405020304" pitchFamily="18" charset="0"/>
                <a:cs typeface="Times New Roman" panose="02020603050405020304" pitchFamily="18" charset="0"/>
              </a:rPr>
              <a:t>Cilli</a:t>
            </a:r>
            <a:r>
              <a:rPr lang="en-US" altLang="en-US" sz="3200" dirty="0" smtClean="0">
                <a:latin typeface="Times New Roman" panose="02020603050405020304" pitchFamily="18" charset="0"/>
                <a:cs typeface="Times New Roman" panose="02020603050405020304" pitchFamily="18" charset="0"/>
              </a:rPr>
              <a:t>.</a:t>
            </a:r>
            <a:endParaRPr lang="en-US" altLang="en-US" sz="3200" dirty="0">
              <a:latin typeface="Times New Roman" panose="02020603050405020304" pitchFamily="18" charset="0"/>
              <a:cs typeface="Times New Roman" panose="02020603050405020304" pitchFamily="18" charset="0"/>
            </a:endParaRPr>
          </a:p>
          <a:p>
            <a:pPr eaLnBrk="1" hangingPunct="1"/>
            <a:endParaRPr lang="en-US" altLang="en-US" sz="3200" dirty="0">
              <a:latin typeface="Times New Roman" panose="02020603050405020304" pitchFamily="18" charset="0"/>
              <a:cs typeface="Times New Roman" panose="02020603050405020304" pitchFamily="18" charset="0"/>
            </a:endParaRPr>
          </a:p>
          <a:p>
            <a:pPr eaLnBrk="1" hangingPunct="1"/>
            <a:r>
              <a:rPr lang="en-US" altLang="en-US" sz="3200" dirty="0">
                <a:latin typeface="Times New Roman" panose="02020603050405020304" pitchFamily="18" charset="0"/>
                <a:cs typeface="Times New Roman" panose="02020603050405020304" pitchFamily="18" charset="0"/>
              </a:rPr>
              <a:t>Without the </a:t>
            </a:r>
            <a:r>
              <a:rPr lang="en-US" altLang="en-US" sz="3200" dirty="0" smtClean="0">
                <a:latin typeface="Times New Roman" panose="02020603050405020304" pitchFamily="18" charset="0"/>
                <a:cs typeface="Times New Roman" panose="02020603050405020304" pitchFamily="18" charset="0"/>
              </a:rPr>
              <a:t>guidance and knowledge of computing from my mentor, Josiah Bradley. The learning curve for this project would’ve been much more difficult and would not have become the success that it is today.</a:t>
            </a:r>
          </a:p>
          <a:p>
            <a:pPr eaLnBrk="1" hangingPunct="1"/>
            <a:endParaRPr lang="en-US" altLang="en-US" sz="3200" dirty="0">
              <a:latin typeface="Times New Roman" panose="02020603050405020304" pitchFamily="18" charset="0"/>
              <a:cs typeface="Times New Roman" panose="02020603050405020304" pitchFamily="18" charset="0"/>
            </a:endParaRPr>
          </a:p>
          <a:p>
            <a:pPr eaLnBrk="1" hangingPunct="1"/>
            <a:r>
              <a:rPr lang="en-US" altLang="en-US" sz="3200" dirty="0">
                <a:latin typeface="Times New Roman" panose="02020603050405020304" pitchFamily="18" charset="0"/>
                <a:cs typeface="Times New Roman" panose="02020603050405020304" pitchFamily="18" charset="0"/>
              </a:rPr>
              <a:t>I also am thankful to the help that I received from my group members, </a:t>
            </a:r>
            <a:r>
              <a:rPr lang="en-US" altLang="en-US" sz="3200" dirty="0" smtClean="0">
                <a:latin typeface="Times New Roman" panose="02020603050405020304" pitchFamily="18" charset="0"/>
                <a:cs typeface="Times New Roman" panose="02020603050405020304" pitchFamily="18" charset="0"/>
              </a:rPr>
              <a:t>Jeffery Carman.</a:t>
            </a:r>
            <a:endParaRPr lang="en-US" altLang="en-US" sz="3200" dirty="0">
              <a:latin typeface="Times New Roman" panose="02020603050405020304" pitchFamily="18" charset="0"/>
              <a:cs typeface="Times New Roman" panose="02020603050405020304" pitchFamily="18" charset="0"/>
            </a:endParaRPr>
          </a:p>
        </p:txBody>
      </p:sp>
      <p:sp>
        <p:nvSpPr>
          <p:cNvPr id="3108" name="TextBox 41"/>
          <p:cNvSpPr txBox="1">
            <a:spLocks noChangeArrowheads="1"/>
          </p:cNvSpPr>
          <p:nvPr/>
        </p:nvSpPr>
        <p:spPr bwMode="auto">
          <a:xfrm>
            <a:off x="26020713" y="40538400"/>
            <a:ext cx="5168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a:latin typeface="Times New Roman" panose="02020603050405020304" pitchFamily="18" charset="0"/>
                <a:cs typeface="Times New Roman" panose="02020603050405020304" pitchFamily="18" charset="0"/>
              </a:rPr>
              <a:t>Figure 3: </a:t>
            </a:r>
            <a:r>
              <a:rPr lang="en-US" altLang="en-US" sz="2800">
                <a:latin typeface="Times New Roman" panose="02020603050405020304" pitchFamily="18" charset="0"/>
                <a:cs typeface="Times New Roman" panose="02020603050405020304" pitchFamily="18" charset="0"/>
              </a:rPr>
              <a:t>Implementation Design</a:t>
            </a:r>
          </a:p>
        </p:txBody>
      </p:sp>
      <p:sp>
        <p:nvSpPr>
          <p:cNvPr id="3109" name="TextBox 41"/>
          <p:cNvSpPr txBox="1">
            <a:spLocks noChangeArrowheads="1"/>
          </p:cNvSpPr>
          <p:nvPr/>
        </p:nvSpPr>
        <p:spPr bwMode="auto">
          <a:xfrm>
            <a:off x="13361988" y="17191038"/>
            <a:ext cx="668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a:latin typeface="Times New Roman" panose="02020603050405020304" pitchFamily="18" charset="0"/>
                <a:cs typeface="Times New Roman" panose="02020603050405020304" pitchFamily="18" charset="0"/>
              </a:rPr>
              <a:t>Figure 4: </a:t>
            </a:r>
            <a:r>
              <a:rPr lang="en-US" altLang="en-US" sz="2800">
                <a:latin typeface="Times New Roman" panose="02020603050405020304" pitchFamily="18" charset="0"/>
                <a:cs typeface="Times New Roman" panose="02020603050405020304" pitchFamily="18" charset="0"/>
              </a:rPr>
              <a:t>“News article ” News Page</a:t>
            </a:r>
          </a:p>
        </p:txBody>
      </p:sp>
      <p:sp>
        <p:nvSpPr>
          <p:cNvPr id="3110" name="TextBox 41"/>
          <p:cNvSpPr txBox="1">
            <a:spLocks noChangeArrowheads="1"/>
          </p:cNvSpPr>
          <p:nvPr/>
        </p:nvSpPr>
        <p:spPr bwMode="auto">
          <a:xfrm>
            <a:off x="13361988" y="26255663"/>
            <a:ext cx="6865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a:latin typeface="Times New Roman" panose="02020603050405020304" pitchFamily="18" charset="0"/>
                <a:cs typeface="Times New Roman" panose="02020603050405020304" pitchFamily="18" charset="0"/>
              </a:rPr>
              <a:t>Figure 5: “</a:t>
            </a:r>
            <a:r>
              <a:rPr lang="en-US" altLang="en-US" sz="2800">
                <a:latin typeface="Times New Roman" panose="02020603050405020304" pitchFamily="18" charset="0"/>
                <a:cs typeface="Times New Roman" panose="02020603050405020304" pitchFamily="18" charset="0"/>
              </a:rPr>
              <a:t>View All users” Management page</a:t>
            </a:r>
          </a:p>
        </p:txBody>
      </p:sp>
      <p:sp>
        <p:nvSpPr>
          <p:cNvPr id="3111" name="TextBox 41"/>
          <p:cNvSpPr txBox="1">
            <a:spLocks noChangeArrowheads="1"/>
          </p:cNvSpPr>
          <p:nvPr/>
        </p:nvSpPr>
        <p:spPr bwMode="auto">
          <a:xfrm>
            <a:off x="13361988" y="34301113"/>
            <a:ext cx="668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a:latin typeface="Times New Roman" panose="02020603050405020304" pitchFamily="18" charset="0"/>
                <a:cs typeface="Times New Roman" panose="02020603050405020304" pitchFamily="18" charset="0"/>
              </a:rPr>
              <a:t>Figure 6: </a:t>
            </a:r>
            <a:r>
              <a:rPr lang="en-US" altLang="en-US" sz="2800">
                <a:latin typeface="Times New Roman" panose="02020603050405020304" pitchFamily="18" charset="0"/>
                <a:cs typeface="Times New Roman" panose="02020603050405020304" pitchFamily="18" charset="0"/>
              </a:rPr>
              <a:t>PDF generated Report</a:t>
            </a:r>
          </a:p>
        </p:txBody>
      </p:sp>
      <p:sp>
        <p:nvSpPr>
          <p:cNvPr id="3112" name="TextBox 41"/>
          <p:cNvSpPr txBox="1">
            <a:spLocks noChangeArrowheads="1"/>
          </p:cNvSpPr>
          <p:nvPr/>
        </p:nvSpPr>
        <p:spPr bwMode="auto">
          <a:xfrm>
            <a:off x="13215938" y="42375138"/>
            <a:ext cx="74676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a:latin typeface="Times New Roman" panose="02020603050405020304" pitchFamily="18" charset="0"/>
                <a:cs typeface="Times New Roman" panose="02020603050405020304" pitchFamily="18" charset="0"/>
              </a:rPr>
              <a:t>Figure 7: </a:t>
            </a:r>
            <a:r>
              <a:rPr lang="en-US" altLang="en-US" sz="2800">
                <a:latin typeface="Times New Roman" panose="02020603050405020304" pitchFamily="18" charset="0"/>
                <a:cs typeface="Times New Roman" panose="02020603050405020304" pitchFamily="18" charset="0"/>
              </a:rPr>
              <a:t>Creating a bot user screen. Manage Page</a:t>
            </a:r>
          </a:p>
        </p:txBody>
      </p:sp>
      <p:pic>
        <p:nvPicPr>
          <p:cNvPr id="3113" name="Picture 1"/>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435100" y="381000"/>
            <a:ext cx="61706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4" name="Picture 3"/>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3294975" y="3838575"/>
            <a:ext cx="2755900"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5" name="Picture 4"/>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29824363" y="1695450"/>
            <a:ext cx="2287587"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6" name="Picture 5"/>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26242963" y="534988"/>
            <a:ext cx="3097212"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7" name="Picture 7"/>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3215938" y="7086600"/>
            <a:ext cx="6954837" cy="986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8" name="Picture 8"/>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1972925" y="17859375"/>
            <a:ext cx="9491663" cy="812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9" name="Picture 12"/>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13066713" y="26908125"/>
            <a:ext cx="6188075" cy="716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20" name="Picture 13"/>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12450763" y="34993263"/>
            <a:ext cx="9017000" cy="735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21" name="Picture 14"/>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29067125" y="755650"/>
            <a:ext cx="3157538"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14494</TotalTime>
  <Words>501</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ＭＳ Ｐゴシック</vt:lpstr>
      <vt:lpstr>Calibri</vt:lpstr>
      <vt:lpstr>Times New Roman</vt:lpstr>
      <vt:lpstr>Diseño predeterminado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Me</dc:creator>
  <cp:lastModifiedBy>Javier Andrial</cp:lastModifiedBy>
  <cp:revision>198</cp:revision>
  <dcterms:created xsi:type="dcterms:W3CDTF">2012-11-19T15:27:41Z</dcterms:created>
  <dcterms:modified xsi:type="dcterms:W3CDTF">2015-12-04T07:04:20Z</dcterms:modified>
</cp:coreProperties>
</file>