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2" r:id="rId7"/>
    <p:sldId id="269" r:id="rId8"/>
    <p:sldId id="268" r:id="rId9"/>
    <p:sldId id="263" r:id="rId10"/>
    <p:sldId id="267" r:id="rId11"/>
    <p:sldId id="265" r:id="rId12"/>
    <p:sldId id="264" r:id="rId13"/>
    <p:sldId id="266" r:id="rId14"/>
    <p:sldId id="270" r:id="rId15"/>
    <p:sldId id="272" r:id="rId16"/>
    <p:sldId id="271" r:id="rId17"/>
    <p:sldId id="273" r:id="rId18"/>
    <p:sldId id="274" r:id="rId19"/>
    <p:sldId id="275" r:id="rId20"/>
    <p:sldId id="276" r:id="rId21"/>
    <p:sldId id="277" r:id="rId22"/>
    <p:sldId id="278" r:id="rId23"/>
    <p:sldId id="281"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10" d="100"/>
          <a:sy n="110" d="100"/>
        </p:scale>
        <p:origin x="-164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053432-384A-45C5-B9A6-55F598F5EFB3}" type="datetimeFigureOut">
              <a:rPr lang="en-US" smtClean="0"/>
              <a:pPr/>
              <a:t>9/11/2015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6E2CB-7726-48B6-8BCA-31C14648D9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126E2CB-7726-48B6-8BCA-31C14648D9B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126E2CB-7726-48B6-8BCA-31C14648D9B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5053432-384A-45C5-B9A6-55F598F5EFB3}" type="datetimeFigureOut">
              <a:rPr lang="en-US" smtClean="0"/>
              <a:pPr/>
              <a:t>9/11/2015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5053432-384A-45C5-B9A6-55F598F5EFB3}" type="datetimeFigureOut">
              <a:rPr lang="en-US" smtClean="0"/>
              <a:pPr/>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6E2CB-7726-48B6-8BCA-31C14648D9B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53432-384A-45C5-B9A6-55F598F5EFB3}" type="datetimeFigureOut">
              <a:rPr lang="en-US" smtClean="0"/>
              <a:pPr/>
              <a:t>9/11/2015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126E2CB-7726-48B6-8BCA-31C14648D9B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53432-384A-45C5-B9A6-55F598F5EFB3}" type="datetimeFigureOut">
              <a:rPr lang="en-US" smtClean="0"/>
              <a:pPr/>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126E2CB-7726-48B6-8BCA-31C14648D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5053432-384A-45C5-B9A6-55F598F5EFB3}" type="datetimeFigureOut">
              <a:rPr lang="en-US" smtClean="0"/>
              <a:pPr/>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26E2CB-7726-48B6-8BCA-31C14648D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5053432-384A-45C5-B9A6-55F598F5EFB3}" type="datetimeFigureOut">
              <a:rPr lang="en-US" smtClean="0"/>
              <a:pPr/>
              <a:t>9/11/2015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126E2CB-7726-48B6-8BCA-31C14648D9B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5053432-384A-45C5-B9A6-55F598F5EFB3}" type="datetimeFigureOut">
              <a:rPr lang="en-US" smtClean="0"/>
              <a:pPr/>
              <a:t>9/11/2015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053432-384A-45C5-B9A6-55F598F5EFB3}" type="datetimeFigureOut">
              <a:rPr lang="en-US" smtClean="0"/>
              <a:pPr/>
              <a:t>9/11/2015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26E2CB-7726-48B6-8BCA-31C14648D9B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arketsim-dev.cis.fiu.edu/" TargetMode="External"/><Relationship Id="rId2" Type="http://schemas.openxmlformats.org/officeDocument/2006/relationships/hyperlink" Target="../Downloads/Senior%20Project%20docs/MockUps/WebSite/Senior%20Project%20Marketing%20%20website%20mockup.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t>Strategic Marketing Simulator 1.0</a:t>
            </a:r>
          </a:p>
          <a:p>
            <a:r>
              <a:rPr lang="en-US" dirty="0"/>
              <a:t>Team # 15</a:t>
            </a:r>
          </a:p>
          <a:p>
            <a:endParaRPr lang="en-US" dirty="0"/>
          </a:p>
          <a:p>
            <a:endParaRPr lang="en-US" dirty="0"/>
          </a:p>
          <a:p>
            <a:r>
              <a:rPr lang="en-US" dirty="0" smtClean="0"/>
              <a:t>Team </a:t>
            </a:r>
            <a:r>
              <a:rPr lang="en-US" dirty="0"/>
              <a:t>Members</a:t>
            </a:r>
          </a:p>
          <a:p>
            <a:r>
              <a:rPr lang="en-US" dirty="0"/>
              <a:t>Jeffrey Carman</a:t>
            </a:r>
          </a:p>
          <a:p>
            <a:r>
              <a:rPr lang="en-US" dirty="0"/>
              <a:t>Javier </a:t>
            </a:r>
            <a:r>
              <a:rPr lang="en-US" dirty="0" err="1" smtClean="0"/>
              <a:t>Andrial</a:t>
            </a:r>
            <a:endParaRPr lang="en-US" dirty="0" smtClean="0"/>
          </a:p>
          <a:p>
            <a:endParaRPr lang="en-US" dirty="0" smtClean="0"/>
          </a:p>
          <a:p>
            <a:r>
              <a:rPr lang="en-US" dirty="0" smtClean="0"/>
              <a:t>Product Owner: Joseph </a:t>
            </a:r>
            <a:r>
              <a:rPr lang="en-US" dirty="0" err="1" smtClean="0"/>
              <a:t>Cilli</a:t>
            </a:r>
            <a:endParaRPr lang="en-US" dirty="0" smtClean="0"/>
          </a:p>
          <a:p>
            <a:r>
              <a:rPr lang="en-US" dirty="0" smtClean="0"/>
              <a:t>Project Mentor: </a:t>
            </a:r>
            <a:r>
              <a:rPr lang="en-US" dirty="0" err="1" smtClean="0"/>
              <a:t>Masoud</a:t>
            </a:r>
            <a:r>
              <a:rPr lang="en-US" dirty="0" smtClean="0"/>
              <a:t> </a:t>
            </a:r>
            <a:r>
              <a:rPr lang="en-US" dirty="0" err="1" smtClean="0"/>
              <a:t>Sadjadi</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2441427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 case model</a:t>
            </a:r>
            <a:endParaRPr lang="en-US" dirty="0"/>
          </a:p>
        </p:txBody>
      </p:sp>
      <p:sp>
        <p:nvSpPr>
          <p:cNvPr id="3" name="Content Placeholder 2"/>
          <p:cNvSpPr>
            <a:spLocks noGrp="1"/>
          </p:cNvSpPr>
          <p:nvPr>
            <p:ph sz="quarter" idx="1"/>
          </p:nvPr>
        </p:nvSpPr>
        <p:spPr/>
        <p:txBody>
          <a:bodyPr>
            <a:normAutofit/>
          </a:bodyPr>
          <a:lstStyle/>
          <a:p>
            <a:pPr marL="0" indent="0">
              <a:buNone/>
            </a:pPr>
            <a:r>
              <a:rPr lang="en-US" sz="1800" b="1" dirty="0" smtClean="0"/>
              <a:t>Use </a:t>
            </a:r>
            <a:r>
              <a:rPr lang="en-US" sz="1800" b="1" dirty="0"/>
              <a:t>Case </a:t>
            </a:r>
            <a:r>
              <a:rPr lang="en-US" sz="1800" b="1" dirty="0" smtClean="0"/>
              <a:t> 2</a:t>
            </a:r>
            <a:r>
              <a:rPr lang="en-US" sz="1800" dirty="0" smtClean="0"/>
              <a:t>– User logs into the system</a:t>
            </a:r>
            <a:endParaRPr lang="en-US" sz="1800" dirty="0"/>
          </a:p>
          <a:p>
            <a:pPr marL="0" indent="0">
              <a:buNone/>
            </a:pPr>
            <a:r>
              <a:rPr lang="en-US" sz="1800" b="1" dirty="0"/>
              <a:t>Actor</a:t>
            </a:r>
            <a:r>
              <a:rPr lang="en-US" sz="1800" b="1" dirty="0" smtClean="0"/>
              <a:t>: </a:t>
            </a:r>
            <a:r>
              <a:rPr lang="en-US" sz="1800" dirty="0" smtClean="0"/>
              <a:t>User</a:t>
            </a:r>
            <a:endParaRPr lang="en-US" sz="1800" dirty="0"/>
          </a:p>
          <a:p>
            <a:pPr marL="0" indent="0">
              <a:buNone/>
            </a:pPr>
            <a:r>
              <a:rPr lang="en-US" sz="1800" b="1" dirty="0"/>
              <a:t>Pre-Conditions</a:t>
            </a:r>
            <a:r>
              <a:rPr lang="en-US" sz="1800" b="1" dirty="0" smtClean="0"/>
              <a:t>: </a:t>
            </a:r>
            <a:r>
              <a:rPr lang="en-US" sz="1800" dirty="0" smtClean="0"/>
              <a:t>User has an </a:t>
            </a:r>
            <a:r>
              <a:rPr lang="en-US" sz="1800" dirty="0"/>
              <a:t>account</a:t>
            </a:r>
          </a:p>
          <a:p>
            <a:pPr marL="0" indent="0">
              <a:buNone/>
            </a:pPr>
            <a:r>
              <a:rPr lang="en-US" sz="1800" b="1" dirty="0"/>
              <a:t>Normal Course</a:t>
            </a:r>
            <a:r>
              <a:rPr lang="en-US" sz="1800" b="1" dirty="0" smtClean="0"/>
              <a:t>: </a:t>
            </a:r>
            <a:endParaRPr lang="en-US" sz="1800" b="1" dirty="0"/>
          </a:p>
          <a:p>
            <a:pPr marL="0" indent="0">
              <a:buNone/>
            </a:pPr>
            <a:r>
              <a:rPr lang="en-US" sz="1700" dirty="0"/>
              <a:t>1.</a:t>
            </a:r>
            <a:r>
              <a:rPr lang="en-US" dirty="0"/>
              <a:t>	</a:t>
            </a:r>
            <a:r>
              <a:rPr lang="en-US" sz="1700" dirty="0" smtClean="0"/>
              <a:t>User Enters username in text box</a:t>
            </a:r>
          </a:p>
          <a:p>
            <a:pPr marL="0" indent="0">
              <a:buNone/>
            </a:pPr>
            <a:r>
              <a:rPr lang="en-US" sz="1700" dirty="0" smtClean="0"/>
              <a:t>2.	User Enters password in text box</a:t>
            </a:r>
          </a:p>
          <a:p>
            <a:pPr marL="0" indent="0">
              <a:buNone/>
            </a:pPr>
            <a:r>
              <a:rPr lang="en-US" sz="1700" dirty="0" smtClean="0"/>
              <a:t>3.	User </a:t>
            </a:r>
            <a:r>
              <a:rPr lang="en-US" sz="1700" dirty="0"/>
              <a:t>clicks </a:t>
            </a:r>
            <a:r>
              <a:rPr lang="en-US" sz="1700" dirty="0" smtClean="0"/>
              <a:t>Login</a:t>
            </a:r>
          </a:p>
          <a:p>
            <a:pPr marL="0" indent="0">
              <a:buNone/>
            </a:pPr>
            <a:r>
              <a:rPr lang="en-US" sz="1700" dirty="0" smtClean="0"/>
              <a:t>Alternative Course</a:t>
            </a:r>
          </a:p>
          <a:p>
            <a:pPr marL="0" indent="0">
              <a:buNone/>
            </a:pPr>
            <a:r>
              <a:rPr lang="en-US" sz="1700" dirty="0" smtClean="0"/>
              <a:t>Username or password was incorrect – repeat process</a:t>
            </a:r>
          </a:p>
          <a:p>
            <a:pPr marL="0" indent="0">
              <a:buNone/>
            </a:pPr>
            <a:r>
              <a:rPr lang="en-US" sz="1700" dirty="0" smtClean="0"/>
              <a:t>Account is not active – contact administrator</a:t>
            </a:r>
            <a:endParaRPr lang="en-US" sz="1700" dirty="0"/>
          </a:p>
          <a:p>
            <a:pPr marL="0" indent="0">
              <a:buNone/>
            </a:pPr>
            <a:endParaRPr lang="en-US" sz="1700" dirty="0" smtClean="0"/>
          </a:p>
          <a:p>
            <a:pPr marL="0" indent="0">
              <a:buNone/>
            </a:pPr>
            <a:endParaRPr lang="en-US" sz="1700" dirty="0" smtClean="0"/>
          </a:p>
          <a:p>
            <a:pPr marL="0" indent="0">
              <a:buNone/>
            </a:pPr>
            <a:endParaRPr lang="en-US" sz="1700" dirty="0"/>
          </a:p>
          <a:p>
            <a:pPr marL="342900" indent="-342900">
              <a:buAutoNum type="arabicPeriod" startAt="3"/>
            </a:pPr>
            <a:endParaRPr lang="en-US" sz="1700" dirty="0" smtClean="0"/>
          </a:p>
          <a:p>
            <a:pPr marL="0" indent="0">
              <a:buNone/>
            </a:pPr>
            <a:endParaRPr lang="en-US" sz="1700" dirty="0"/>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2264098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 case model</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User login use case</a:t>
            </a:r>
          </a:p>
          <a:p>
            <a:pPr marL="0" indent="0">
              <a:buNone/>
            </a:pPr>
            <a:endParaRPr lang="en-US" dirty="0"/>
          </a:p>
        </p:txBody>
      </p:sp>
      <p:pic>
        <p:nvPicPr>
          <p:cNvPr id="5" name="Picture 4" descr="Login use case diagram.jpg"/>
          <p:cNvPicPr/>
          <p:nvPr/>
        </p:nvPicPr>
        <p:blipFill>
          <a:blip r:embed="rId2"/>
          <a:stretch>
            <a:fillRect/>
          </a:stretch>
        </p:blipFill>
        <p:spPr>
          <a:xfrm>
            <a:off x="609600" y="2209800"/>
            <a:ext cx="8001000" cy="3724275"/>
          </a:xfrm>
          <a:prstGeom prst="rect">
            <a:avLst/>
          </a:prstGeom>
        </p:spPr>
      </p:pic>
    </p:spTree>
    <p:extLst>
      <p:ext uri="{BB962C8B-B14F-4D97-AF65-F5344CB8AC3E}">
        <p14:creationId xmlns="" xmlns:p14="http://schemas.microsoft.com/office/powerpoint/2010/main" val="645538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 case model</a:t>
            </a:r>
            <a:endParaRPr lang="en-US" dirty="0"/>
          </a:p>
        </p:txBody>
      </p:sp>
      <p:sp>
        <p:nvSpPr>
          <p:cNvPr id="3" name="Content Placeholder 2"/>
          <p:cNvSpPr>
            <a:spLocks noGrp="1"/>
          </p:cNvSpPr>
          <p:nvPr>
            <p:ph sz="quarter" idx="1"/>
          </p:nvPr>
        </p:nvSpPr>
        <p:spPr/>
        <p:txBody>
          <a:bodyPr>
            <a:normAutofit/>
          </a:bodyPr>
          <a:lstStyle/>
          <a:p>
            <a:pPr marL="0" indent="0">
              <a:buNone/>
            </a:pPr>
            <a:r>
              <a:rPr lang="en-US" sz="1800" b="1" dirty="0" smtClean="0"/>
              <a:t>Use </a:t>
            </a:r>
            <a:r>
              <a:rPr lang="en-US" sz="1800" b="1" dirty="0"/>
              <a:t>Case 1 </a:t>
            </a:r>
            <a:r>
              <a:rPr lang="en-US" sz="1800" dirty="0"/>
              <a:t>– </a:t>
            </a:r>
            <a:r>
              <a:rPr lang="en-US" sz="1800" dirty="0" smtClean="0"/>
              <a:t>User creates </a:t>
            </a:r>
            <a:r>
              <a:rPr lang="en-US" sz="1800" dirty="0"/>
              <a:t>an account in the system</a:t>
            </a:r>
          </a:p>
          <a:p>
            <a:pPr marL="0" indent="0">
              <a:buNone/>
            </a:pPr>
            <a:r>
              <a:rPr lang="en-US" sz="1800" b="1" dirty="0"/>
              <a:t>Actor</a:t>
            </a:r>
            <a:r>
              <a:rPr lang="en-US" sz="1800" b="1" dirty="0" smtClean="0"/>
              <a:t>: </a:t>
            </a:r>
            <a:r>
              <a:rPr lang="en-US" sz="1800" dirty="0" smtClean="0"/>
              <a:t>User</a:t>
            </a:r>
            <a:endParaRPr lang="en-US" sz="1800" dirty="0"/>
          </a:p>
          <a:p>
            <a:pPr marL="0" indent="0">
              <a:buNone/>
            </a:pPr>
            <a:r>
              <a:rPr lang="en-US" sz="1800" b="1" dirty="0"/>
              <a:t>Pre-Conditions</a:t>
            </a:r>
            <a:r>
              <a:rPr lang="en-US" sz="1800" b="1" dirty="0" smtClean="0"/>
              <a:t>: </a:t>
            </a:r>
            <a:r>
              <a:rPr lang="en-US" sz="1800" dirty="0" smtClean="0"/>
              <a:t>User </a:t>
            </a:r>
            <a:r>
              <a:rPr lang="en-US" sz="1800" dirty="0"/>
              <a:t>does not currently have an account</a:t>
            </a:r>
          </a:p>
          <a:p>
            <a:pPr marL="0" indent="0">
              <a:buNone/>
            </a:pPr>
            <a:r>
              <a:rPr lang="en-US" sz="1800" b="1" dirty="0"/>
              <a:t>Normal Course</a:t>
            </a:r>
            <a:r>
              <a:rPr lang="en-US" sz="1800" b="1" dirty="0" smtClean="0"/>
              <a:t>: </a:t>
            </a:r>
            <a:endParaRPr lang="en-US" sz="1800" b="1" dirty="0"/>
          </a:p>
          <a:p>
            <a:pPr marL="0" indent="0">
              <a:buNone/>
            </a:pPr>
            <a:r>
              <a:rPr lang="en-US" sz="1700" dirty="0"/>
              <a:t>1.</a:t>
            </a:r>
            <a:r>
              <a:rPr lang="en-US" dirty="0"/>
              <a:t>	</a:t>
            </a:r>
            <a:r>
              <a:rPr lang="en-US" sz="1700" dirty="0" smtClean="0"/>
              <a:t>User clicks create </a:t>
            </a:r>
            <a:r>
              <a:rPr lang="en-US" sz="1700" dirty="0"/>
              <a:t>an account button</a:t>
            </a:r>
          </a:p>
          <a:p>
            <a:pPr marL="0" indent="0">
              <a:buNone/>
            </a:pPr>
            <a:r>
              <a:rPr lang="en-US" sz="1700" dirty="0"/>
              <a:t>2.	</a:t>
            </a:r>
            <a:r>
              <a:rPr lang="en-US" sz="1700" dirty="0" smtClean="0"/>
              <a:t>User </a:t>
            </a:r>
            <a:r>
              <a:rPr lang="en-US" sz="1700" dirty="0"/>
              <a:t>fills out required information</a:t>
            </a:r>
          </a:p>
          <a:p>
            <a:pPr marL="0" indent="0">
              <a:buNone/>
            </a:pPr>
            <a:r>
              <a:rPr lang="en-US" sz="1700" dirty="0"/>
              <a:t>3.	An email is sent to </a:t>
            </a:r>
            <a:r>
              <a:rPr lang="en-US" sz="1700" dirty="0" smtClean="0"/>
              <a:t>Users </a:t>
            </a:r>
            <a:r>
              <a:rPr lang="en-US" sz="1700" dirty="0"/>
              <a:t>preferred email</a:t>
            </a:r>
          </a:p>
          <a:p>
            <a:pPr marL="0" indent="0">
              <a:buNone/>
            </a:pPr>
            <a:r>
              <a:rPr lang="en-US" sz="1700" dirty="0"/>
              <a:t>4.	</a:t>
            </a:r>
            <a:r>
              <a:rPr lang="en-US" sz="1700" dirty="0" smtClean="0"/>
              <a:t>User </a:t>
            </a:r>
            <a:r>
              <a:rPr lang="en-US" sz="1700" dirty="0"/>
              <a:t>receives the email and verifies that email</a:t>
            </a:r>
          </a:p>
          <a:p>
            <a:pPr marL="0" indent="0">
              <a:buNone/>
            </a:pPr>
            <a:r>
              <a:rPr lang="en-US" sz="1700" dirty="0"/>
              <a:t>5.	</a:t>
            </a:r>
            <a:r>
              <a:rPr lang="en-US" sz="1700" dirty="0" smtClean="0"/>
              <a:t>User click the </a:t>
            </a:r>
            <a:r>
              <a:rPr lang="en-US" sz="1700" dirty="0"/>
              <a:t>link in email and is asked to enter a new password</a:t>
            </a:r>
          </a:p>
          <a:p>
            <a:pPr marL="0" indent="0">
              <a:buNone/>
            </a:pPr>
            <a:r>
              <a:rPr lang="en-US" sz="1700" b="1" dirty="0" smtClean="0"/>
              <a:t>Alternative Course</a:t>
            </a:r>
          </a:p>
          <a:p>
            <a:pPr marL="0" indent="0">
              <a:buNone/>
            </a:pPr>
            <a:r>
              <a:rPr lang="en-US" sz="1700" dirty="0" smtClean="0"/>
              <a:t>Email </a:t>
            </a:r>
            <a:r>
              <a:rPr lang="en-US" sz="1700" dirty="0"/>
              <a:t>never received</a:t>
            </a:r>
          </a:p>
          <a:p>
            <a:pPr marL="0" indent="0">
              <a:buNone/>
            </a:pPr>
            <a:r>
              <a:rPr lang="en-US" sz="1700" dirty="0"/>
              <a:t>Syntax Error Personal Information</a:t>
            </a:r>
          </a:p>
          <a:p>
            <a:pPr marL="0" indent="0">
              <a:buNone/>
            </a:pPr>
            <a:r>
              <a:rPr lang="en-US" sz="1700" dirty="0"/>
              <a:t>Password is not valid</a:t>
            </a:r>
          </a:p>
        </p:txBody>
      </p:sp>
    </p:spTree>
    <p:extLst>
      <p:ext uri="{BB962C8B-B14F-4D97-AF65-F5344CB8AC3E}">
        <p14:creationId xmlns="" xmlns:p14="http://schemas.microsoft.com/office/powerpoint/2010/main" val="4177796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 case model</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Account Creation use case</a:t>
            </a:r>
          </a:p>
          <a:p>
            <a:pPr marL="0" indent="0">
              <a:buNone/>
            </a:pPr>
            <a:endParaRPr lang="en-US" dirty="0"/>
          </a:p>
        </p:txBody>
      </p:sp>
      <p:pic>
        <p:nvPicPr>
          <p:cNvPr id="4" name="Picture 3" descr="create account use case diagram.jpg"/>
          <p:cNvPicPr/>
          <p:nvPr/>
        </p:nvPicPr>
        <p:blipFill>
          <a:blip r:embed="rId2"/>
          <a:stretch>
            <a:fillRect/>
          </a:stretch>
        </p:blipFill>
        <p:spPr>
          <a:xfrm>
            <a:off x="1016493" y="2209800"/>
            <a:ext cx="7239000" cy="3648075"/>
          </a:xfrm>
          <a:prstGeom prst="rect">
            <a:avLst/>
          </a:prstGeom>
        </p:spPr>
      </p:pic>
    </p:spTree>
    <p:extLst>
      <p:ext uri="{BB962C8B-B14F-4D97-AF65-F5344CB8AC3E}">
        <p14:creationId xmlns="" xmlns:p14="http://schemas.microsoft.com/office/powerpoint/2010/main" val="407617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Class Diagram</a:t>
            </a:r>
            <a:endParaRPr lang="en-US" dirty="0"/>
          </a:p>
        </p:txBody>
      </p:sp>
      <p:pic>
        <p:nvPicPr>
          <p:cNvPr id="6" name="Content Placeholder 4" descr="class diagram.jpg"/>
          <p:cNvPicPr>
            <a:picLocks noGrp="1" noChangeAspect="1"/>
          </p:cNvPicPr>
          <p:nvPr>
            <p:ph idx="1"/>
          </p:nvPr>
        </p:nvPicPr>
        <p:blipFill>
          <a:blip r:embed="rId2"/>
          <a:stretch>
            <a:fillRect/>
          </a:stretch>
        </p:blipFill>
        <p:spPr>
          <a:xfrm>
            <a:off x="1143000" y="1295400"/>
            <a:ext cx="6777135" cy="5108917"/>
          </a:xfrm>
        </p:spPr>
      </p:pic>
    </p:spTree>
    <p:extLst>
      <p:ext uri="{BB962C8B-B14F-4D97-AF65-F5344CB8AC3E}">
        <p14:creationId xmlns="" xmlns:p14="http://schemas.microsoft.com/office/powerpoint/2010/main" val="2743205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Deployment diagram</a:t>
            </a:r>
            <a:endParaRPr lang="en-US" dirty="0"/>
          </a:p>
        </p:txBody>
      </p:sp>
      <p:pic>
        <p:nvPicPr>
          <p:cNvPr id="3074" name="Picture 2" descr="https://lh5.googleusercontent.com/EXEJ37GSuQ5Twf1jm98KYHQHItCpJNSdQfyaoiUaJP6Z1QKnZ2CcHYBspoUV9hBumJLFvrJ_mszCZbi0GT5wAvFYMV_MNPrgTO6Gmc6TOaNi9_w5NIja89F-iLsmZfPgLO4vH5B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6400" y="1600200"/>
            <a:ext cx="6010275" cy="458502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5599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Package Diagram</a:t>
            </a:r>
            <a:endParaRPr lang="en-US" dirty="0"/>
          </a:p>
        </p:txBody>
      </p:sp>
      <p:pic>
        <p:nvPicPr>
          <p:cNvPr id="7" name="Picture 6" descr="Package Diagram.jpg"/>
          <p:cNvPicPr>
            <a:picLocks noChangeAspect="1"/>
          </p:cNvPicPr>
          <p:nvPr/>
        </p:nvPicPr>
        <p:blipFill>
          <a:blip r:embed="rId2"/>
          <a:stretch>
            <a:fillRect/>
          </a:stretch>
        </p:blipFill>
        <p:spPr>
          <a:xfrm>
            <a:off x="1447800" y="1524000"/>
            <a:ext cx="6460811" cy="4876800"/>
          </a:xfrm>
          <a:prstGeom prst="rect">
            <a:avLst/>
          </a:prstGeom>
        </p:spPr>
      </p:pic>
    </p:spTree>
    <p:extLst>
      <p:ext uri="{BB962C8B-B14F-4D97-AF65-F5344CB8AC3E}">
        <p14:creationId xmlns="" xmlns:p14="http://schemas.microsoft.com/office/powerpoint/2010/main" val="3240523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Object Diagram</a:t>
            </a:r>
            <a:endParaRPr lang="en-US" dirty="0"/>
          </a:p>
        </p:txBody>
      </p:sp>
      <p:pic>
        <p:nvPicPr>
          <p:cNvPr id="5122" name="Picture 2" descr="https://lh3.googleusercontent.com/7N-54Yiy2ShKFqcUGT5MEYN7AaipTdRJ0Evvh5U-P98ZeSD9N0J0v9lWIhBihbximbjuooxQkJjMhUsIhwf4fQXuMFjsmzL0zJc6vf9Vk1Giv7sDbmk5SITDApOV237Vsmoc_7W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63136" y="1447800"/>
            <a:ext cx="6495048" cy="49529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95926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Account creation sequence diagram</a:t>
            </a:r>
            <a:endParaRPr lang="en-US" dirty="0"/>
          </a:p>
        </p:txBody>
      </p:sp>
      <p:pic>
        <p:nvPicPr>
          <p:cNvPr id="6146" name="Picture 2" descr="https://lh6.googleusercontent.com/LCrkND1Z1NYjBydcBRy2gjszlucZ8DcNMtc8PjZdDtdrqkcElH4CIdAXgV2s7WeX1jf0APjJOEUtlWYAim2fbalrmX3uSu_RakxM7L684lzUxo43ODzy3lpoIXxQgA-Ptv4ZqLO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0" y="1447800"/>
            <a:ext cx="6305550" cy="48567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21938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User Login sequence diagram</a:t>
            </a:r>
            <a:endParaRPr lang="en-US" dirty="0"/>
          </a:p>
        </p:txBody>
      </p:sp>
      <p:pic>
        <p:nvPicPr>
          <p:cNvPr id="7170" name="Picture 2" descr="https://lh5.googleusercontent.com/_1ErmWMoKv3xh9OOgVwJegJpXIELbQNRhwTWkmF0p16lP6r0VfTZywhXBDBmwUl0hfajCyuoA2rpUOr4ZCqnD0Jz1luJpyiwN2wN1Z6dpTvjpDcxEwFjvDj53ziVYpZ3IpgG0eEU"/>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0" y="1447800"/>
            <a:ext cx="6477000" cy="49456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5190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Simulation of hotel sales market</a:t>
            </a:r>
          </a:p>
          <a:p>
            <a:r>
              <a:rPr lang="en-US" dirty="0" smtClean="0"/>
              <a:t>Groups</a:t>
            </a:r>
          </a:p>
          <a:p>
            <a:r>
              <a:rPr lang="en-US" dirty="0" smtClean="0"/>
              <a:t>Strategic Decisions</a:t>
            </a:r>
          </a:p>
          <a:p>
            <a:r>
              <a:rPr lang="en-US" dirty="0" smtClean="0"/>
              <a:t>Accountability</a:t>
            </a:r>
          </a:p>
          <a:p>
            <a:r>
              <a:rPr lang="en-US" dirty="0" smtClean="0"/>
              <a:t>Administration</a:t>
            </a:r>
            <a:endParaRPr lang="en-US" dirty="0"/>
          </a:p>
        </p:txBody>
      </p:sp>
    </p:spTree>
    <p:extLst>
      <p:ext uri="{BB962C8B-B14F-4D97-AF65-F5344CB8AC3E}">
        <p14:creationId xmlns="" xmlns:p14="http://schemas.microsoft.com/office/powerpoint/2010/main" val="2588571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flow</a:t>
            </a:r>
            <a:endParaRPr lang="en-US" dirty="0"/>
          </a:p>
        </p:txBody>
      </p:sp>
      <p:pic>
        <p:nvPicPr>
          <p:cNvPr id="8194" name="Picture 2" descr="C:\Users\jeffrey\Downloads\Senior Project docs\MockUps\Website Flow\Old\Website_flow.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5043" y="1407801"/>
            <a:ext cx="7016873" cy="50060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94514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Mockup</a:t>
            </a:r>
            <a:endParaRPr lang="en-US" dirty="0"/>
          </a:p>
        </p:txBody>
      </p:sp>
      <p:sp>
        <p:nvSpPr>
          <p:cNvPr id="3" name="Content Placeholder 2"/>
          <p:cNvSpPr>
            <a:spLocks noGrp="1"/>
          </p:cNvSpPr>
          <p:nvPr>
            <p:ph sz="quarter" idx="1"/>
          </p:nvPr>
        </p:nvSpPr>
        <p:spPr/>
        <p:txBody>
          <a:bodyPr/>
          <a:lstStyle/>
          <a:p>
            <a:pPr marL="0" indent="0">
              <a:buNone/>
            </a:pPr>
            <a:r>
              <a:rPr lang="en-US" dirty="0" smtClean="0">
                <a:hlinkClick r:id="rId2" action="ppaction://hlinkfile"/>
              </a:rPr>
              <a:t>..\Downloads\Senior Project docs\</a:t>
            </a:r>
            <a:r>
              <a:rPr lang="en-US" dirty="0" err="1" smtClean="0">
                <a:hlinkClick r:id="rId2" action="ppaction://hlinkfile"/>
              </a:rPr>
              <a:t>MockUps</a:t>
            </a:r>
            <a:r>
              <a:rPr lang="en-US" dirty="0" smtClean="0">
                <a:hlinkClick r:id="rId2" action="ppaction://hlinkfile"/>
              </a:rPr>
              <a:t>\</a:t>
            </a:r>
            <a:r>
              <a:rPr lang="en-US" dirty="0" err="1" smtClean="0">
                <a:hlinkClick r:id="rId2" action="ppaction://hlinkfile"/>
              </a:rPr>
              <a:t>WebSite</a:t>
            </a:r>
            <a:r>
              <a:rPr lang="en-US" dirty="0" smtClean="0">
                <a:hlinkClick r:id="rId2" action="ppaction://hlinkfile"/>
              </a:rPr>
              <a:t>\Senior Project Marketing  website mockup.pdf</a:t>
            </a:r>
            <a:endParaRPr lang="en-US" dirty="0" smtClean="0"/>
          </a:p>
          <a:p>
            <a:pPr marL="0" indent="0">
              <a:buNone/>
            </a:pPr>
            <a:endParaRPr lang="en-US" dirty="0"/>
          </a:p>
          <a:p>
            <a:pPr marL="0" indent="0">
              <a:buNone/>
            </a:pPr>
            <a:r>
              <a:rPr lang="en-US" dirty="0" smtClean="0">
                <a:hlinkClick r:id="rId3"/>
              </a:rPr>
              <a:t>marketsim-dev.cis.fiu.edu</a:t>
            </a:r>
            <a:endParaRPr lang="en-US" dirty="0" smtClean="0"/>
          </a:p>
          <a:p>
            <a:pPr marL="0" indent="0">
              <a:buNone/>
            </a:pPr>
            <a:endParaRPr lang="en-US" dirty="0"/>
          </a:p>
        </p:txBody>
      </p:sp>
    </p:spTree>
    <p:extLst>
      <p:ext uri="{BB962C8B-B14F-4D97-AF65-F5344CB8AC3E}">
        <p14:creationId xmlns="" xmlns:p14="http://schemas.microsoft.com/office/powerpoint/2010/main" val="1903565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plan</a:t>
            </a:r>
            <a:endParaRPr lang="en-US" dirty="0"/>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981199"/>
            <a:ext cx="8204930" cy="327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33397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plan actual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Aug 26 – Assigned A Project</a:t>
            </a:r>
          </a:p>
          <a:p>
            <a:r>
              <a:rPr lang="en-US" dirty="0"/>
              <a:t>Aug 27 – Meet with Joe</a:t>
            </a:r>
          </a:p>
          <a:p>
            <a:r>
              <a:rPr lang="en-US" dirty="0"/>
              <a:t>Aug 28 – Iron out ideas, worked on the website’s flow chart</a:t>
            </a:r>
          </a:p>
          <a:p>
            <a:r>
              <a:rPr lang="en-US" dirty="0"/>
              <a:t>Aug 29 – Created website mockup</a:t>
            </a:r>
          </a:p>
          <a:p>
            <a:r>
              <a:rPr lang="en-US" dirty="0"/>
              <a:t>Aug 30 – Started working on Documentation</a:t>
            </a:r>
          </a:p>
          <a:p>
            <a:r>
              <a:rPr lang="en-US" dirty="0"/>
              <a:t>Sept 1 – Sept 3 - Work on mingle cards</a:t>
            </a:r>
          </a:p>
          <a:p>
            <a:r>
              <a:rPr lang="en-US" dirty="0"/>
              <a:t>Sept 2 - VM Created</a:t>
            </a:r>
          </a:p>
          <a:p>
            <a:r>
              <a:rPr lang="en-US" dirty="0"/>
              <a:t>Sept 2 -Sept 10 – Setup work environment on VM</a:t>
            </a:r>
          </a:p>
          <a:p>
            <a:r>
              <a:rPr lang="en-US" dirty="0"/>
              <a:t>Aug 30 </a:t>
            </a:r>
            <a:r>
              <a:rPr lang="en-US" dirty="0" smtClean="0"/>
              <a:t>– Sept 10– </a:t>
            </a:r>
            <a:r>
              <a:rPr lang="en-US" dirty="0"/>
              <a:t>Continue working on </a:t>
            </a:r>
            <a:r>
              <a:rPr lang="en-US" dirty="0" smtClean="0"/>
              <a:t>documentation</a:t>
            </a:r>
          </a:p>
          <a:p>
            <a:r>
              <a:rPr lang="en-US" dirty="0" smtClean="0"/>
              <a:t>Sept 10 – Set up development environment and LAMP</a:t>
            </a:r>
            <a:endParaRPr lang="en-US" dirty="0"/>
          </a:p>
        </p:txBody>
      </p:sp>
    </p:spTree>
    <p:extLst>
      <p:ext uri="{BB962C8B-B14F-4D97-AF65-F5344CB8AC3E}">
        <p14:creationId xmlns="" xmlns:p14="http://schemas.microsoft.com/office/powerpoint/2010/main" val="418681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endParaRPr lang="en-US" sz="4000" dirty="0"/>
          </a:p>
        </p:txBody>
      </p:sp>
      <p:sp>
        <p:nvSpPr>
          <p:cNvPr id="3" name="TextBox 2"/>
          <p:cNvSpPr txBox="1"/>
          <p:nvPr/>
        </p:nvSpPr>
        <p:spPr>
          <a:xfrm>
            <a:off x="228600" y="3048000"/>
            <a:ext cx="8686800" cy="1477328"/>
          </a:xfrm>
          <a:prstGeom prst="rect">
            <a:avLst/>
          </a:prstGeom>
          <a:noFill/>
        </p:spPr>
        <p:txBody>
          <a:bodyPr wrap="square" rtlCol="0">
            <a:spAutoFit/>
          </a:bodyPr>
          <a:lstStyle/>
          <a:p>
            <a:r>
              <a:rPr lang="en-US" dirty="0" smtClean="0"/>
              <a:t>Problems which delayed the project:</a:t>
            </a:r>
          </a:p>
          <a:p>
            <a:endParaRPr lang="en-US" dirty="0" smtClean="0"/>
          </a:p>
          <a:p>
            <a:r>
              <a:rPr lang="en-US" dirty="0" smtClean="0"/>
              <a:t>Miscommunication with the project mentor regarding documentation</a:t>
            </a:r>
          </a:p>
          <a:p>
            <a:r>
              <a:rPr lang="en-US" dirty="0" smtClean="0"/>
              <a:t>Setting up development environment.</a:t>
            </a:r>
          </a:p>
          <a:p>
            <a:endParaRPr lang="en-US" dirty="0"/>
          </a:p>
        </p:txBody>
      </p:sp>
    </p:spTree>
    <p:extLst>
      <p:ext uri="{BB962C8B-B14F-4D97-AF65-F5344CB8AC3E}">
        <p14:creationId xmlns="" xmlns:p14="http://schemas.microsoft.com/office/powerpoint/2010/main" val="314430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smtClean="0"/>
              <a:t>Questions?</a:t>
            </a:r>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2251749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3" name="Content Placeholder 2"/>
          <p:cNvSpPr>
            <a:spLocks noGrp="1"/>
          </p:cNvSpPr>
          <p:nvPr>
            <p:ph sz="quarter" idx="1"/>
          </p:nvPr>
        </p:nvSpPr>
        <p:spPr/>
        <p:txBody>
          <a:bodyPr/>
          <a:lstStyle/>
          <a:p>
            <a:pPr marL="0" indent="0">
              <a:buNone/>
            </a:pPr>
            <a:r>
              <a:rPr lang="en-US" dirty="0" smtClean="0"/>
              <a:t>Current System: Lecture and debate</a:t>
            </a:r>
          </a:p>
          <a:p>
            <a:endParaRPr lang="en-US" dirty="0"/>
          </a:p>
          <a:p>
            <a:pPr marL="0" indent="0">
              <a:buNone/>
            </a:pPr>
            <a:r>
              <a:rPr lang="en-US" dirty="0" smtClean="0"/>
              <a:t>Drawbacks:</a:t>
            </a:r>
          </a:p>
          <a:p>
            <a:endParaRPr lang="en-US" dirty="0"/>
          </a:p>
          <a:p>
            <a:r>
              <a:rPr lang="en-US" dirty="0" smtClean="0"/>
              <a:t>Simulation restricted by class schedule</a:t>
            </a:r>
          </a:p>
          <a:p>
            <a:r>
              <a:rPr lang="en-US" dirty="0" smtClean="0"/>
              <a:t>Results are possibly bias</a:t>
            </a:r>
          </a:p>
          <a:p>
            <a:endParaRPr lang="en-US" dirty="0" smtClean="0"/>
          </a:p>
          <a:p>
            <a:endParaRPr lang="en-US" dirty="0"/>
          </a:p>
          <a:p>
            <a:endParaRPr lang="en-US" dirty="0"/>
          </a:p>
          <a:p>
            <a:endParaRPr lang="en-US" dirty="0" smtClean="0"/>
          </a:p>
          <a:p>
            <a:endParaRPr lang="en-US" dirty="0"/>
          </a:p>
          <a:p>
            <a:endParaRPr lang="en-US" dirty="0"/>
          </a:p>
        </p:txBody>
      </p:sp>
    </p:spTree>
    <p:extLst>
      <p:ext uri="{BB962C8B-B14F-4D97-AF65-F5344CB8AC3E}">
        <p14:creationId xmlns="" xmlns:p14="http://schemas.microsoft.com/office/powerpoint/2010/main" val="1729055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3" name="Content Placeholder 2"/>
          <p:cNvSpPr>
            <a:spLocks noGrp="1"/>
          </p:cNvSpPr>
          <p:nvPr>
            <p:ph sz="quarter" idx="1"/>
          </p:nvPr>
        </p:nvSpPr>
        <p:spPr/>
        <p:txBody>
          <a:bodyPr/>
          <a:lstStyle/>
          <a:p>
            <a:pPr marL="0" indent="0">
              <a:buNone/>
            </a:pPr>
            <a:r>
              <a:rPr lang="en-US" dirty="0" smtClean="0"/>
              <a:t>Selection Criteria</a:t>
            </a:r>
          </a:p>
          <a:p>
            <a:endParaRPr lang="en-US" dirty="0"/>
          </a:p>
          <a:p>
            <a:r>
              <a:rPr lang="en-US" dirty="0" smtClean="0"/>
              <a:t>Market affected by user decisions</a:t>
            </a:r>
          </a:p>
          <a:p>
            <a:r>
              <a:rPr lang="en-US" dirty="0" smtClean="0"/>
              <a:t>Groups</a:t>
            </a:r>
          </a:p>
          <a:p>
            <a:r>
              <a:rPr lang="en-US" dirty="0" smtClean="0"/>
              <a:t>Grading</a:t>
            </a:r>
          </a:p>
          <a:p>
            <a:r>
              <a:rPr lang="en-US" dirty="0" smtClean="0"/>
              <a:t>Bots</a:t>
            </a:r>
          </a:p>
          <a:p>
            <a:r>
              <a:rPr lang="en-US" dirty="0" smtClean="0"/>
              <a:t>Hotel specific market</a:t>
            </a:r>
          </a:p>
          <a:p>
            <a:r>
              <a:rPr lang="en-US" dirty="0" smtClean="0"/>
              <a:t>Long periods</a:t>
            </a:r>
          </a:p>
          <a:p>
            <a:endParaRPr lang="en-US" dirty="0" smtClean="0"/>
          </a:p>
          <a:p>
            <a:endParaRPr lang="en-US" dirty="0" smtClean="0"/>
          </a:p>
          <a:p>
            <a:endParaRPr lang="en-US" dirty="0"/>
          </a:p>
          <a:p>
            <a:endParaRPr lang="en-US" dirty="0"/>
          </a:p>
          <a:p>
            <a:endParaRPr lang="en-US" dirty="0" smtClean="0"/>
          </a:p>
          <a:p>
            <a:endParaRPr lang="en-US" dirty="0"/>
          </a:p>
          <a:p>
            <a:endParaRPr lang="en-US" dirty="0"/>
          </a:p>
        </p:txBody>
      </p:sp>
    </p:spTree>
    <p:extLst>
      <p:ext uri="{BB962C8B-B14F-4D97-AF65-F5344CB8AC3E}">
        <p14:creationId xmlns="" xmlns:p14="http://schemas.microsoft.com/office/powerpoint/2010/main" val="40125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 - Matrix</a:t>
            </a:r>
            <a:endParaRPr lang="en-US" dirty="0"/>
          </a:p>
        </p:txBody>
      </p:sp>
      <p:pic>
        <p:nvPicPr>
          <p:cNvPr id="1026" name="Picture 2" descr="https://lh4.googleusercontent.com/Fi9PYzG3In1liQ-vqkXv_nYW7mvXm3M1rjghXbQsCHjcq7x66nT91UwrhHuOJ1-rzoIi4Lv5oiPY89nsZBwAdcM07FtspYoHdI4TJZxz1FOKYKweOGOPCcnzjGpGl2q2ebM_R1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1600200"/>
            <a:ext cx="7620000" cy="4648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26302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user stories</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sz="1800" b="1" dirty="0"/>
              <a:t>User Story # 666- Account Creation</a:t>
            </a:r>
          </a:p>
          <a:p>
            <a:pPr marL="0" indent="0">
              <a:buNone/>
            </a:pPr>
            <a:endParaRPr lang="en-US" sz="1800" b="1" dirty="0"/>
          </a:p>
          <a:p>
            <a:pPr marL="0" indent="0">
              <a:buNone/>
            </a:pPr>
            <a:r>
              <a:rPr lang="en-US" sz="1800" b="1" dirty="0" smtClean="0"/>
              <a:t>Tasks</a:t>
            </a:r>
            <a:endParaRPr lang="en-US" sz="1800" b="1" dirty="0"/>
          </a:p>
          <a:p>
            <a:pPr fontAlgn="base"/>
            <a:r>
              <a:rPr lang="en-US" dirty="0"/>
              <a:t>Insert database tables for users, groups, and courses (database subsystem).</a:t>
            </a:r>
          </a:p>
          <a:p>
            <a:pPr fontAlgn="base"/>
            <a:r>
              <a:rPr lang="en-US" dirty="0"/>
              <a:t>Setup blank home page with login link.</a:t>
            </a:r>
          </a:p>
          <a:p>
            <a:pPr fontAlgn="base"/>
            <a:r>
              <a:rPr lang="en-US" dirty="0"/>
              <a:t>Setup login page (username, password text boxes; “forgot my password”, “new user” links; and login button.</a:t>
            </a:r>
          </a:p>
          <a:p>
            <a:pPr fontAlgn="base"/>
            <a:r>
              <a:rPr lang="en-US" dirty="0"/>
              <a:t>Setup account creation webpage (username, password, PID, email text boxes; and a list of courses available.</a:t>
            </a:r>
          </a:p>
          <a:p>
            <a:pPr fontAlgn="base"/>
            <a:r>
              <a:rPr lang="en-US" dirty="0"/>
              <a:t>Setup </a:t>
            </a:r>
            <a:r>
              <a:rPr lang="en-US" dirty="0" smtClean="0"/>
              <a:t>PHP </a:t>
            </a:r>
            <a:r>
              <a:rPr lang="en-US" dirty="0"/>
              <a:t>class user with getter/setter methods and </a:t>
            </a:r>
            <a:r>
              <a:rPr lang="en-US" dirty="0" err="1"/>
              <a:t>boolean</a:t>
            </a:r>
            <a:r>
              <a:rPr lang="en-US" dirty="0"/>
              <a:t> value for </a:t>
            </a:r>
            <a:r>
              <a:rPr lang="en-US" dirty="0" err="1"/>
              <a:t>isAdmin</a:t>
            </a:r>
            <a:r>
              <a:rPr lang="en-US" dirty="0"/>
              <a:t>.</a:t>
            </a:r>
          </a:p>
          <a:p>
            <a:pPr fontAlgn="base"/>
            <a:r>
              <a:rPr lang="en-US" dirty="0"/>
              <a:t>Setup </a:t>
            </a:r>
            <a:r>
              <a:rPr lang="en-US" dirty="0" smtClean="0"/>
              <a:t>PHP </a:t>
            </a:r>
            <a:r>
              <a:rPr lang="en-US" dirty="0"/>
              <a:t>Database class and methods for updating user and group tables of the database subsystem</a:t>
            </a:r>
          </a:p>
          <a:p>
            <a:pPr fontAlgn="base"/>
            <a:r>
              <a:rPr lang="en-US" dirty="0"/>
              <a:t>write scripts to tie it all together</a:t>
            </a:r>
          </a:p>
          <a:p>
            <a:pPr marL="0" indent="0">
              <a:buNone/>
            </a:pPr>
            <a:endParaRPr lang="en-US" dirty="0"/>
          </a:p>
        </p:txBody>
      </p:sp>
    </p:spTree>
    <p:extLst>
      <p:ext uri="{BB962C8B-B14F-4D97-AF65-F5344CB8AC3E}">
        <p14:creationId xmlns="" xmlns:p14="http://schemas.microsoft.com/office/powerpoint/2010/main" val="1562972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user stories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1400" b="1" dirty="0"/>
              <a:t>User Story # 669- User login</a:t>
            </a:r>
          </a:p>
          <a:p>
            <a:pPr marL="0" indent="0">
              <a:buNone/>
            </a:pPr>
            <a:r>
              <a:rPr lang="en-US" dirty="0"/>
              <a:t/>
            </a:r>
            <a:br>
              <a:rPr lang="en-US" dirty="0"/>
            </a:br>
            <a:r>
              <a:rPr lang="en-US" sz="1400" b="1" dirty="0"/>
              <a:t>Tasks</a:t>
            </a:r>
          </a:p>
          <a:p>
            <a:pPr fontAlgn="base"/>
            <a:r>
              <a:rPr lang="en-US" sz="2100" dirty="0"/>
              <a:t>Add methods to PHP Database class for user login.</a:t>
            </a:r>
          </a:p>
          <a:p>
            <a:pPr fontAlgn="base"/>
            <a:r>
              <a:rPr lang="en-US" sz="2100" dirty="0"/>
              <a:t>write scripts to communicate with to Database subsystem from front end.</a:t>
            </a:r>
          </a:p>
          <a:p>
            <a:pPr fontAlgn="base"/>
            <a:r>
              <a:rPr lang="en-US" sz="2100" dirty="0"/>
              <a:t>write scripts to navigate user to homepage upon success.</a:t>
            </a:r>
          </a:p>
          <a:p>
            <a:pPr fontAlgn="base"/>
            <a:r>
              <a:rPr lang="en-US" sz="2100" dirty="0"/>
              <a:t>Appropriate error message upon value.</a:t>
            </a:r>
          </a:p>
          <a:p>
            <a:pPr fontAlgn="base"/>
            <a:r>
              <a:rPr lang="en-US" sz="2100" dirty="0"/>
              <a:t>(Future release should have account lockout policy)  </a:t>
            </a:r>
          </a:p>
          <a:p>
            <a:pPr marL="0" indent="0">
              <a:buNone/>
            </a:pPr>
            <a:endParaRPr lang="en-US" dirty="0"/>
          </a:p>
        </p:txBody>
      </p:sp>
    </p:spTree>
    <p:extLst>
      <p:ext uri="{BB962C8B-B14F-4D97-AF65-F5344CB8AC3E}">
        <p14:creationId xmlns="" xmlns:p14="http://schemas.microsoft.com/office/powerpoint/2010/main" val="32796840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lstStyle/>
          <a:p>
            <a:pPr marL="0" indent="0">
              <a:buNone/>
            </a:pPr>
            <a:r>
              <a:rPr lang="en-US" dirty="0" smtClean="0"/>
              <a:t>Functional Requirements</a:t>
            </a:r>
          </a:p>
          <a:p>
            <a:endParaRPr lang="en-US" dirty="0"/>
          </a:p>
          <a:p>
            <a:r>
              <a:rPr lang="en-US" dirty="0" smtClean="0"/>
              <a:t>The </a:t>
            </a:r>
            <a:r>
              <a:rPr lang="en-US" dirty="0"/>
              <a:t>System shall allow </a:t>
            </a:r>
            <a:r>
              <a:rPr lang="en-US" dirty="0" smtClean="0"/>
              <a:t>admin users </a:t>
            </a:r>
            <a:r>
              <a:rPr lang="en-US" dirty="0"/>
              <a:t>to create a </a:t>
            </a:r>
            <a:r>
              <a:rPr lang="en-US" dirty="0" smtClean="0"/>
              <a:t>admin </a:t>
            </a:r>
            <a:r>
              <a:rPr lang="en-US" dirty="0"/>
              <a:t>level user </a:t>
            </a:r>
            <a:r>
              <a:rPr lang="en-US" dirty="0" smtClean="0"/>
              <a:t>account.</a:t>
            </a:r>
          </a:p>
          <a:p>
            <a:r>
              <a:rPr lang="en-US" dirty="0" smtClean="0"/>
              <a:t>The </a:t>
            </a:r>
            <a:r>
              <a:rPr lang="en-US" dirty="0"/>
              <a:t>System shall allow Administrative and </a:t>
            </a:r>
            <a:r>
              <a:rPr lang="en-US" dirty="0" smtClean="0"/>
              <a:t>Student  </a:t>
            </a:r>
            <a:r>
              <a:rPr lang="en-US" dirty="0"/>
              <a:t>users to log in to the </a:t>
            </a:r>
            <a:r>
              <a:rPr lang="en-US" dirty="0" smtClean="0"/>
              <a:t>system</a:t>
            </a:r>
          </a:p>
          <a:p>
            <a:r>
              <a:rPr lang="en-US" dirty="0" smtClean="0"/>
              <a:t>The </a:t>
            </a:r>
            <a:r>
              <a:rPr lang="en-US" dirty="0"/>
              <a:t>System shall logout the user upon user request</a:t>
            </a:r>
          </a:p>
          <a:p>
            <a:endParaRPr lang="en-US" dirty="0"/>
          </a:p>
        </p:txBody>
      </p:sp>
    </p:spTree>
    <p:extLst>
      <p:ext uri="{BB962C8B-B14F-4D97-AF65-F5344CB8AC3E}">
        <p14:creationId xmlns="" xmlns:p14="http://schemas.microsoft.com/office/powerpoint/2010/main" val="2286081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Scenarios</a:t>
            </a:r>
          </a:p>
          <a:p>
            <a:endParaRPr lang="en-US" dirty="0"/>
          </a:p>
          <a:p>
            <a:r>
              <a:rPr lang="en-US" sz="1800" dirty="0"/>
              <a:t>Scenario 1 - 	User Logs into the System</a:t>
            </a:r>
          </a:p>
          <a:p>
            <a:pPr marL="0" indent="0">
              <a:buNone/>
            </a:pPr>
            <a:r>
              <a:rPr lang="en-US" sz="1800" dirty="0"/>
              <a:t>George, Navigates to the Strategic Marketing Simulator webpage. George is prompted with a Login Dialog box. George enters his FIU.edu email and his password for the System. George is taken to his Homepage and is now Successfully logged into the System.</a:t>
            </a:r>
          </a:p>
          <a:p>
            <a:r>
              <a:rPr lang="en-US" sz="1800" dirty="0"/>
              <a:t>Scenario 2 - 	Student creates an account in the system</a:t>
            </a:r>
          </a:p>
          <a:p>
            <a:pPr marL="0" indent="0">
              <a:buNone/>
            </a:pPr>
            <a:r>
              <a:rPr lang="en-US" sz="1800" dirty="0"/>
              <a:t>A student in a FIU marketing course, George, is told by his professor to create an account in the System for tonight’s homework. George goes home from class and accesses the Strategic Marketing Simulator webpage. George does not have an account and selects ‘Create an Account’ on the login page. George enters in his FIU.edu email and is sent a confirmation email. George receives a confirmation email and is navigated back to the site where he fills out his personal information (full name and Username) and a password for his account. George was successfully able to create his Student user account and can now log into the System with his email and password.</a:t>
            </a:r>
          </a:p>
        </p:txBody>
      </p:sp>
    </p:spTree>
    <p:extLst>
      <p:ext uri="{BB962C8B-B14F-4D97-AF65-F5344CB8AC3E}">
        <p14:creationId xmlns="" xmlns:p14="http://schemas.microsoft.com/office/powerpoint/2010/main" val="1553068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
  <TotalTime>415</TotalTime>
  <Words>485</Words>
  <Application>Microsoft Office PowerPoint</Application>
  <PresentationFormat>On-screen Show (4:3)</PresentationFormat>
  <Paragraphs>148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Strategic Marketing Simulator 1.0</vt:lpstr>
      <vt:lpstr>Introduction</vt:lpstr>
      <vt:lpstr>Feasibility Study</vt:lpstr>
      <vt:lpstr>Feasibility Study</vt:lpstr>
      <vt:lpstr>Feasibility Study - Matrix</vt:lpstr>
      <vt:lpstr>Requirements – user stories</vt:lpstr>
      <vt:lpstr>Requirements – user stories</vt:lpstr>
      <vt:lpstr>Requirements</vt:lpstr>
      <vt:lpstr>Requirements</vt:lpstr>
      <vt:lpstr>Requirements – use case model</vt:lpstr>
      <vt:lpstr>Requirements – use case model</vt:lpstr>
      <vt:lpstr>Requirements – use case model</vt:lpstr>
      <vt:lpstr>Requirements – use case model</vt:lpstr>
      <vt:lpstr>Design – Class Diagram</vt:lpstr>
      <vt:lpstr>Design – Deployment diagram</vt:lpstr>
      <vt:lpstr>Design – Package Diagram</vt:lpstr>
      <vt:lpstr>Design – Object Diagram</vt:lpstr>
      <vt:lpstr>Design – Account creation sequence diagram</vt:lpstr>
      <vt:lpstr>Design – User Login sequence diagram</vt:lpstr>
      <vt:lpstr>Website flow</vt:lpstr>
      <vt:lpstr>Website Mockup</vt:lpstr>
      <vt:lpstr>Design plan</vt:lpstr>
      <vt:lpstr>Design plan actual</vt:lpstr>
      <vt:lpstr>Strategic Marketing Simulator 1.0</vt:lpstr>
      <vt:lpstr>Strategic Marketing Simulator 1.0</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Javier A</cp:lastModifiedBy>
  <cp:revision>26</cp:revision>
  <dcterms:created xsi:type="dcterms:W3CDTF">2015-09-11T12:39:21Z</dcterms:created>
  <dcterms:modified xsi:type="dcterms:W3CDTF">2015-09-11T21:23:52Z</dcterms:modified>
</cp:coreProperties>
</file>