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22" r:id="rId3"/>
    <p:sldId id="307" r:id="rId4"/>
    <p:sldId id="321" r:id="rId5"/>
    <p:sldId id="333" r:id="rId6"/>
    <p:sldId id="323" r:id="rId7"/>
    <p:sldId id="331" r:id="rId8"/>
    <p:sldId id="324" r:id="rId9"/>
    <p:sldId id="325" r:id="rId10"/>
    <p:sldId id="328" r:id="rId11"/>
    <p:sldId id="313" r:id="rId12"/>
    <p:sldId id="326" r:id="rId13"/>
    <p:sldId id="329" r:id="rId14"/>
    <p:sldId id="315" r:id="rId15"/>
    <p:sldId id="310" r:id="rId16"/>
    <p:sldId id="332" r:id="rId17"/>
    <p:sldId id="327" r:id="rId18"/>
    <p:sldId id="330" r:id="rId19"/>
    <p:sldId id="314" r:id="rId20"/>
    <p:sldId id="308" r:id="rId21"/>
    <p:sldId id="318" r:id="rId22"/>
    <p:sldId id="319" r:id="rId23"/>
    <p:sldId id="258" r:id="rId24"/>
    <p:sldId id="30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39" autoAdjust="0"/>
  </p:normalViewPr>
  <p:slideViewPr>
    <p:cSldViewPr>
      <p:cViewPr varScale="1">
        <p:scale>
          <a:sx n="111" d="100"/>
          <a:sy n="111" d="100"/>
        </p:scale>
        <p:origin x="1668" y="114"/>
      </p:cViewPr>
      <p:guideLst>
        <p:guide orient="horz" pos="2160"/>
        <p:guide pos="2880"/>
      </p:guideLst>
    </p:cSldViewPr>
  </p:slideViewPr>
  <p:outlineViewPr>
    <p:cViewPr>
      <p:scale>
        <a:sx n="33" d="100"/>
        <a:sy n="33" d="100"/>
      </p:scale>
      <p:origin x="0" y="366"/>
    </p:cViewPr>
  </p:outlin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11/5/2015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11/5/2015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11/5/2015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11/5/2015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11/5/2015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5 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a:t>
            </a:r>
            <a:r>
              <a:rPr lang="en-US" dirty="0" smtClean="0"/>
              <a:t>Members</a:t>
            </a:r>
          </a:p>
          <a:p>
            <a:r>
              <a:rPr lang="en-US" dirty="0"/>
              <a:t>Javier </a:t>
            </a:r>
            <a:r>
              <a:rPr lang="en-US" dirty="0" err="1" smtClean="0"/>
              <a:t>Andrial</a:t>
            </a:r>
            <a:endParaRPr lang="en-US" dirty="0"/>
          </a:p>
          <a:p>
            <a:r>
              <a:rPr lang="en-US" dirty="0"/>
              <a:t>Jeffrey Carman</a:t>
            </a:r>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42835" y="2743200"/>
            <a:ext cx="6652234" cy="2401888"/>
          </a:xfrm>
        </p:spPr>
      </p:pic>
    </p:spTree>
    <p:extLst>
      <p:ext uri="{BB962C8B-B14F-4D97-AF65-F5344CB8AC3E}">
        <p14:creationId xmlns:p14="http://schemas.microsoft.com/office/powerpoint/2010/main" val="296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304800"/>
            <a:ext cx="4191000" cy="682625"/>
          </a:xfrm>
        </p:spPr>
        <p:txBody>
          <a:bodyPr>
            <a:normAutofit/>
          </a:bodyPr>
          <a:lstStyle/>
          <a:p>
            <a:r>
              <a:rPr lang="en-US" dirty="0" smtClean="0"/>
              <a:t>Sequence Diagrams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0126"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sz="quarter" idx="1"/>
          </p:nvPr>
        </p:nvSpPr>
        <p:spPr>
          <a:xfrm>
            <a:off x="301752" y="1527048"/>
            <a:ext cx="8503920" cy="4797552"/>
          </a:xfrm>
        </p:spPr>
        <p:txBody>
          <a:bodyPr>
            <a:normAutofit fontScale="25000" lnSpcReduction="20000"/>
          </a:bodyPr>
          <a:lstStyle/>
          <a:p>
            <a:pPr marL="0" indent="0">
              <a:buNone/>
            </a:pPr>
            <a:r>
              <a:rPr lang="en-US" sz="4400" b="1" dirty="0"/>
              <a:t>Use Case 25 - Account Management - User Changes their Secret Question and </a:t>
            </a:r>
            <a:r>
              <a:rPr lang="en-US" sz="4400" b="1" dirty="0" smtClean="0"/>
              <a:t>Answer</a:t>
            </a:r>
          </a:p>
          <a:p>
            <a:pPr marL="0" indent="0">
              <a:buNone/>
            </a:pPr>
            <a:endParaRPr lang="en-US" sz="4400" b="1" dirty="0"/>
          </a:p>
          <a:p>
            <a:pPr marL="0" indent="0">
              <a:buNone/>
            </a:pPr>
            <a:r>
              <a:rPr lang="en-US" sz="4400" b="1" dirty="0"/>
              <a:t>Actor:  </a:t>
            </a:r>
          </a:p>
          <a:p>
            <a:pPr marL="274320" lvl="1" indent="0">
              <a:buNone/>
            </a:pPr>
            <a:r>
              <a:rPr lang="en-US" sz="4400" dirty="0">
                <a:solidFill>
                  <a:schemeClr val="tx1"/>
                </a:solidFill>
              </a:rPr>
              <a:t>Student</a:t>
            </a:r>
          </a:p>
          <a:p>
            <a:pPr marL="274320" lvl="1" indent="0">
              <a:buNone/>
            </a:pPr>
            <a:r>
              <a:rPr lang="en-US" sz="4400" dirty="0">
                <a:solidFill>
                  <a:schemeClr val="tx1"/>
                </a:solidFill>
              </a:rPr>
              <a:t>Admin</a:t>
            </a:r>
          </a:p>
          <a:p>
            <a:pPr marL="0" indent="0">
              <a:buNone/>
            </a:pPr>
            <a:r>
              <a:rPr lang="en-US" sz="4400" b="1" dirty="0"/>
              <a:t>Pre conditions:</a:t>
            </a:r>
          </a:p>
          <a:p>
            <a:pPr marL="274320" lvl="1" indent="0">
              <a:buNone/>
            </a:pPr>
            <a:r>
              <a:rPr lang="en-US" sz="4400" dirty="0">
                <a:solidFill>
                  <a:schemeClr val="tx1"/>
                </a:solidFill>
              </a:rPr>
              <a:t>Is logged into the System</a:t>
            </a:r>
          </a:p>
          <a:p>
            <a:pPr marL="274320" lvl="1" indent="0">
              <a:buNone/>
            </a:pPr>
            <a:r>
              <a:rPr lang="en-US" sz="4400" dirty="0">
                <a:solidFill>
                  <a:schemeClr val="tx1"/>
                </a:solidFill>
              </a:rPr>
              <a:t>Is viewing a news article for a game</a:t>
            </a:r>
          </a:p>
          <a:p>
            <a:pPr marL="0" indent="0">
              <a:buNone/>
            </a:pPr>
            <a:r>
              <a:rPr lang="en-US" sz="4400" b="1" dirty="0"/>
              <a:t>Normal Course</a:t>
            </a:r>
          </a:p>
          <a:p>
            <a:pPr marL="1017270" lvl="1" indent="-742950">
              <a:buClrTx/>
              <a:buSzPct val="100000"/>
              <a:buFont typeface="+mj-lt"/>
              <a:buAutoNum type="arabicPeriod"/>
            </a:pPr>
            <a:r>
              <a:rPr lang="en-US" sz="4400" dirty="0">
                <a:solidFill>
                  <a:schemeClr val="tx1"/>
                </a:solidFill>
              </a:rPr>
              <a:t>Actor selects the 'My Account' link on their toolbar</a:t>
            </a:r>
          </a:p>
          <a:p>
            <a:pPr marL="1017270" lvl="1" indent="-742950">
              <a:buClrTx/>
              <a:buSzPct val="100000"/>
              <a:buFont typeface="+mj-lt"/>
              <a:buAutoNum type="arabicPeriod"/>
            </a:pPr>
            <a:r>
              <a:rPr lang="en-US" sz="4400" dirty="0">
                <a:solidFill>
                  <a:schemeClr val="tx1"/>
                </a:solidFill>
              </a:rPr>
              <a:t>Actor selects ‘Change My Recovery Question’</a:t>
            </a:r>
          </a:p>
          <a:p>
            <a:pPr marL="1017270" lvl="1" indent="-742950">
              <a:buClrTx/>
              <a:buSzPct val="100000"/>
              <a:buFont typeface="+mj-lt"/>
              <a:buAutoNum type="arabicPeriod"/>
            </a:pPr>
            <a:r>
              <a:rPr lang="en-US" sz="4400" dirty="0">
                <a:solidFill>
                  <a:schemeClr val="tx1"/>
                </a:solidFill>
              </a:rPr>
              <a:t>Actor enters in their current password</a:t>
            </a:r>
          </a:p>
          <a:p>
            <a:pPr marL="1017270" lvl="1" indent="-742950">
              <a:buClrTx/>
              <a:buSzPct val="100000"/>
              <a:buFont typeface="+mj-lt"/>
              <a:buAutoNum type="arabicPeriod"/>
            </a:pPr>
            <a:r>
              <a:rPr lang="en-US" sz="4400" dirty="0">
                <a:solidFill>
                  <a:schemeClr val="tx1"/>
                </a:solidFill>
              </a:rPr>
              <a:t>Actor enters in their new secret question</a:t>
            </a:r>
          </a:p>
          <a:p>
            <a:pPr marL="1017270" lvl="1" indent="-742950">
              <a:buClrTx/>
              <a:buSzPct val="100000"/>
              <a:buFont typeface="+mj-lt"/>
              <a:buAutoNum type="arabicPeriod"/>
            </a:pPr>
            <a:r>
              <a:rPr lang="en-US" sz="4400" dirty="0">
                <a:solidFill>
                  <a:schemeClr val="tx1"/>
                </a:solidFill>
              </a:rPr>
              <a:t>Actor enters in their new secret answer</a:t>
            </a:r>
          </a:p>
          <a:p>
            <a:pPr marL="1017270" lvl="1" indent="-742950">
              <a:buClrTx/>
              <a:buSzPct val="100000"/>
              <a:buFont typeface="+mj-lt"/>
              <a:buAutoNum type="arabicPeriod"/>
            </a:pPr>
            <a:r>
              <a:rPr lang="en-US" sz="4400" dirty="0">
                <a:solidFill>
                  <a:schemeClr val="tx1"/>
                </a:solidFill>
              </a:rPr>
              <a:t>Actor presses ‘Change Password’ </a:t>
            </a:r>
            <a:r>
              <a:rPr lang="en-US" sz="4400" dirty="0" smtClean="0">
                <a:solidFill>
                  <a:schemeClr val="tx1"/>
                </a:solidFill>
              </a:rPr>
              <a:t>button</a:t>
            </a:r>
            <a:endParaRPr lang="en-US" sz="4400" dirty="0">
              <a:solidFill>
                <a:schemeClr val="tx1"/>
              </a:solidFill>
            </a:endParaRPr>
          </a:p>
          <a:p>
            <a:pPr marL="0" indent="0">
              <a:buNone/>
            </a:pPr>
            <a:r>
              <a:rPr lang="en-US" sz="4400" b="1" dirty="0"/>
              <a:t>Alternative Course</a:t>
            </a:r>
          </a:p>
          <a:p>
            <a:pPr marL="274320" lvl="1" indent="0">
              <a:buNone/>
            </a:pPr>
            <a:r>
              <a:rPr lang="en-US" sz="4400" b="1" dirty="0">
                <a:solidFill>
                  <a:schemeClr val="tx1"/>
                </a:solidFill>
              </a:rPr>
              <a:t>If Actor does not enter in their correct password in Step 3</a:t>
            </a:r>
          </a:p>
          <a:p>
            <a:pPr marL="548640" lvl="2" indent="0">
              <a:buNone/>
            </a:pPr>
            <a:r>
              <a:rPr lang="en-US" sz="4400" dirty="0"/>
              <a:t>Actor will have to repeat Step 3 until the current password is entered</a:t>
            </a:r>
          </a:p>
          <a:p>
            <a:pPr marL="274320" lvl="1" indent="0">
              <a:buNone/>
            </a:pPr>
            <a:r>
              <a:rPr lang="en-US" sz="4400" b="1" dirty="0">
                <a:solidFill>
                  <a:schemeClr val="tx1"/>
                </a:solidFill>
              </a:rPr>
              <a:t>If Actor does not enter in a valid secret question in Step 4</a:t>
            </a:r>
          </a:p>
          <a:p>
            <a:pPr marL="548640" lvl="2" indent="0">
              <a:buNone/>
            </a:pPr>
            <a:r>
              <a:rPr lang="en-US" sz="4400" dirty="0"/>
              <a:t>Actor will have to repeat Step 3 until a valid secret question is entered in Step 4</a:t>
            </a:r>
          </a:p>
          <a:p>
            <a:pPr marL="274320" lvl="1" indent="0">
              <a:buNone/>
            </a:pPr>
            <a:r>
              <a:rPr lang="en-US" sz="4400" b="1" dirty="0">
                <a:solidFill>
                  <a:schemeClr val="tx1"/>
                </a:solidFill>
              </a:rPr>
              <a:t>If Actor does not enter in a valid secret answer in Step 5</a:t>
            </a:r>
          </a:p>
          <a:p>
            <a:pPr marL="548640" lvl="2" indent="0">
              <a:buNone/>
            </a:pPr>
            <a:r>
              <a:rPr lang="en-US" sz="4400" dirty="0"/>
              <a:t>Actor will have to repeat Step 3 until a valid secret answer is entered in Step 5</a:t>
            </a:r>
          </a:p>
          <a:p>
            <a:endParaRPr lang="en-US" sz="4400" dirty="0"/>
          </a:p>
          <a:p>
            <a:pPr marL="0" indent="0">
              <a:buNone/>
            </a:pPr>
            <a:r>
              <a:rPr lang="en-US" sz="4400" b="1" dirty="0"/>
              <a:t>Post-Condition</a:t>
            </a:r>
          </a:p>
          <a:p>
            <a:pPr marL="274320" lvl="1" indent="0">
              <a:buNone/>
            </a:pPr>
            <a:r>
              <a:rPr lang="en-US" sz="4400" b="1" dirty="0">
                <a:solidFill>
                  <a:schemeClr val="tx1"/>
                </a:solidFill>
              </a:rPr>
              <a:t>Current secret question and answer has been updated</a:t>
            </a:r>
          </a:p>
          <a:p>
            <a:pPr marL="274320" lvl="1" indent="0">
              <a:buNone/>
            </a:pPr>
            <a:r>
              <a:rPr lang="en-US" sz="4400" dirty="0">
                <a:solidFill>
                  <a:schemeClr val="tx1"/>
                </a:solidFill>
              </a:rPr>
              <a:t>The Actors account has new account password</a:t>
            </a:r>
          </a:p>
          <a:p>
            <a:pPr marL="274320" lvl="1" indent="0">
              <a:buNone/>
            </a:pPr>
            <a:r>
              <a:rPr lang="en-US" sz="4400" b="1" dirty="0">
                <a:solidFill>
                  <a:schemeClr val="tx1"/>
                </a:solidFill>
              </a:rPr>
              <a:t>Current secret question and answer was not changed</a:t>
            </a:r>
          </a:p>
          <a:p>
            <a:pPr marL="274320" lvl="1" indent="0">
              <a:buNone/>
            </a:pPr>
            <a:r>
              <a:rPr lang="en-US" sz="4400" dirty="0">
                <a:solidFill>
                  <a:schemeClr val="tx1"/>
                </a:solidFill>
              </a:rPr>
              <a:t>The Actors was unsuccessful in changing their secret question and answer</a:t>
            </a:r>
          </a:p>
          <a:p>
            <a:pPr marL="0" indent="0">
              <a:buNone/>
            </a:pPr>
            <a:endParaRPr lang="en-US" dirty="0"/>
          </a:p>
        </p:txBody>
      </p:sp>
    </p:spTree>
    <p:extLst>
      <p:ext uri="{BB962C8B-B14F-4D97-AF65-F5344CB8AC3E}">
        <p14:creationId xmlns:p14="http://schemas.microsoft.com/office/powerpoint/2010/main" val="109123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50940" y="2362200"/>
            <a:ext cx="6836024" cy="3124200"/>
          </a:xfrm>
        </p:spPr>
      </p:pic>
    </p:spTree>
    <p:extLst>
      <p:ext uri="{BB962C8B-B14F-4D97-AF65-F5344CB8AC3E}">
        <p14:creationId xmlns:p14="http://schemas.microsoft.com/office/powerpoint/2010/main" val="42007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0" y="457200"/>
            <a:ext cx="4422775" cy="682625"/>
          </a:xfrm>
        </p:spPr>
        <p:txBody>
          <a:bodyPr>
            <a:normAutofit/>
          </a:bodyPr>
          <a:lstStyle/>
          <a:p>
            <a:r>
              <a:rPr lang="en-US" sz="3600" dirty="0" smtClean="0"/>
              <a:t>Sequence Diagrams</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60" y="0"/>
            <a:ext cx="8860079"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0"/>
            <a:ext cx="7696200" cy="672946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a:t>#822 Sign out </a:t>
            </a:r>
            <a:endParaRPr lang="en-US" b="1" dirty="0" smtClean="0"/>
          </a:p>
          <a:p>
            <a:pPr marL="0" indent="0">
              <a:buNone/>
            </a:pPr>
            <a:r>
              <a:rPr lang="en-US" b="1" dirty="0" smtClean="0"/>
              <a:t>Scenario </a:t>
            </a:r>
            <a:r>
              <a:rPr lang="en-US" b="1" dirty="0"/>
              <a:t>27 – User logs off</a:t>
            </a:r>
            <a:endParaRPr lang="en-US" dirty="0"/>
          </a:p>
          <a:p>
            <a:r>
              <a:rPr lang="en-US" dirty="0"/>
              <a:t>Phil, has completed his task on the System and wishes to log his account out so his partner Tracy can log into the </a:t>
            </a:r>
            <a:r>
              <a:rPr lang="en-US" u="sng" dirty="0"/>
              <a:t>System</a:t>
            </a:r>
            <a:r>
              <a:rPr lang="en-US" dirty="0"/>
              <a:t> and perform her accounts on the </a:t>
            </a:r>
            <a:r>
              <a:rPr lang="en-US" u="sng" dirty="0"/>
              <a:t>System</a:t>
            </a:r>
            <a:r>
              <a:rPr lang="en-US" dirty="0"/>
              <a:t>. From any page, Phil, presses the ‘Sign Out’ link on the toolbar. A message is displayed that Phil’s email, Phil018@fiu.edu has been logged off. Tracy, now gets on the computer, presses the ‘Log in’ link on the same page</a:t>
            </a:r>
            <a:r>
              <a:rPr lang="en-US" dirty="0" smtClean="0"/>
              <a:t>.</a:t>
            </a:r>
            <a:endParaRPr lang="en-US" dirty="0"/>
          </a:p>
        </p:txBody>
      </p:sp>
    </p:spTree>
    <p:extLst>
      <p:ext uri="{BB962C8B-B14F-4D97-AF65-F5344CB8AC3E}">
        <p14:creationId xmlns:p14="http://schemas.microsoft.com/office/powerpoint/2010/main" val="136578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b="1" dirty="0"/>
              <a:t>Use Case 27 - User Logs Off</a:t>
            </a:r>
          </a:p>
          <a:p>
            <a:pPr marL="0" indent="0">
              <a:buNone/>
            </a:pPr>
            <a:r>
              <a:rPr lang="en-US" b="1" dirty="0"/>
              <a:t>Actor:  </a:t>
            </a:r>
          </a:p>
          <a:p>
            <a:pPr marL="0" indent="0">
              <a:buNone/>
            </a:pPr>
            <a:r>
              <a:rPr lang="en-US" dirty="0"/>
              <a:t>	Student</a:t>
            </a:r>
          </a:p>
          <a:p>
            <a:pPr marL="0" indent="0">
              <a:buNone/>
            </a:pPr>
            <a:r>
              <a:rPr lang="en-US" dirty="0"/>
              <a:t>	Admin</a:t>
            </a:r>
          </a:p>
          <a:p>
            <a:pPr marL="0" indent="0">
              <a:buNone/>
            </a:pPr>
            <a:r>
              <a:rPr lang="en-US" b="1" dirty="0"/>
              <a:t>Pre conditions:</a:t>
            </a:r>
          </a:p>
          <a:p>
            <a:pPr marL="0" indent="0">
              <a:buNone/>
            </a:pPr>
            <a:r>
              <a:rPr lang="en-US" dirty="0"/>
              <a:t>	Is logged into the System</a:t>
            </a:r>
          </a:p>
          <a:p>
            <a:pPr marL="0" indent="0">
              <a:buNone/>
            </a:pPr>
            <a:r>
              <a:rPr lang="en-US" b="1" dirty="0"/>
              <a:t>Normal Course</a:t>
            </a:r>
          </a:p>
          <a:p>
            <a:pPr marL="274320" lvl="1" indent="0">
              <a:buNone/>
            </a:pPr>
            <a:r>
              <a:rPr lang="en-US" sz="2700" dirty="0">
                <a:solidFill>
                  <a:schemeClr val="tx1"/>
                </a:solidFill>
              </a:rPr>
              <a:t>1.	Actor selects the 'Sign Out' link on their toolbar</a:t>
            </a:r>
          </a:p>
          <a:p>
            <a:pPr marL="274320" lvl="1" indent="0">
              <a:buNone/>
            </a:pPr>
            <a:r>
              <a:rPr lang="en-US" sz="2700" dirty="0">
                <a:solidFill>
                  <a:schemeClr val="tx1"/>
                </a:solidFill>
              </a:rPr>
              <a:t>2.	Actors account has now been logged out of the System</a:t>
            </a:r>
          </a:p>
          <a:p>
            <a:endParaRPr lang="en-US" dirty="0"/>
          </a:p>
          <a:p>
            <a:pPr marL="0" indent="0">
              <a:buNone/>
            </a:pPr>
            <a:r>
              <a:rPr lang="en-US" b="1" dirty="0"/>
              <a:t>Post-Condition</a:t>
            </a:r>
          </a:p>
          <a:p>
            <a:pPr marL="274320" lvl="1" indent="0">
              <a:buNone/>
            </a:pPr>
            <a:r>
              <a:rPr lang="en-US" sz="2700" b="1" dirty="0">
                <a:solidFill>
                  <a:schemeClr val="tx1"/>
                </a:solidFill>
              </a:rPr>
              <a:t>Actor was successfully logged out</a:t>
            </a:r>
          </a:p>
          <a:p>
            <a:pPr marL="548640" lvl="2" indent="0">
              <a:buNone/>
            </a:pPr>
            <a:r>
              <a:rPr lang="en-US" sz="2700" dirty="0"/>
              <a:t>The Actors session has been cleared</a:t>
            </a:r>
          </a:p>
          <a:p>
            <a:endParaRPr lang="en-US" dirty="0"/>
          </a:p>
        </p:txBody>
      </p:sp>
    </p:spTree>
    <p:extLst>
      <p:ext uri="{BB962C8B-B14F-4D97-AF65-F5344CB8AC3E}">
        <p14:creationId xmlns:p14="http://schemas.microsoft.com/office/powerpoint/2010/main" val="186519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16051" y="2819400"/>
            <a:ext cx="4905802" cy="2039938"/>
          </a:xfrm>
        </p:spPr>
      </p:pic>
    </p:spTree>
    <p:extLst>
      <p:ext uri="{BB962C8B-B14F-4D97-AF65-F5344CB8AC3E}">
        <p14:creationId xmlns:p14="http://schemas.microsoft.com/office/powerpoint/2010/main" val="261625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2362200" y="304800"/>
            <a:ext cx="4191000" cy="682625"/>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smtClean="0">
                <a:ln>
                  <a:noFill/>
                </a:ln>
                <a:solidFill>
                  <a:schemeClr val="accent3">
                    <a:shade val="75000"/>
                  </a:schemeClr>
                </a:solidFill>
                <a:effectLst/>
                <a:uLnTx/>
                <a:uFillTx/>
                <a:latin typeface="+mj-lt"/>
                <a:ea typeface="+mj-ea"/>
                <a:cs typeface="+mj-cs"/>
              </a:rPr>
              <a:t>Sequence Diagrams</a:t>
            </a:r>
            <a:endParaRPr kumimoji="0" lang="en-U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1066800"/>
            <a:ext cx="6086475" cy="49720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
          </p:nvPr>
        </p:nvSpPr>
        <p:spPr/>
        <p:txBody>
          <a:bodyPr/>
          <a:lstStyle/>
          <a:p>
            <a:r>
              <a:rPr lang="en-US" dirty="0" smtClean="0"/>
              <a:t>Uneven work load</a:t>
            </a:r>
            <a:endParaRPr lang="en-US" dirty="0"/>
          </a:p>
        </p:txBody>
      </p:sp>
    </p:spTree>
    <p:extLst>
      <p:ext uri="{BB962C8B-B14F-4D97-AF65-F5344CB8AC3E}">
        <p14:creationId xmlns:p14="http://schemas.microsoft.com/office/powerpoint/2010/main" val="170950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Demonstration</a:t>
            </a:r>
            <a:endParaRPr lang="en-US" dirty="0"/>
          </a:p>
        </p:txBody>
      </p:sp>
      <p:sp>
        <p:nvSpPr>
          <p:cNvPr id="3" name="Content Placeholder 2"/>
          <p:cNvSpPr>
            <a:spLocks noGrp="1"/>
          </p:cNvSpPr>
          <p:nvPr>
            <p:ph idx="1"/>
          </p:nvPr>
        </p:nvSpPr>
        <p:spPr/>
        <p:txBody>
          <a:bodyPr/>
          <a:lstStyle/>
          <a:p>
            <a:r>
              <a:rPr lang="en-US" dirty="0" smtClean="0"/>
              <a:t>View account details</a:t>
            </a:r>
          </a:p>
          <a:p>
            <a:r>
              <a:rPr lang="en-US" dirty="0" smtClean="0"/>
              <a:t>Change password</a:t>
            </a:r>
          </a:p>
          <a:p>
            <a:r>
              <a:rPr lang="en-US" dirty="0" smtClean="0"/>
              <a:t>Change recovery question</a:t>
            </a:r>
          </a:p>
          <a:p>
            <a:r>
              <a:rPr lang="en-US" dirty="0" smtClean="0"/>
              <a:t>Change recovery answer</a:t>
            </a:r>
          </a:p>
          <a:p>
            <a:r>
              <a:rPr lang="en-US" dirty="0" smtClean="0"/>
              <a:t>Sign out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8" name="Content Placeholder 2"/>
          <p:cNvSpPr txBox="1">
            <a:spLocks/>
          </p:cNvSpPr>
          <p:nvPr/>
        </p:nvSpPr>
        <p:spPr>
          <a:xfrm>
            <a:off x="4572000" y="2590800"/>
            <a:ext cx="4264152" cy="35814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Database</a:t>
            </a:r>
            <a:endParaRPr kumimoji="0" lang="en-US" sz="3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test_updateStudentQuestion</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test_updateAdminQuestion</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test_updateStudentAnswer</a:t>
            </a:r>
            <a:r>
              <a:rPr lang="en-US" sz="1280" dirty="0" smtClean="0"/>
              <a:t> </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test_updateAdminAnswer</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test_updateStudentPassword_by_id</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test_updateAdminPassword_by_id</a:t>
            </a:r>
            <a:endParaRPr kumimoji="0" lang="en-US" sz="1280" b="0" i="0" u="none" strike="noStrike" kern="1200" cap="none" spc="0" normalizeH="0" baseline="0" noProof="0" dirty="0" smtClean="0">
              <a:ln>
                <a:noFill/>
              </a:ln>
              <a:solidFill>
                <a:schemeClr val="tx1"/>
              </a:solidFill>
              <a:effectLst/>
              <a:uLnTx/>
              <a:uFillTx/>
            </a:endParaRPr>
          </a:p>
        </p:txBody>
      </p:sp>
      <p:sp>
        <p:nvSpPr>
          <p:cNvPr id="10" name="Content Placeholder 2"/>
          <p:cNvSpPr txBox="1">
            <a:spLocks/>
          </p:cNvSpPr>
          <p:nvPr/>
        </p:nvSpPr>
        <p:spPr>
          <a:xfrm>
            <a:off x="301752" y="2514600"/>
            <a:ext cx="4041648" cy="38862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AccountController</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rPr>
              <a:t>ok   - </a:t>
            </a:r>
            <a:r>
              <a:rPr lang="en-US" sz="1200" dirty="0" smtClean="0"/>
              <a:t>Account</a:t>
            </a:r>
            <a:r>
              <a:rPr kumimoji="0" lang="en-US" sz="1200" b="0" i="0" u="none" strike="noStrike" kern="1200" cap="none" spc="0" normalizeH="0" baseline="0" noProof="0" dirty="0" err="1" smtClean="0">
                <a:ln>
                  <a:noFill/>
                </a:ln>
                <a:solidFill>
                  <a:schemeClr val="tx1"/>
                </a:solidFill>
                <a:effectLst/>
                <a:uLnTx/>
                <a:uFillTx/>
              </a:rPr>
              <a:t>ControllerTest</a:t>
            </a:r>
            <a:r>
              <a:rPr kumimoji="0" lang="en-US" sz="1200" b="0" i="0" u="none" strike="noStrike" kern="1200" cap="none" spc="0" normalizeH="0" baseline="0" noProof="0" dirty="0" smtClean="0">
                <a:ln>
                  <a:noFill/>
                </a:ln>
                <a:solidFill>
                  <a:schemeClr val="tx1"/>
                </a:solidFill>
                <a:effectLst/>
                <a:uLnTx/>
                <a:uFillTx/>
              </a:rPr>
              <a:t>::test__</a:t>
            </a:r>
            <a:r>
              <a:rPr kumimoji="0" lang="en-US" sz="1200" b="0" i="0" u="none" strike="noStrike" kern="1200" cap="none" spc="0" normalizeH="0" baseline="0" noProof="0" dirty="0" err="1" smtClean="0">
                <a:ln>
                  <a:noFill/>
                </a:ln>
                <a:solidFill>
                  <a:schemeClr val="tx1"/>
                </a:solidFill>
                <a:effectLst/>
                <a:uLnTx/>
                <a:uFillTx/>
              </a:rPr>
              <a:t>constructInvalidPar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kumimoji="0" lang="en-US" sz="1200" b="0" i="0" u="none" strike="noStrike" kern="1200" cap="none" spc="0" normalizeH="0" baseline="0" noProof="0" dirty="0" err="1" smtClean="0">
                <a:ln>
                  <a:noFill/>
                </a:ln>
                <a:solidFill>
                  <a:schemeClr val="tx1"/>
                </a:solidFill>
                <a:effectLst/>
                <a:uLnTx/>
                <a:uFillTx/>
              </a:rPr>
              <a:t>test__construcValidPar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kumimoji="0" lang="en-US" sz="1200" b="0" i="0" u="none" strike="noStrike" kern="1200" cap="none" spc="0" normalizeH="0" baseline="0" noProof="0" dirty="0" err="1" smtClean="0">
                <a:ln>
                  <a:noFill/>
                </a:ln>
                <a:solidFill>
                  <a:schemeClr val="tx1"/>
                </a:solidFill>
                <a:effectLst/>
                <a:uLnTx/>
                <a:uFillTx/>
              </a:rPr>
              <a:t>test_CreatePage</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smtClean="0"/>
              <a:t>::</a:t>
            </a:r>
            <a:r>
              <a:rPr lang="en-US" sz="1200" dirty="0" err="1" smtClean="0"/>
              <a:t>test_UserInfoPage</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err="1"/>
              <a:t>test_getUserInfo</a:t>
            </a:r>
            <a:r>
              <a:rPr lang="en-US" sz="1200" dirty="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lang="en-US" sz="1200" dirty="0"/>
              <a:t>o</a:t>
            </a:r>
            <a:r>
              <a:rPr lang="en-US" sz="1200" dirty="0" smtClean="0"/>
              <a:t>k   - </a:t>
            </a:r>
            <a:r>
              <a:rPr lang="en-US" sz="1200" dirty="0" err="1" smtClean="0"/>
              <a:t>AccountControllerTest</a:t>
            </a:r>
            <a:r>
              <a:rPr lang="en-US" sz="1200" dirty="0" smtClean="0"/>
              <a:t> </a:t>
            </a:r>
            <a:r>
              <a:rPr lang="en-US" sz="1200" dirty="0"/>
              <a:t>::</a:t>
            </a:r>
            <a:r>
              <a:rPr lang="en-US" sz="1200" dirty="0" err="1"/>
              <a:t>test_changePasswordPage</a:t>
            </a:r>
            <a:r>
              <a:rPr lang="en-US" sz="1200" dirty="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a:t>AccountControllerTest</a:t>
            </a:r>
            <a:r>
              <a:rPr lang="en-US" sz="1200" dirty="0"/>
              <a:t> ::</a:t>
            </a:r>
            <a:r>
              <a:rPr lang="en-US" sz="1200" dirty="0" err="1"/>
              <a:t>test_changeRecoveryPage</a:t>
            </a:r>
            <a:endParaRPr lang="en-US" sz="1200" dirty="0" smtClean="0"/>
          </a:p>
          <a:p>
            <a:pPr lvl="0">
              <a:spcBef>
                <a:spcPct val="20000"/>
              </a:spcBef>
              <a:buClr>
                <a:schemeClr val="accent1"/>
              </a:buClr>
              <a:buSzPct val="85000"/>
              <a:defRPr/>
            </a:pPr>
            <a:r>
              <a:rPr lang="en-US" sz="1200" dirty="0" smtClean="0"/>
              <a:t>ok   - </a:t>
            </a:r>
            <a:r>
              <a:rPr lang="en-US" sz="1200" dirty="0" err="1"/>
              <a:t>AccountControllerTest</a:t>
            </a:r>
            <a:r>
              <a:rPr lang="en-US" sz="1200" dirty="0"/>
              <a:t> </a:t>
            </a:r>
            <a:r>
              <a:rPr lang="en-US" sz="1200" dirty="0" smtClean="0"/>
              <a:t>::</a:t>
            </a:r>
            <a:r>
              <a:rPr lang="en-US" sz="1200" dirty="0" err="1"/>
              <a:t>test_updateRecovery</a:t>
            </a:r>
            <a:endParaRPr lang="en-US" sz="1200" dirty="0" smtClean="0"/>
          </a:p>
          <a:p>
            <a:pPr lvl="0">
              <a:spcBef>
                <a:spcPct val="20000"/>
              </a:spcBef>
              <a:buClr>
                <a:schemeClr val="accent1"/>
              </a:buClr>
              <a:buSzPct val="85000"/>
              <a:defRPr/>
            </a:pPr>
            <a:r>
              <a:rPr lang="en-US" sz="1200" dirty="0" smtClean="0"/>
              <a:t>ok   - </a:t>
            </a:r>
            <a:r>
              <a:rPr lang="en-US" sz="1200" dirty="0" err="1"/>
              <a:t>AccountControllerTest</a:t>
            </a:r>
            <a:r>
              <a:rPr lang="en-US" sz="1200" dirty="0"/>
              <a:t> </a:t>
            </a:r>
            <a:r>
              <a:rPr lang="en-US" sz="1200" dirty="0" smtClean="0"/>
              <a:t>::</a:t>
            </a:r>
            <a:r>
              <a:rPr lang="en-US" sz="1200" dirty="0" err="1"/>
              <a:t>test_updatePassword</a:t>
            </a:r>
            <a:endParaRPr lang="en-US" sz="1200" dirty="0" smtClean="0"/>
          </a:p>
          <a:p>
            <a:pPr>
              <a:spcBef>
                <a:spcPct val="20000"/>
              </a:spcBef>
              <a:buClr>
                <a:schemeClr val="accent1"/>
              </a:buClr>
              <a:buSzPct val="85000"/>
              <a:defRPr/>
            </a:pPr>
            <a:endParaRPr lang="en-US" sz="1000" dirty="0" smtClean="0"/>
          </a:p>
        </p:txBody>
      </p:sp>
      <p:sp>
        <p:nvSpPr>
          <p:cNvPr id="11" name="Rectangle 10"/>
          <p:cNvSpPr/>
          <p:nvPr/>
        </p:nvSpPr>
        <p:spPr>
          <a:xfrm>
            <a:off x="381000" y="1600200"/>
            <a:ext cx="8458200" cy="646331"/>
          </a:xfrm>
          <a:prstGeom prst="rect">
            <a:avLst/>
          </a:prstGeom>
        </p:spPr>
        <p:txBody>
          <a:bodyPr wrap="square">
            <a:spAutoFit/>
          </a:bodyPr>
          <a:lstStyle/>
          <a:p>
            <a:r>
              <a:rPr lang="en-US" dirty="0" err="1"/>
              <a:t>PHPUnit</a:t>
            </a:r>
            <a:r>
              <a:rPr lang="en-US" dirty="0"/>
              <a:t> 4.8.9 by Sebastian Bergmann and </a:t>
            </a:r>
            <a:r>
              <a:rPr lang="en-US" dirty="0" smtClean="0"/>
              <a:t>contributors. Runtime:</a:t>
            </a:r>
            <a:r>
              <a:rPr lang="en-US" dirty="0"/>
              <a:t>	PHP 5.5.9-1ubuntu4.11Configuration:	/</a:t>
            </a:r>
            <a:r>
              <a:rPr lang="en-US" dirty="0" err="1"/>
              <a:t>srv</a:t>
            </a:r>
            <a:r>
              <a:rPr lang="en-US" dirty="0"/>
              <a:t>/</a:t>
            </a:r>
            <a:r>
              <a:rPr lang="en-US" dirty="0" err="1"/>
              <a:t>marketsim</a:t>
            </a:r>
            <a:r>
              <a:rPr lang="en-US" dirty="0"/>
              <a:t>/www/Tests/phpunit.xml</a:t>
            </a:r>
          </a:p>
        </p:txBody>
      </p:sp>
    </p:spTree>
    <p:extLst>
      <p:ext uri="{BB962C8B-B14F-4D97-AF65-F5344CB8AC3E}">
        <p14:creationId xmlns:p14="http://schemas.microsoft.com/office/powerpoint/2010/main" val="1328322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97852680"/>
              </p:ext>
            </p:extLst>
          </p:nvPr>
        </p:nvGraphicFramePr>
        <p:xfrm>
          <a:off x="228600" y="1447800"/>
          <a:ext cx="8686800" cy="5212894"/>
        </p:xfrm>
        <a:graphic>
          <a:graphicData uri="http://schemas.openxmlformats.org/drawingml/2006/table">
            <a:tbl>
              <a:tblPr/>
              <a:tblGrid>
                <a:gridCol w="1371600"/>
                <a:gridCol w="7315200"/>
              </a:tblGrid>
              <a:tr h="228600">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Test ID:</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smtClean="0">
                          <a:solidFill>
                            <a:srgbClr val="000000"/>
                          </a:solidFill>
                          <a:latin typeface="Calibri"/>
                          <a:ea typeface="Times New Roman"/>
                          <a:cs typeface="Times New Roman"/>
                        </a:rPr>
                        <a:t>AccountControllerUserInfoPageTest62</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68427">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Description:</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Test database </a:t>
                      </a:r>
                      <a:r>
                        <a:rPr lang="en-US" sz="1000" dirty="0" smtClean="0">
                          <a:solidFill>
                            <a:srgbClr val="000000"/>
                          </a:solidFill>
                          <a:latin typeface="Calibri"/>
                          <a:ea typeface="Times New Roman"/>
                          <a:cs typeface="Times New Roman"/>
                        </a:rPr>
                        <a:t>function </a:t>
                      </a:r>
                      <a:r>
                        <a:rPr lang="en-US" sz="1000" dirty="0" err="1" smtClean="0">
                          <a:solidFill>
                            <a:srgbClr val="000000"/>
                          </a:solidFill>
                          <a:latin typeface="Calibri"/>
                          <a:ea typeface="Times New Roman"/>
                          <a:cs typeface="Times New Roman"/>
                        </a:rPr>
                        <a:t>UserInfoPage</a:t>
                      </a:r>
                      <a:r>
                        <a:rPr lang="en-US" sz="1000" dirty="0" smtClean="0">
                          <a:solidFill>
                            <a:srgbClr val="000000"/>
                          </a:solidFill>
                          <a:latin typeface="Calibri"/>
                          <a:ea typeface="Times New Roman"/>
                          <a:cs typeface="Times New Roman"/>
                        </a:rPr>
                        <a:t> with </a:t>
                      </a:r>
                      <a:r>
                        <a:rPr lang="en-US" sz="1000" dirty="0">
                          <a:solidFill>
                            <a:srgbClr val="000000"/>
                          </a:solidFill>
                          <a:latin typeface="Calibri"/>
                          <a:ea typeface="Times New Roman"/>
                          <a:cs typeface="Times New Roman"/>
                        </a:rPr>
                        <a:t>valid input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rowSpan="3">
                  <a:txBody>
                    <a:bodyPr/>
                    <a:lstStyle/>
                    <a:p>
                      <a:pPr marL="0" marR="0" algn="ctr">
                        <a:lnSpc>
                          <a:spcPct val="115000"/>
                        </a:lnSpc>
                        <a:spcBef>
                          <a:spcPts val="0"/>
                        </a:spcBef>
                        <a:spcAft>
                          <a:spcPts val="0"/>
                        </a:spcAft>
                      </a:pPr>
                      <a:r>
                        <a:rPr lang="en-US" sz="1000" dirty="0" smtClean="0">
                          <a:solidFill>
                            <a:srgbClr val="000000"/>
                          </a:solidFill>
                          <a:latin typeface="Calibri"/>
                          <a:ea typeface="Times New Roman"/>
                          <a:cs typeface="Times New Roman"/>
                        </a:rPr>
                        <a:t>Test Steps</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Step 1: Create </a:t>
                      </a:r>
                      <a:r>
                        <a:rPr lang="en-US" sz="1000" dirty="0" err="1" smtClean="0">
                          <a:solidFill>
                            <a:srgbClr val="000000"/>
                          </a:solidFill>
                          <a:latin typeface="Calibri"/>
                          <a:ea typeface="Times New Roman"/>
                          <a:cs typeface="Times New Roman"/>
                        </a:rPr>
                        <a:t>AccountController</a:t>
                      </a:r>
                      <a:r>
                        <a:rPr lang="en-US" sz="1000" dirty="0" smtClean="0">
                          <a:solidFill>
                            <a:srgbClr val="000000"/>
                          </a:solidFill>
                          <a:latin typeface="Calibri"/>
                          <a:ea typeface="Times New Roman"/>
                          <a:cs typeface="Times New Roman"/>
                        </a:rPr>
                        <a:t> </a:t>
                      </a:r>
                      <a:r>
                        <a:rPr lang="en-US" sz="1000" dirty="0">
                          <a:solidFill>
                            <a:srgbClr val="000000"/>
                          </a:solidFill>
                          <a:latin typeface="Calibri"/>
                          <a:ea typeface="Times New Roman"/>
                          <a:cs typeface="Times New Roman"/>
                        </a:rPr>
                        <a:t>object $a</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810000">
                <a:tc vMerge="1">
                  <a:txBody>
                    <a:bodyPr/>
                    <a:lstStyle/>
                    <a:p>
                      <a:endParaRPr lang="en-US"/>
                    </a:p>
                  </a:txBody>
                  <a:tcPr/>
                </a:tc>
                <a:tc>
                  <a:txBody>
                    <a:bodyPr/>
                    <a:lstStyle/>
                    <a:p>
                      <a:pPr marL="0" marR="0">
                        <a:lnSpc>
                          <a:spcPct val="115000"/>
                        </a:lnSpc>
                        <a:spcBef>
                          <a:spcPts val="0"/>
                        </a:spcBef>
                        <a:spcAft>
                          <a:spcPts val="0"/>
                        </a:spcAft>
                      </a:pPr>
                      <a:r>
                        <a:rPr lang="en-US" sz="1000" dirty="0" smtClean="0">
                          <a:solidFill>
                            <a:srgbClr val="000000"/>
                          </a:solidFill>
                          <a:latin typeface="Calibri"/>
                          <a:ea typeface="Times New Roman"/>
                          <a:cs typeface="Times New Roman"/>
                        </a:rPr>
                        <a:t>Step 2:</a:t>
                      </a:r>
                      <a:r>
                        <a:rPr lang="en-US" sz="1000" baseline="0" dirty="0" smtClean="0">
                          <a:solidFill>
                            <a:srgbClr val="000000"/>
                          </a:solidFill>
                          <a:latin typeface="Calibri"/>
                          <a:ea typeface="Times New Roman"/>
                          <a:cs typeface="Times New Roman"/>
                        </a:rPr>
                        <a:t> $result ="&lt;h3&gt;My Account&lt;/h3&gt;&lt;</a:t>
                      </a:r>
                      <a:r>
                        <a:rPr lang="en-US" sz="1000" baseline="0" dirty="0" err="1" smtClean="0">
                          <a:solidFill>
                            <a:srgbClr val="000000"/>
                          </a:solidFill>
                          <a:latin typeface="Calibri"/>
                          <a:ea typeface="Times New Roman"/>
                          <a:cs typeface="Times New Roman"/>
                        </a:rPr>
                        <a:t>br</a:t>
                      </a:r>
                      <a:r>
                        <a:rPr lang="en-US" sz="1000" baseline="0" dirty="0" smtClean="0">
                          <a:solidFill>
                            <a:srgbClr val="000000"/>
                          </a:solidFill>
                          <a:latin typeface="Calibri"/>
                          <a:ea typeface="Times New Roman"/>
                          <a:cs typeface="Times New Roman"/>
                        </a:rPr>
                        <a:t> /&gt;&lt;</a:t>
                      </a:r>
                      <a:r>
                        <a:rPr lang="en-US" sz="1000" baseline="0" dirty="0" err="1" smtClean="0">
                          <a:solidFill>
                            <a:srgbClr val="000000"/>
                          </a:solidFill>
                          <a:latin typeface="Calibri"/>
                          <a:ea typeface="Times New Roman"/>
                          <a:cs typeface="Times New Roman"/>
                        </a:rPr>
                        <a:t>br</a:t>
                      </a:r>
                      <a:r>
                        <a:rPr lang="en-US" sz="1000" baseline="0" dirty="0" smtClean="0">
                          <a:solidFill>
                            <a:srgbClr val="000000"/>
                          </a:solidFill>
                          <a:latin typeface="Calibri"/>
                          <a:ea typeface="Times New Roman"/>
                          <a:cs typeface="Times New Roman"/>
                        </a:rPr>
                        <a:t> /&gt;".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"&lt;div class='table-responsive'&gt;".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"&lt;table class='table table-bordered'&gt;"."&lt;</a:t>
                      </a:r>
                      <a:r>
                        <a:rPr lang="en-US" sz="1000" baseline="0" dirty="0" err="1" smtClean="0">
                          <a:solidFill>
                            <a:srgbClr val="000000"/>
                          </a:solidFill>
                          <a:latin typeface="Calibri"/>
                          <a:ea typeface="Times New Roman"/>
                          <a:cs typeface="Times New Roman"/>
                        </a:rPr>
                        <a:t>tbody</a:t>
                      </a:r>
                      <a:r>
                        <a:rPr lang="en-US" sz="1000" baseline="0" dirty="0" smtClean="0">
                          <a:solidFill>
                            <a:srgbClr val="000000"/>
                          </a:solidFill>
                          <a:latin typeface="Calibri"/>
                          <a:ea typeface="Times New Roman"/>
                          <a:cs typeface="Times New Roman"/>
                        </a:rPr>
                        <a:t>&gt;".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&gt;"."&lt;td&gt;"."&lt;strong&gt;Role: &lt;/strong&gt;"."&lt;/td&gt;".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"&lt;td&gt;".($user['</a:t>
                      </a:r>
                      <a:r>
                        <a:rPr lang="en-US" sz="1000" baseline="0" dirty="0" err="1" smtClean="0">
                          <a:solidFill>
                            <a:srgbClr val="000000"/>
                          </a:solidFill>
                          <a:latin typeface="Calibri"/>
                          <a:ea typeface="Times New Roman"/>
                          <a:cs typeface="Times New Roman"/>
                        </a:rPr>
                        <a:t>isAdmin</a:t>
                      </a:r>
                      <a:r>
                        <a:rPr lang="en-US" sz="1000" baseline="0" dirty="0" smtClean="0">
                          <a:solidFill>
                            <a:srgbClr val="000000"/>
                          </a:solidFill>
                          <a:latin typeface="Calibri"/>
                          <a:ea typeface="Times New Roman"/>
                          <a:cs typeface="Times New Roman"/>
                        </a:rPr>
                        <a:t>']?"</a:t>
                      </a:r>
                      <a:r>
                        <a:rPr lang="en-US" sz="1000" baseline="0" dirty="0" err="1" smtClean="0">
                          <a:solidFill>
                            <a:srgbClr val="000000"/>
                          </a:solidFill>
                          <a:latin typeface="Calibri"/>
                          <a:ea typeface="Times New Roman"/>
                          <a:cs typeface="Times New Roman"/>
                        </a:rPr>
                        <a:t>Admin":"Student</a:t>
                      </a:r>
                      <a:r>
                        <a:rPr lang="en-US" sz="1000" baseline="0" dirty="0" smtClean="0">
                          <a:solidFill>
                            <a:srgbClr val="000000"/>
                          </a:solidFill>
                          <a:latin typeface="Calibri"/>
                          <a:ea typeface="Times New Roman"/>
                          <a:cs typeface="Times New Roman"/>
                        </a:rPr>
                        <a: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&gt;"."&lt;td&gt;"."&lt;strong&gt;PID: &lt;/strong&gt;"."&lt;/td&gt;".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"&lt;td&gt;".$user['id']."&lt;/td&gt;"."&lt;/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&gt;"."&lt;td&gt;"."&lt;strong&gt;Name: &lt;/strong&gt;"."&lt;/td&gt;".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"&lt;td&gt;".$user['</a:t>
                      </a:r>
                      <a:r>
                        <a:rPr lang="en-US" sz="1000" baseline="0" dirty="0" err="1" smtClean="0">
                          <a:solidFill>
                            <a:srgbClr val="000000"/>
                          </a:solidFill>
                          <a:latin typeface="Calibri"/>
                          <a:ea typeface="Times New Roman"/>
                          <a:cs typeface="Times New Roman"/>
                        </a:rPr>
                        <a:t>fname</a:t>
                      </a:r>
                      <a:r>
                        <a:rPr lang="en-US" sz="1000" baseline="0" dirty="0" smtClean="0">
                          <a:solidFill>
                            <a:srgbClr val="000000"/>
                          </a:solidFill>
                          <a:latin typeface="Calibri"/>
                          <a:ea typeface="Times New Roman"/>
                          <a:cs typeface="Times New Roman"/>
                        </a:rPr>
                        <a:t>']." ".$user['</a:t>
                      </a:r>
                      <a:r>
                        <a:rPr lang="en-US" sz="1000" baseline="0" dirty="0" err="1" smtClean="0">
                          <a:solidFill>
                            <a:srgbClr val="000000"/>
                          </a:solidFill>
                          <a:latin typeface="Calibri"/>
                          <a:ea typeface="Times New Roman"/>
                          <a:cs typeface="Times New Roman"/>
                        </a:rPr>
                        <a:t>lname</a:t>
                      </a:r>
                      <a:r>
                        <a:rPr lang="en-US" sz="1000" baseline="0" dirty="0" smtClean="0">
                          <a:solidFill>
                            <a:srgbClr val="000000"/>
                          </a:solidFill>
                          <a:latin typeface="Calibri"/>
                          <a:ea typeface="Times New Roman"/>
                          <a:cs typeface="Times New Roman"/>
                        </a:rPr>
                        <a: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&gt;"."&lt;td&gt;"."&lt;strong&gt;Email: &lt;/strong&gt;"."&lt;/td&gt;".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"&lt;td&gt;".$user['email']."&lt;/td&gt;"."&lt;/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"&lt;td&gt;"."&lt;strong&gt;Recovery Question: &lt;/strong&gt;"."&lt;/td&gt;".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"&lt;td&gt;".$user['</a:t>
                      </a:r>
                      <a:r>
                        <a:rPr lang="en-US" sz="1000" baseline="0" dirty="0" err="1" smtClean="0">
                          <a:solidFill>
                            <a:srgbClr val="000000"/>
                          </a:solidFill>
                          <a:latin typeface="Calibri"/>
                          <a:ea typeface="Times New Roman"/>
                          <a:cs typeface="Times New Roman"/>
                        </a:rPr>
                        <a:t>secQuestion</a:t>
                      </a:r>
                      <a:r>
                        <a:rPr lang="en-US" sz="1000" baseline="0" dirty="0" smtClean="0">
                          <a:solidFill>
                            <a:srgbClr val="000000"/>
                          </a:solidFill>
                          <a:latin typeface="Calibri"/>
                          <a:ea typeface="Times New Roman"/>
                          <a:cs typeface="Times New Roman"/>
                        </a:rPr>
                        <a:t>']."&lt;/td&gt;".</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"&lt;/</a:t>
                      </a:r>
                      <a:r>
                        <a:rPr lang="en-US" sz="1000" baseline="0" dirty="0" err="1" smtClean="0">
                          <a:solidFill>
                            <a:srgbClr val="000000"/>
                          </a:solidFill>
                          <a:latin typeface="Calibri"/>
                          <a:ea typeface="Times New Roman"/>
                          <a:cs typeface="Times New Roman"/>
                        </a:rPr>
                        <a:t>tr</a:t>
                      </a:r>
                      <a:r>
                        <a:rPr lang="en-US" sz="1000" baseline="0" dirty="0" smtClean="0">
                          <a:solidFill>
                            <a:srgbClr val="000000"/>
                          </a:solidFill>
                          <a:latin typeface="Calibri"/>
                          <a:ea typeface="Times New Roman"/>
                          <a:cs typeface="Times New Roman"/>
                        </a:rPr>
                        <a:t>&gt;"."&lt;/</a:t>
                      </a:r>
                      <a:r>
                        <a:rPr lang="en-US" sz="1000" baseline="0" dirty="0" err="1" smtClean="0">
                          <a:solidFill>
                            <a:srgbClr val="000000"/>
                          </a:solidFill>
                          <a:latin typeface="Calibri"/>
                          <a:ea typeface="Times New Roman"/>
                          <a:cs typeface="Times New Roman"/>
                        </a:rPr>
                        <a:t>tbody</a:t>
                      </a:r>
                      <a:r>
                        <a:rPr lang="en-US" sz="1000" baseline="0" dirty="0" smtClean="0">
                          <a:solidFill>
                            <a:srgbClr val="000000"/>
                          </a:solidFill>
                          <a:latin typeface="Calibri"/>
                          <a:ea typeface="Times New Roman"/>
                          <a:cs typeface="Times New Roman"/>
                        </a:rPr>
                        <a:t>&gt;&lt;/table&gt;"."&lt;/div&gt;";		</a:t>
                      </a:r>
                    </a:p>
                    <a:p>
                      <a:pPr marL="0" marR="0">
                        <a:lnSpc>
                          <a:spcPct val="115000"/>
                        </a:lnSpc>
                        <a:spcBef>
                          <a:spcPts val="0"/>
                        </a:spcBef>
                        <a:spcAft>
                          <a:spcPts val="0"/>
                        </a:spcAft>
                      </a:pPr>
                      <a:r>
                        <a:rPr lang="en-US" sz="1000" baseline="0" dirty="0" smtClean="0">
                          <a:solidFill>
                            <a:srgbClr val="000000"/>
                          </a:solidFill>
                          <a:latin typeface="Calibri"/>
                          <a:ea typeface="Times New Roman"/>
                          <a:cs typeface="Times New Roman"/>
                        </a:rPr>
                        <a:t>. "&lt;</a:t>
                      </a:r>
                      <a:r>
                        <a:rPr lang="en-US" sz="1000" baseline="0" dirty="0" err="1" smtClean="0">
                          <a:solidFill>
                            <a:srgbClr val="000000"/>
                          </a:solidFill>
                          <a:latin typeface="Calibri"/>
                          <a:ea typeface="Times New Roman"/>
                          <a:cs typeface="Times New Roman"/>
                        </a:rPr>
                        <a:t>br</a:t>
                      </a:r>
                      <a:r>
                        <a:rPr lang="en-US" sz="1000" baseline="0" dirty="0" smtClean="0">
                          <a:solidFill>
                            <a:srgbClr val="000000"/>
                          </a:solidFill>
                          <a:latin typeface="Calibri"/>
                          <a:ea typeface="Times New Roman"/>
                          <a:cs typeface="Times New Roman"/>
                        </a:rPr>
                        <a:t> /&gt;"."&lt;</a:t>
                      </a:r>
                      <a:r>
                        <a:rPr lang="en-US" sz="1000" baseline="0" dirty="0" err="1" smtClean="0">
                          <a:solidFill>
                            <a:srgbClr val="000000"/>
                          </a:solidFill>
                          <a:latin typeface="Calibri"/>
                          <a:ea typeface="Times New Roman"/>
                          <a:cs typeface="Times New Roman"/>
                        </a:rPr>
                        <a:t>br</a:t>
                      </a:r>
                      <a:r>
                        <a:rPr lang="en-US" sz="1000" baseline="0" dirty="0" smtClean="0">
                          <a:solidFill>
                            <a:srgbClr val="000000"/>
                          </a:solidFill>
                          <a:latin typeface="Calibri"/>
                          <a:ea typeface="Times New Roman"/>
                          <a:cs typeface="Times New Roman"/>
                        </a:rPr>
                        <a:t> /&gt;"."&lt;</a:t>
                      </a:r>
                      <a:r>
                        <a:rPr lang="en-US" sz="1000" baseline="0" dirty="0" err="1" smtClean="0">
                          <a:solidFill>
                            <a:srgbClr val="000000"/>
                          </a:solidFill>
                          <a:latin typeface="Calibri"/>
                          <a:ea typeface="Times New Roman"/>
                          <a:cs typeface="Times New Roman"/>
                        </a:rPr>
                        <a:t>br</a:t>
                      </a:r>
                      <a:r>
                        <a:rPr lang="en-US" sz="1000" baseline="0" dirty="0" smtClean="0">
                          <a:solidFill>
                            <a:srgbClr val="000000"/>
                          </a:solidFill>
                          <a:latin typeface="Calibri"/>
                          <a:ea typeface="Times New Roman"/>
                          <a:cs typeface="Times New Roman"/>
                        </a:rPr>
                        <a:t> /&gt;"."&lt;a </a:t>
                      </a:r>
                      <a:r>
                        <a:rPr lang="en-US" sz="1000" baseline="0" dirty="0" err="1" smtClean="0">
                          <a:solidFill>
                            <a:srgbClr val="000000"/>
                          </a:solidFill>
                          <a:latin typeface="Calibri"/>
                          <a:ea typeface="Times New Roman"/>
                          <a:cs typeface="Times New Roman"/>
                        </a:rPr>
                        <a:t>href</a:t>
                      </a:r>
                      <a:r>
                        <a:rPr lang="en-US" sz="1000" baseline="0" dirty="0" smtClean="0">
                          <a:solidFill>
                            <a:srgbClr val="000000"/>
                          </a:solidFill>
                          <a:latin typeface="Calibri"/>
                          <a:ea typeface="Times New Roman"/>
                          <a:cs typeface="Times New Roman"/>
                        </a:rPr>
                        <a:t>='http://marketsim-dev.cis.fiu.edu/Account%20Manage/</a:t>
                      </a:r>
                      <a:r>
                        <a:rPr lang="en-US" sz="1000" baseline="0" dirty="0" err="1" smtClean="0">
                          <a:solidFill>
                            <a:srgbClr val="000000"/>
                          </a:solidFill>
                          <a:latin typeface="Calibri"/>
                          <a:ea typeface="Times New Roman"/>
                          <a:cs typeface="Times New Roman"/>
                        </a:rPr>
                        <a:t>accountManage.php?button_ChangeMyRecovery</a:t>
                      </a:r>
                      <a:r>
                        <a:rPr lang="en-US" sz="1000" baseline="0" dirty="0" smtClean="0">
                          <a:solidFill>
                            <a:srgbClr val="000000"/>
                          </a:solidFill>
                          <a:latin typeface="Calibri"/>
                          <a:ea typeface="Times New Roman"/>
                          <a:cs typeface="Times New Roman"/>
                        </a:rPr>
                        <a:t>=Change+My+Recovery+Quest%2FAns' class='</a:t>
                      </a:r>
                      <a:r>
                        <a:rPr lang="en-US" sz="1000" baseline="0" dirty="0" err="1" smtClean="0">
                          <a:solidFill>
                            <a:srgbClr val="000000"/>
                          </a:solidFill>
                          <a:latin typeface="Calibri"/>
                          <a:ea typeface="Times New Roman"/>
                          <a:cs typeface="Times New Roman"/>
                        </a:rPr>
                        <a:t>btn</a:t>
                      </a:r>
                      <a:r>
                        <a:rPr lang="en-US" sz="1000" baseline="0" dirty="0" smtClean="0">
                          <a:solidFill>
                            <a:srgbClr val="000000"/>
                          </a:solidFill>
                          <a:latin typeface="Calibri"/>
                          <a:ea typeface="Times New Roman"/>
                          <a:cs typeface="Times New Roman"/>
                        </a:rPr>
                        <a:t> </a:t>
                      </a:r>
                      <a:r>
                        <a:rPr lang="en-US" sz="1000" baseline="0" dirty="0" err="1" smtClean="0">
                          <a:solidFill>
                            <a:srgbClr val="000000"/>
                          </a:solidFill>
                          <a:latin typeface="Calibri"/>
                          <a:ea typeface="Times New Roman"/>
                          <a:cs typeface="Times New Roman"/>
                        </a:rPr>
                        <a:t>btn</a:t>
                      </a:r>
                      <a:r>
                        <a:rPr lang="en-US" sz="1000" baseline="0" dirty="0" smtClean="0">
                          <a:solidFill>
                            <a:srgbClr val="000000"/>
                          </a:solidFill>
                          <a:latin typeface="Calibri"/>
                          <a:ea typeface="Times New Roman"/>
                          <a:cs typeface="Times New Roman"/>
                        </a:rPr>
                        <a:t>-primary'&gt;Change My Recovery Quest/</a:t>
                      </a:r>
                      <a:r>
                        <a:rPr lang="en-US" sz="1000" baseline="0" dirty="0" err="1" smtClean="0">
                          <a:solidFill>
                            <a:srgbClr val="000000"/>
                          </a:solidFill>
                          <a:latin typeface="Calibri"/>
                          <a:ea typeface="Times New Roman"/>
                          <a:cs typeface="Times New Roman"/>
                        </a:rPr>
                        <a:t>Ans</a:t>
                      </a:r>
                      <a:r>
                        <a:rPr lang="en-US" sz="1000" baseline="0" dirty="0" smtClean="0">
                          <a:solidFill>
                            <a:srgbClr val="000000"/>
                          </a:solidFill>
                          <a:latin typeface="Calibri"/>
                          <a:ea typeface="Times New Roman"/>
                          <a:cs typeface="Times New Roman"/>
                        </a:rPr>
                        <a:t>&lt;/a&gt;"." "."&lt;a </a:t>
                      </a:r>
                      <a:r>
                        <a:rPr lang="en-US" sz="1000" baseline="0" dirty="0" err="1" smtClean="0">
                          <a:solidFill>
                            <a:srgbClr val="000000"/>
                          </a:solidFill>
                          <a:latin typeface="Calibri"/>
                          <a:ea typeface="Times New Roman"/>
                          <a:cs typeface="Times New Roman"/>
                        </a:rPr>
                        <a:t>href</a:t>
                      </a:r>
                      <a:r>
                        <a:rPr lang="en-US" sz="1000" baseline="0" dirty="0" smtClean="0">
                          <a:solidFill>
                            <a:srgbClr val="000000"/>
                          </a:solidFill>
                          <a:latin typeface="Calibri"/>
                          <a:ea typeface="Times New Roman"/>
                          <a:cs typeface="Times New Roman"/>
                        </a:rPr>
                        <a:t>='http://marketsim-dev.cis.fiu.edu/Account%20Manage/</a:t>
                      </a:r>
                      <a:r>
                        <a:rPr lang="en-US" sz="1000" baseline="0" dirty="0" err="1" smtClean="0">
                          <a:solidFill>
                            <a:srgbClr val="000000"/>
                          </a:solidFill>
                          <a:latin typeface="Calibri"/>
                          <a:ea typeface="Times New Roman"/>
                          <a:cs typeface="Times New Roman"/>
                        </a:rPr>
                        <a:t>accountManage.php?button_ChangeMyPassword</a:t>
                      </a:r>
                      <a:r>
                        <a:rPr lang="en-US" sz="1000" baseline="0" dirty="0" smtClean="0">
                          <a:solidFill>
                            <a:srgbClr val="000000"/>
                          </a:solidFill>
                          <a:latin typeface="Calibri"/>
                          <a:ea typeface="Times New Roman"/>
                          <a:cs typeface="Times New Roman"/>
                        </a:rPr>
                        <a:t>=</a:t>
                      </a:r>
                      <a:r>
                        <a:rPr lang="en-US" sz="1000" baseline="0" dirty="0" err="1" smtClean="0">
                          <a:solidFill>
                            <a:srgbClr val="000000"/>
                          </a:solidFill>
                          <a:latin typeface="Calibri"/>
                          <a:ea typeface="Times New Roman"/>
                          <a:cs typeface="Times New Roman"/>
                        </a:rPr>
                        <a:t>Change+My+Password</a:t>
                      </a:r>
                      <a:r>
                        <a:rPr lang="en-US" sz="1000" baseline="0" dirty="0" smtClean="0">
                          <a:solidFill>
                            <a:srgbClr val="000000"/>
                          </a:solidFill>
                          <a:latin typeface="Calibri"/>
                          <a:ea typeface="Times New Roman"/>
                          <a:cs typeface="Times New Roman"/>
                        </a:rPr>
                        <a:t>' class='</a:t>
                      </a:r>
                      <a:r>
                        <a:rPr lang="en-US" sz="1000" baseline="0" dirty="0" err="1" smtClean="0">
                          <a:solidFill>
                            <a:srgbClr val="000000"/>
                          </a:solidFill>
                          <a:latin typeface="Calibri"/>
                          <a:ea typeface="Times New Roman"/>
                          <a:cs typeface="Times New Roman"/>
                        </a:rPr>
                        <a:t>btn</a:t>
                      </a:r>
                      <a:r>
                        <a:rPr lang="en-US" sz="1000" baseline="0" dirty="0" smtClean="0">
                          <a:solidFill>
                            <a:srgbClr val="000000"/>
                          </a:solidFill>
                          <a:latin typeface="Calibri"/>
                          <a:ea typeface="Times New Roman"/>
                          <a:cs typeface="Times New Roman"/>
                        </a:rPr>
                        <a:t> </a:t>
                      </a:r>
                      <a:r>
                        <a:rPr lang="en-US" sz="1000" baseline="0" dirty="0" err="1" smtClean="0">
                          <a:solidFill>
                            <a:srgbClr val="000000"/>
                          </a:solidFill>
                          <a:latin typeface="Calibri"/>
                          <a:ea typeface="Times New Roman"/>
                          <a:cs typeface="Times New Roman"/>
                        </a:rPr>
                        <a:t>btn</a:t>
                      </a:r>
                      <a:r>
                        <a:rPr lang="en-US" sz="1000" baseline="0" dirty="0" smtClean="0">
                          <a:solidFill>
                            <a:srgbClr val="000000"/>
                          </a:solidFill>
                          <a:latin typeface="Calibri"/>
                          <a:ea typeface="Times New Roman"/>
                          <a:cs typeface="Times New Roman"/>
                        </a:rPr>
                        <a:t>-primary'&gt;Change My Password&lt;/a&gt;";</a:t>
                      </a:r>
                      <a:r>
                        <a:rPr lang="en-US" sz="1000" dirty="0" smtClean="0">
                          <a:solidFill>
                            <a:srgbClr val="000000"/>
                          </a:solidFill>
                          <a:latin typeface="Calibri"/>
                          <a:ea typeface="Times New Roman"/>
                          <a:cs typeface="Times New Roman"/>
                        </a:rPr>
                        <a: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80087">
                <a:tc vMerge="1">
                  <a:txBody>
                    <a:bodyPr/>
                    <a:lstStyle/>
                    <a:p>
                      <a:endParaRPr lang="en-US"/>
                    </a:p>
                  </a:txBody>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Step 3: </a:t>
                      </a:r>
                      <a:r>
                        <a:rPr lang="en-US" sz="1000" dirty="0" err="1">
                          <a:solidFill>
                            <a:srgbClr val="000000"/>
                          </a:solidFill>
                          <a:latin typeface="Calibri"/>
                          <a:ea typeface="Times New Roman"/>
                          <a:cs typeface="Times New Roman"/>
                        </a:rPr>
                        <a:t>assertEquals</a:t>
                      </a:r>
                      <a:r>
                        <a:rPr lang="en-US" sz="1000" dirty="0">
                          <a:solidFill>
                            <a:srgbClr val="000000"/>
                          </a:solidFill>
                          <a:latin typeface="Calibri"/>
                          <a:ea typeface="Times New Roman"/>
                          <a:cs typeface="Times New Roman"/>
                        </a:rPr>
                        <a:t>($a-</a:t>
                      </a:r>
                      <a:r>
                        <a:rPr lang="en-US" sz="1000" dirty="0" smtClean="0">
                          <a:solidFill>
                            <a:srgbClr val="000000"/>
                          </a:solidFill>
                          <a:latin typeface="Calibri"/>
                          <a:ea typeface="Times New Roman"/>
                          <a:cs typeface="Times New Roman"/>
                        </a:rPr>
                        <a:t>&gt;</a:t>
                      </a:r>
                      <a:r>
                        <a:rPr lang="en-US" sz="1000" dirty="0" err="1" smtClean="0">
                          <a:solidFill>
                            <a:srgbClr val="000000"/>
                          </a:solidFill>
                          <a:latin typeface="Calibri"/>
                          <a:ea typeface="Times New Roman"/>
                          <a:cs typeface="Times New Roman"/>
                        </a:rPr>
                        <a:t>UserInfoPage</a:t>
                      </a:r>
                      <a:r>
                        <a:rPr lang="en-US" sz="1000" dirty="0" smtClean="0">
                          <a:solidFill>
                            <a:srgbClr val="000000"/>
                          </a:solidFill>
                          <a:latin typeface="Calibri"/>
                          <a:ea typeface="Times New Roman"/>
                          <a:cs typeface="Times New Roman"/>
                        </a:rPr>
                        <a:t>(), </a:t>
                      </a:r>
                      <a:r>
                        <a:rPr lang="en-US" sz="1000" dirty="0">
                          <a:solidFill>
                            <a:srgbClr val="000000"/>
                          </a:solidFill>
                          <a:latin typeface="Calibri"/>
                          <a:ea typeface="Times New Roman"/>
                          <a:cs typeface="Times New Roman"/>
                        </a:rPr>
                        <a:t>$result)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Tester:</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smtClean="0">
                          <a:solidFill>
                            <a:srgbClr val="000000"/>
                          </a:solidFill>
                          <a:latin typeface="Calibri"/>
                          <a:ea typeface="Times New Roman"/>
                          <a:cs typeface="Times New Roman"/>
                        </a:rPr>
                        <a:t>       Javier Andrial</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140043">
                <a:tc>
                  <a:txBody>
                    <a:bodyPr/>
                    <a:lstStyle/>
                    <a:p>
                      <a:pPr marL="0" marR="0" algn="ctr">
                        <a:lnSpc>
                          <a:spcPct val="115000"/>
                        </a:lnSpc>
                        <a:spcBef>
                          <a:spcPts val="0"/>
                        </a:spcBef>
                        <a:spcAft>
                          <a:spcPts val="0"/>
                        </a:spcAft>
                      </a:pPr>
                      <a:r>
                        <a:rPr lang="en-US" sz="1000" dirty="0">
                          <a:solidFill>
                            <a:srgbClr val="000000"/>
                          </a:solidFill>
                          <a:latin typeface="Calibri"/>
                          <a:ea typeface="Times New Roman"/>
                          <a:cs typeface="Times New Roman"/>
                        </a:rPr>
                        <a:t>Result:</a:t>
                      </a:r>
                      <a:endParaRPr lang="en-US" sz="1000" dirty="0">
                        <a:latin typeface="Calibri"/>
                        <a:ea typeface="Calibri"/>
                        <a:cs typeface="Times New Roman"/>
                      </a:endParaRPr>
                    </a:p>
                  </a:txBody>
                  <a:tcPr marL="39073" marR="390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15000"/>
                        </a:lnSpc>
                        <a:spcBef>
                          <a:spcPts val="0"/>
                        </a:spcBef>
                        <a:spcAft>
                          <a:spcPts val="0"/>
                        </a:spcAft>
                      </a:pPr>
                      <a:r>
                        <a:rPr lang="en-US" sz="1000" dirty="0">
                          <a:solidFill>
                            <a:srgbClr val="000000"/>
                          </a:solidFill>
                          <a:latin typeface="Calibri"/>
                          <a:ea typeface="Times New Roman"/>
                          <a:cs typeface="Times New Roman"/>
                        </a:rPr>
                        <a:t>       Pass</a:t>
                      </a:r>
                      <a:endParaRPr lang="en-US" sz="1000" dirty="0">
                        <a:latin typeface="Calibri"/>
                        <a:ea typeface="Calibri"/>
                        <a:cs typeface="Times New Roman"/>
                      </a:endParaRPr>
                    </a:p>
                  </a:txBody>
                  <a:tcPr marL="39073" marR="3907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Schedule</a:t>
            </a:r>
            <a:endParaRPr lang="en-US" dirty="0"/>
          </a:p>
        </p:txBody>
      </p:sp>
      <p:pic>
        <p:nvPicPr>
          <p:cNvPr id="4" name="Content Placeholder 3" descr="unnamed.png"/>
          <p:cNvPicPr>
            <a:picLocks noGrp="1" noChangeAspect="1"/>
          </p:cNvPicPr>
          <p:nvPr>
            <p:ph sz="quarter" idx="1"/>
          </p:nvPr>
        </p:nvPicPr>
        <p:blipFill>
          <a:blip r:embed="rId2"/>
          <a:stretch>
            <a:fillRect/>
          </a:stretch>
        </p:blipFill>
        <p:spPr>
          <a:xfrm>
            <a:off x="152400" y="2362200"/>
            <a:ext cx="8864540" cy="3124200"/>
          </a:xfrm>
        </p:spPr>
      </p:pic>
    </p:spTree>
    <p:extLst>
      <p:ext uri="{BB962C8B-B14F-4D97-AF65-F5344CB8AC3E}">
        <p14:creationId xmlns:p14="http://schemas.microsoft.com/office/powerpoint/2010/main" val="2588571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smtClean="0"/>
              <a:t>Questions?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30876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301752" y="1600200"/>
            <a:ext cx="8503920" cy="4800600"/>
          </a:xfrm>
        </p:spPr>
        <p:txBody>
          <a:bodyPr>
            <a:normAutofit fontScale="62500" lnSpcReduction="20000"/>
          </a:bodyPr>
          <a:lstStyle/>
          <a:p>
            <a:pPr marL="0" indent="0">
              <a:buNone/>
            </a:pPr>
            <a:r>
              <a:rPr lang="en-US" b="1" dirty="0"/>
              <a:t>#816 Account </a:t>
            </a:r>
            <a:r>
              <a:rPr lang="en-US" b="1" dirty="0" smtClean="0"/>
              <a:t>Management page</a:t>
            </a:r>
          </a:p>
          <a:p>
            <a:pPr marL="0" indent="0">
              <a:buNone/>
            </a:pPr>
            <a:endParaRPr lang="en-US" b="1" dirty="0"/>
          </a:p>
          <a:p>
            <a:pPr marL="0" indent="0">
              <a:buNone/>
            </a:pPr>
            <a:r>
              <a:rPr lang="en-US" b="1" dirty="0"/>
              <a:t>Description:</a:t>
            </a:r>
          </a:p>
          <a:p>
            <a:r>
              <a:rPr lang="en-US" dirty="0"/>
              <a:t>From this page, a User will be able to change their password, change their secret question, and change their secret answer.</a:t>
            </a:r>
          </a:p>
          <a:p>
            <a:r>
              <a:rPr lang="en-US" dirty="0"/>
              <a:t>This page will also display some information about their account, such as email, name, and panther id if available</a:t>
            </a:r>
            <a:r>
              <a:rPr lang="en-US" dirty="0" smtClean="0"/>
              <a:t>.</a:t>
            </a:r>
          </a:p>
          <a:p>
            <a:endParaRPr lang="en-US" dirty="0"/>
          </a:p>
          <a:p>
            <a:pPr marL="0" indent="0">
              <a:buNone/>
            </a:pPr>
            <a:r>
              <a:rPr lang="en-US" b="1" dirty="0"/>
              <a:t>Acceptance Criteria:</a:t>
            </a:r>
          </a:p>
          <a:p>
            <a:r>
              <a:rPr lang="en-US" dirty="0"/>
              <a:t>User is logged into the </a:t>
            </a:r>
            <a:r>
              <a:rPr lang="en-US" dirty="0" smtClean="0"/>
              <a:t>System</a:t>
            </a:r>
          </a:p>
          <a:p>
            <a:endParaRPr lang="en-US" dirty="0"/>
          </a:p>
          <a:p>
            <a:pPr marL="0" indent="0">
              <a:buNone/>
            </a:pPr>
            <a:r>
              <a:rPr lang="en-US" b="1" dirty="0" smtClean="0"/>
              <a:t>Tasks</a:t>
            </a:r>
          </a:p>
          <a:p>
            <a:r>
              <a:rPr lang="en-US" dirty="0"/>
              <a:t>Display relevant account </a:t>
            </a:r>
            <a:r>
              <a:rPr lang="en-US" dirty="0" smtClean="0"/>
              <a:t>information</a:t>
            </a:r>
          </a:p>
          <a:p>
            <a:r>
              <a:rPr lang="en-US" dirty="0" smtClean="0"/>
              <a:t>Get </a:t>
            </a:r>
            <a:r>
              <a:rPr lang="en-US" dirty="0"/>
              <a:t>the users information from the </a:t>
            </a:r>
            <a:r>
              <a:rPr lang="en-US" dirty="0" smtClean="0"/>
              <a:t>database</a:t>
            </a:r>
          </a:p>
          <a:p>
            <a:r>
              <a:rPr lang="en-US" dirty="0"/>
              <a:t>A</a:t>
            </a:r>
            <a:r>
              <a:rPr lang="en-US" dirty="0" smtClean="0"/>
              <a:t>dd </a:t>
            </a:r>
            <a:r>
              <a:rPr lang="en-US" dirty="0"/>
              <a:t>a feature to update the password of the current user in the </a:t>
            </a:r>
            <a:r>
              <a:rPr lang="en-US" dirty="0" smtClean="0"/>
              <a:t>Database</a:t>
            </a:r>
          </a:p>
          <a:p>
            <a:r>
              <a:rPr lang="en-US" dirty="0" smtClean="0"/>
              <a:t>Add </a:t>
            </a:r>
            <a:r>
              <a:rPr lang="en-US" dirty="0"/>
              <a:t>a feature </a:t>
            </a:r>
            <a:r>
              <a:rPr lang="en-US" dirty="0" smtClean="0"/>
              <a:t>to update recovery </a:t>
            </a:r>
            <a:r>
              <a:rPr lang="en-US" dirty="0"/>
              <a:t>question and a </a:t>
            </a:r>
            <a:r>
              <a:rPr lang="en-US" dirty="0" smtClean="0"/>
              <a:t>recovery answer.</a:t>
            </a:r>
          </a:p>
          <a:p>
            <a:r>
              <a:rPr lang="en-US" dirty="0"/>
              <a:t>User must provide the current password for their account before changing their password or updating their recovery question and answer.</a:t>
            </a:r>
            <a:endParaRPr lang="en-US" b="1" dirty="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dirty="0"/>
              <a:t>#822 Sign out </a:t>
            </a:r>
            <a:endParaRPr lang="en-US" b="1" dirty="0" smtClean="0"/>
          </a:p>
          <a:p>
            <a:pPr marL="0" indent="0">
              <a:buNone/>
            </a:pPr>
            <a:endParaRPr lang="en-US" b="1" dirty="0"/>
          </a:p>
          <a:p>
            <a:pPr marL="0" indent="0">
              <a:buNone/>
            </a:pPr>
            <a:r>
              <a:rPr lang="en-US" b="1" dirty="0"/>
              <a:t>Description:</a:t>
            </a:r>
          </a:p>
          <a:p>
            <a:r>
              <a:rPr lang="en-US" dirty="0"/>
              <a:t>End the users session, logging them out the System</a:t>
            </a:r>
            <a:r>
              <a:rPr lang="en-US" dirty="0" smtClean="0"/>
              <a:t>.</a:t>
            </a:r>
          </a:p>
          <a:p>
            <a:endParaRPr lang="en-US" dirty="0"/>
          </a:p>
          <a:p>
            <a:pPr marL="0" indent="0">
              <a:buNone/>
            </a:pPr>
            <a:r>
              <a:rPr lang="en-US" b="1" dirty="0"/>
              <a:t>Acceptance Criteria:</a:t>
            </a:r>
          </a:p>
          <a:p>
            <a:r>
              <a:rPr lang="en-US" dirty="0"/>
              <a:t>User is logged into the </a:t>
            </a:r>
            <a:r>
              <a:rPr lang="en-US" dirty="0" smtClean="0"/>
              <a:t>System</a:t>
            </a:r>
          </a:p>
          <a:p>
            <a:endParaRPr lang="en-US" dirty="0" smtClean="0"/>
          </a:p>
          <a:p>
            <a:pPr marL="0" indent="0">
              <a:buNone/>
            </a:pPr>
            <a:r>
              <a:rPr lang="en-US" b="1" dirty="0"/>
              <a:t>Tasks</a:t>
            </a:r>
          </a:p>
          <a:p>
            <a:r>
              <a:rPr lang="en-US" dirty="0"/>
              <a:t>Ends the users session(s</a:t>
            </a:r>
            <a:r>
              <a:rPr lang="en-US" dirty="0" smtClean="0"/>
              <a:t>)</a:t>
            </a:r>
          </a:p>
          <a:p>
            <a:r>
              <a:rPr lang="en-US" dirty="0" smtClean="0"/>
              <a:t>Display users email before logging them out</a:t>
            </a:r>
            <a:endParaRPr lang="en-US" dirty="0"/>
          </a:p>
        </p:txBody>
      </p:sp>
    </p:spTree>
    <p:extLst>
      <p:ext uri="{BB962C8B-B14F-4D97-AF65-F5344CB8AC3E}">
        <p14:creationId xmlns:p14="http://schemas.microsoft.com/office/powerpoint/2010/main" val="415521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lstStyle/>
          <a:p>
            <a:r>
              <a:rPr lang="en-US" b="1" dirty="0"/>
              <a:t>#816 Account Management page</a:t>
            </a:r>
          </a:p>
          <a:p>
            <a:pPr marL="0" indent="0">
              <a:buNone/>
            </a:pPr>
            <a:r>
              <a:rPr lang="en-US" dirty="0" smtClean="0"/>
              <a:t>The goal of this page is to provide the user information about their account as well as provide functionality to change their account’s password and recovery question and answer</a:t>
            </a:r>
          </a:p>
          <a:p>
            <a:pPr marL="0" indent="0">
              <a:buNone/>
            </a:pPr>
            <a:endParaRPr lang="en-US" dirty="0" smtClean="0"/>
          </a:p>
          <a:p>
            <a:r>
              <a:rPr lang="en-US" b="1" dirty="0"/>
              <a:t>#822 Sign out </a:t>
            </a:r>
          </a:p>
          <a:p>
            <a:pPr marL="0" indent="0">
              <a:buNone/>
            </a:pPr>
            <a:r>
              <a:rPr lang="en-US" dirty="0" smtClean="0"/>
              <a:t>The goal of this page is to provide a safe way of leaving the System. </a:t>
            </a:r>
            <a:endParaRPr lang="en-US" dirty="0"/>
          </a:p>
        </p:txBody>
      </p:sp>
    </p:spTree>
    <p:extLst>
      <p:ext uri="{BB962C8B-B14F-4D97-AF65-F5344CB8AC3E}">
        <p14:creationId xmlns:p14="http://schemas.microsoft.com/office/powerpoint/2010/main" val="163809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Requirements</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b="1" dirty="0"/>
              <a:t>#816 Account Management </a:t>
            </a:r>
            <a:r>
              <a:rPr lang="en-US" b="1" dirty="0" smtClean="0"/>
              <a:t>page</a:t>
            </a:r>
            <a:endParaRPr lang="en-US" b="1" dirty="0" smtClean="0"/>
          </a:p>
          <a:p>
            <a:pPr marL="0" indent="0">
              <a:buNone/>
            </a:pPr>
            <a:r>
              <a:rPr lang="en-US" b="1" dirty="0" smtClean="0"/>
              <a:t>Function </a:t>
            </a:r>
            <a:r>
              <a:rPr lang="en-US" b="1" dirty="0"/>
              <a:t>requirements</a:t>
            </a:r>
            <a:endParaRPr lang="en-US" dirty="0"/>
          </a:p>
          <a:p>
            <a:r>
              <a:rPr lang="en-US" dirty="0"/>
              <a:t>User must be able to change their password</a:t>
            </a:r>
          </a:p>
          <a:p>
            <a:r>
              <a:rPr lang="en-US" dirty="0"/>
              <a:t>User must be able to Change their secret answer and question</a:t>
            </a:r>
          </a:p>
          <a:p>
            <a:r>
              <a:rPr lang="en-US" dirty="0"/>
              <a:t>User must be logged into the system to be to use Account Management</a:t>
            </a:r>
          </a:p>
          <a:p>
            <a:r>
              <a:rPr lang="en-US" dirty="0"/>
              <a:t>User must enter in their current password to be able to change their password, secret question, and secret answer</a:t>
            </a:r>
          </a:p>
          <a:p>
            <a:pPr marL="0" indent="0">
              <a:buNone/>
            </a:pPr>
            <a:endParaRPr lang="en-US" dirty="0"/>
          </a:p>
          <a:p>
            <a:pPr marL="0" indent="0">
              <a:buNone/>
            </a:pPr>
            <a:r>
              <a:rPr lang="en-US" b="1" dirty="0"/>
              <a:t>Non function requirements</a:t>
            </a:r>
            <a:endParaRPr lang="en-US" dirty="0"/>
          </a:p>
          <a:p>
            <a:r>
              <a:rPr lang="en-US" dirty="0"/>
              <a:t>Simple</a:t>
            </a:r>
          </a:p>
          <a:p>
            <a:r>
              <a:rPr lang="en-US" dirty="0"/>
              <a:t>Appearance coheres to the style of the website</a:t>
            </a:r>
          </a:p>
          <a:p>
            <a:endParaRPr lang="en-US" dirty="0"/>
          </a:p>
        </p:txBody>
      </p:sp>
    </p:spTree>
    <p:extLst>
      <p:ext uri="{BB962C8B-B14F-4D97-AF65-F5344CB8AC3E}">
        <p14:creationId xmlns:p14="http://schemas.microsoft.com/office/powerpoint/2010/main" val="15300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a:t>#822 Sign out </a:t>
            </a:r>
            <a:endParaRPr lang="en-US" b="1" dirty="0" smtClean="0"/>
          </a:p>
          <a:p>
            <a:pPr marL="0" indent="0">
              <a:buNone/>
            </a:pPr>
            <a:r>
              <a:rPr lang="en-US" b="1" dirty="0" smtClean="0"/>
              <a:t>Function </a:t>
            </a:r>
            <a:r>
              <a:rPr lang="en-US" b="1" dirty="0"/>
              <a:t>requirements</a:t>
            </a:r>
            <a:endParaRPr lang="en-US" dirty="0"/>
          </a:p>
          <a:p>
            <a:r>
              <a:rPr lang="en-US" dirty="0" smtClean="0"/>
              <a:t>Clears users session</a:t>
            </a:r>
          </a:p>
          <a:p>
            <a:endParaRPr lang="en-US" dirty="0"/>
          </a:p>
          <a:p>
            <a:pPr marL="0" indent="0">
              <a:buNone/>
            </a:pPr>
            <a:r>
              <a:rPr lang="en-US" b="1" dirty="0"/>
              <a:t>Non function requirements</a:t>
            </a:r>
            <a:endParaRPr lang="en-US" dirty="0"/>
          </a:p>
          <a:p>
            <a:r>
              <a:rPr lang="en-US" dirty="0" smtClean="0"/>
              <a:t>Conveys clear understanding that their account has been logged off</a:t>
            </a:r>
            <a:endParaRPr lang="en-US" dirty="0"/>
          </a:p>
        </p:txBody>
      </p:sp>
    </p:spTree>
    <p:extLst>
      <p:ext uri="{BB962C8B-B14F-4D97-AF65-F5344CB8AC3E}">
        <p14:creationId xmlns:p14="http://schemas.microsoft.com/office/powerpoint/2010/main" val="80726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b="1" dirty="0"/>
              <a:t>#816 Account Management </a:t>
            </a:r>
            <a:r>
              <a:rPr lang="en-US" b="1" dirty="0" smtClean="0"/>
              <a:t>page</a:t>
            </a:r>
            <a:endParaRPr lang="en-US" b="1" dirty="0" smtClean="0"/>
          </a:p>
          <a:p>
            <a:pPr marL="0" indent="0">
              <a:buNone/>
            </a:pPr>
            <a:r>
              <a:rPr lang="en-US" b="1" dirty="0" smtClean="0"/>
              <a:t>Scenario </a:t>
            </a:r>
            <a:r>
              <a:rPr lang="en-US" b="1" dirty="0"/>
              <a:t>24 – Account Management - User Changes their Password</a:t>
            </a:r>
            <a:endParaRPr lang="en-US" dirty="0"/>
          </a:p>
          <a:p>
            <a:r>
              <a:rPr lang="en-US" dirty="0"/>
              <a:t>Student Phil, is logged into the System. Phil decided the password he choose for the System during account creation is not secure enough. Phil, from any page, selects the ‘My Account’ link. Phil then selects, “Change my password” button, enters in his current password and his new password and finishes by presses, “Change password”.</a:t>
            </a:r>
          </a:p>
          <a:p>
            <a:pPr marL="0" indent="0">
              <a:buNone/>
            </a:pPr>
            <a:r>
              <a:rPr lang="en-US" dirty="0"/>
              <a:t> </a:t>
            </a:r>
          </a:p>
          <a:p>
            <a:pPr marL="0" indent="0">
              <a:buNone/>
            </a:pPr>
            <a:r>
              <a:rPr lang="en-US" b="1" dirty="0"/>
              <a:t>Scenario 25 – Account Management - User Changes their Secret Question and Answer</a:t>
            </a:r>
            <a:endParaRPr lang="en-US" dirty="0"/>
          </a:p>
          <a:p>
            <a:r>
              <a:rPr lang="en-US" dirty="0"/>
              <a:t>Student Phil, is logged into the System. Phil, decided that the secret question and secret answer he choose during account creation is not secure enough. Phil, from any page, selects the ‘My Account’ link. Phil then selects, “Change my Recovery Question/</a:t>
            </a:r>
            <a:r>
              <a:rPr lang="en-US" dirty="0" err="1"/>
              <a:t>Ans</a:t>
            </a:r>
            <a:r>
              <a:rPr lang="en-US" dirty="0"/>
              <a:t>” button, enters in his current password, his new secret Question, and secret answer for his secret question. Phil, finishes by presses, “Change my recovery question/</a:t>
            </a:r>
            <a:r>
              <a:rPr lang="en-US" dirty="0" err="1"/>
              <a:t>ans</a:t>
            </a:r>
            <a:r>
              <a:rPr lang="en-US" dirty="0" smtClean="0"/>
              <a:t>”.</a:t>
            </a:r>
          </a:p>
          <a:p>
            <a:endParaRPr lang="en-US" dirty="0" smtClean="0"/>
          </a:p>
        </p:txBody>
      </p:sp>
    </p:spTree>
    <p:extLst>
      <p:ext uri="{BB962C8B-B14F-4D97-AF65-F5344CB8AC3E}">
        <p14:creationId xmlns:p14="http://schemas.microsoft.com/office/powerpoint/2010/main" val="176201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b="1" dirty="0"/>
              <a:t>Use Case 24 - Account Management - User Changes their </a:t>
            </a:r>
            <a:r>
              <a:rPr lang="en-US" b="1" dirty="0" smtClean="0"/>
              <a:t>Password</a:t>
            </a:r>
          </a:p>
          <a:p>
            <a:pPr marL="0" indent="0">
              <a:buNone/>
            </a:pPr>
            <a:endParaRPr lang="en-US" dirty="0"/>
          </a:p>
          <a:p>
            <a:pPr marL="274320" lvl="1" indent="0">
              <a:buNone/>
            </a:pPr>
            <a:r>
              <a:rPr lang="en-US" sz="2500" b="1" dirty="0">
                <a:solidFill>
                  <a:schemeClr val="tx1"/>
                </a:solidFill>
              </a:rPr>
              <a:t>Actor:</a:t>
            </a:r>
            <a:r>
              <a:rPr lang="en-US" sz="2500" dirty="0">
                <a:solidFill>
                  <a:schemeClr val="tx1"/>
                </a:solidFill>
              </a:rPr>
              <a:t>	</a:t>
            </a:r>
          </a:p>
          <a:p>
            <a:pPr marL="548640" lvl="2" indent="0">
              <a:buNone/>
            </a:pPr>
            <a:r>
              <a:rPr lang="en-US" sz="2200" dirty="0" smtClean="0"/>
              <a:t>Student</a:t>
            </a:r>
            <a:endParaRPr lang="en-US" sz="2200" dirty="0"/>
          </a:p>
          <a:p>
            <a:pPr marL="548640" lvl="2" indent="0">
              <a:buNone/>
            </a:pPr>
            <a:r>
              <a:rPr lang="en-US" sz="2200" dirty="0"/>
              <a:t>Admin</a:t>
            </a:r>
          </a:p>
          <a:p>
            <a:pPr marL="274320" lvl="1" indent="0">
              <a:buNone/>
            </a:pPr>
            <a:r>
              <a:rPr lang="en-US" sz="2500" b="1" dirty="0">
                <a:solidFill>
                  <a:schemeClr val="tx1"/>
                </a:solidFill>
              </a:rPr>
              <a:t>Pre-Conditions:</a:t>
            </a:r>
          </a:p>
          <a:p>
            <a:pPr marL="548640" lvl="2" indent="0">
              <a:buNone/>
            </a:pPr>
            <a:r>
              <a:rPr lang="en-US" sz="2200" dirty="0" smtClean="0"/>
              <a:t>Is </a:t>
            </a:r>
            <a:r>
              <a:rPr lang="en-US" sz="2200" dirty="0"/>
              <a:t>logged into the System</a:t>
            </a:r>
          </a:p>
          <a:p>
            <a:pPr marL="274320" lvl="1" indent="0">
              <a:buNone/>
            </a:pPr>
            <a:r>
              <a:rPr lang="en-US" sz="2500" b="1" dirty="0">
                <a:solidFill>
                  <a:schemeClr val="tx1"/>
                </a:solidFill>
              </a:rPr>
              <a:t>Normal </a:t>
            </a:r>
            <a:r>
              <a:rPr lang="en-US" sz="2500" b="1" dirty="0" smtClean="0">
                <a:solidFill>
                  <a:schemeClr val="tx1"/>
                </a:solidFill>
              </a:rPr>
              <a:t>Course:</a:t>
            </a:r>
          </a:p>
          <a:p>
            <a:pPr marL="1005840" lvl="2" indent="-457200">
              <a:buClrTx/>
              <a:buSzPct val="100000"/>
              <a:buFont typeface="+mj-lt"/>
              <a:buAutoNum type="arabicPeriod"/>
            </a:pPr>
            <a:r>
              <a:rPr lang="en-US" sz="2200" dirty="0" smtClean="0"/>
              <a:t>Actor </a:t>
            </a:r>
            <a:r>
              <a:rPr lang="en-US" sz="2200" dirty="0"/>
              <a:t>selects the 'My Account' link on their </a:t>
            </a:r>
            <a:r>
              <a:rPr lang="en-US" sz="2200" dirty="0" smtClean="0"/>
              <a:t>toolbar</a:t>
            </a:r>
          </a:p>
          <a:p>
            <a:pPr marL="1005840" lvl="2" indent="-457200">
              <a:buClrTx/>
              <a:buSzPct val="100000"/>
              <a:buFont typeface="+mj-lt"/>
              <a:buAutoNum type="arabicPeriod"/>
            </a:pPr>
            <a:r>
              <a:rPr lang="en-US" sz="2200" dirty="0" smtClean="0"/>
              <a:t>Actor </a:t>
            </a:r>
            <a:r>
              <a:rPr lang="en-US" sz="2200" dirty="0"/>
              <a:t>selects ‘Change My </a:t>
            </a:r>
            <a:r>
              <a:rPr lang="en-US" sz="2200" dirty="0" smtClean="0"/>
              <a:t>Password’</a:t>
            </a:r>
          </a:p>
          <a:p>
            <a:pPr marL="1005840" lvl="2" indent="-457200">
              <a:buClrTx/>
              <a:buSzPct val="100000"/>
              <a:buFont typeface="+mj-lt"/>
              <a:buAutoNum type="arabicPeriod"/>
            </a:pPr>
            <a:r>
              <a:rPr lang="en-US" sz="2200" dirty="0" smtClean="0"/>
              <a:t>Actor </a:t>
            </a:r>
            <a:r>
              <a:rPr lang="en-US" sz="2200" dirty="0"/>
              <a:t>enters in their current </a:t>
            </a:r>
            <a:r>
              <a:rPr lang="en-US" sz="2200" dirty="0" smtClean="0"/>
              <a:t>password</a:t>
            </a:r>
          </a:p>
          <a:p>
            <a:pPr marL="1005840" lvl="2" indent="-457200">
              <a:buClrTx/>
              <a:buSzPct val="100000"/>
              <a:buFont typeface="+mj-lt"/>
              <a:buAutoNum type="arabicPeriod"/>
            </a:pPr>
            <a:r>
              <a:rPr lang="en-US" sz="2200" dirty="0" smtClean="0"/>
              <a:t>Actor </a:t>
            </a:r>
            <a:r>
              <a:rPr lang="en-US" sz="2200" dirty="0"/>
              <a:t>enters in their new current </a:t>
            </a:r>
            <a:r>
              <a:rPr lang="en-US" sz="2200" dirty="0" smtClean="0"/>
              <a:t>password</a:t>
            </a:r>
          </a:p>
          <a:p>
            <a:pPr marL="1005840" lvl="2" indent="-457200">
              <a:buClrTx/>
              <a:buSzPct val="100000"/>
              <a:buFont typeface="+mj-lt"/>
              <a:buAutoNum type="arabicPeriod"/>
            </a:pPr>
            <a:r>
              <a:rPr lang="en-US" sz="2200" dirty="0" smtClean="0"/>
              <a:t>Actor </a:t>
            </a:r>
            <a:r>
              <a:rPr lang="en-US" sz="2200" dirty="0"/>
              <a:t>presses ‘Change Password’ button</a:t>
            </a:r>
          </a:p>
          <a:p>
            <a:pPr marL="274320" lvl="1" indent="0">
              <a:buNone/>
            </a:pPr>
            <a:r>
              <a:rPr lang="en-US" sz="2500" b="1" dirty="0">
                <a:solidFill>
                  <a:schemeClr val="tx1"/>
                </a:solidFill>
              </a:rPr>
              <a:t>Alternative Course</a:t>
            </a:r>
          </a:p>
          <a:p>
            <a:pPr marL="548640" lvl="2" indent="0">
              <a:buNone/>
            </a:pPr>
            <a:r>
              <a:rPr lang="en-US" sz="2200" b="1" dirty="0" smtClean="0"/>
              <a:t>If </a:t>
            </a:r>
            <a:r>
              <a:rPr lang="en-US" sz="2200" b="1" dirty="0"/>
              <a:t>Actor does not enter in their correct password in Step 3</a:t>
            </a:r>
          </a:p>
          <a:p>
            <a:pPr marL="822960" lvl="3" indent="0">
              <a:buNone/>
            </a:pPr>
            <a:r>
              <a:rPr lang="en-US" sz="2200" dirty="0" smtClean="0">
                <a:solidFill>
                  <a:schemeClr val="tx1"/>
                </a:solidFill>
              </a:rPr>
              <a:t>Actor </a:t>
            </a:r>
            <a:r>
              <a:rPr lang="en-US" sz="2200" dirty="0">
                <a:solidFill>
                  <a:schemeClr val="tx1"/>
                </a:solidFill>
              </a:rPr>
              <a:t>will have to repeat Step 3 until the current password is entered</a:t>
            </a:r>
          </a:p>
          <a:p>
            <a:pPr marL="548640" lvl="2" indent="0">
              <a:buNone/>
            </a:pPr>
            <a:r>
              <a:rPr lang="en-US" sz="2200" b="1" dirty="0"/>
              <a:t>If Actor does not enter in a valid password in Step 4</a:t>
            </a:r>
          </a:p>
          <a:p>
            <a:pPr marL="822960" lvl="3" indent="0">
              <a:buNone/>
            </a:pPr>
            <a:r>
              <a:rPr lang="en-US" sz="2200" dirty="0">
                <a:solidFill>
                  <a:schemeClr val="tx1"/>
                </a:solidFill>
              </a:rPr>
              <a:t>Actor will have to repeat Step 3 until a valid password is entered in Step 4</a:t>
            </a:r>
          </a:p>
          <a:p>
            <a:pPr marL="274320" lvl="1" indent="0">
              <a:buNone/>
            </a:pPr>
            <a:r>
              <a:rPr lang="en-US" sz="2500" b="1" dirty="0">
                <a:solidFill>
                  <a:schemeClr val="tx1"/>
                </a:solidFill>
              </a:rPr>
              <a:t>Post-Condition</a:t>
            </a:r>
          </a:p>
          <a:p>
            <a:pPr marL="548640" lvl="2" indent="0">
              <a:buNone/>
            </a:pPr>
            <a:r>
              <a:rPr lang="en-US" sz="2200" b="1" dirty="0"/>
              <a:t>Current password has been updated</a:t>
            </a:r>
          </a:p>
          <a:p>
            <a:pPr marL="822960" lvl="3" indent="0">
              <a:buNone/>
            </a:pPr>
            <a:r>
              <a:rPr lang="en-US" sz="2200" dirty="0" smtClean="0">
                <a:solidFill>
                  <a:schemeClr val="tx1"/>
                </a:solidFill>
              </a:rPr>
              <a:t>The </a:t>
            </a:r>
            <a:r>
              <a:rPr lang="en-US" sz="2200" dirty="0">
                <a:solidFill>
                  <a:schemeClr val="tx1"/>
                </a:solidFill>
              </a:rPr>
              <a:t>Actors account has new account password</a:t>
            </a:r>
          </a:p>
          <a:p>
            <a:pPr marL="548640" lvl="2" indent="0">
              <a:buNone/>
            </a:pPr>
            <a:r>
              <a:rPr lang="en-US" sz="2200" b="1" dirty="0"/>
              <a:t>Current password was not changed</a:t>
            </a:r>
          </a:p>
          <a:p>
            <a:pPr marL="822960" lvl="3" indent="0">
              <a:buNone/>
            </a:pPr>
            <a:r>
              <a:rPr lang="en-US" sz="2200" dirty="0">
                <a:solidFill>
                  <a:schemeClr val="tx1"/>
                </a:solidFill>
              </a:rPr>
              <a:t>The Actors was unsuccessful in changing their account password</a:t>
            </a:r>
          </a:p>
        </p:txBody>
      </p:sp>
    </p:spTree>
    <p:extLst>
      <p:ext uri="{BB962C8B-B14F-4D97-AF65-F5344CB8AC3E}">
        <p14:creationId xmlns:p14="http://schemas.microsoft.com/office/powerpoint/2010/main" val="3027415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TotalTime>
  <Words>997</Words>
  <Application>Microsoft Office PowerPoint</Application>
  <PresentationFormat>On-screen Show (4:3)</PresentationFormat>
  <Paragraphs>210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Georgia</vt:lpstr>
      <vt:lpstr>Times New Roman</vt:lpstr>
      <vt:lpstr>Wingdings</vt:lpstr>
      <vt:lpstr>Wingdings 2</vt:lpstr>
      <vt:lpstr>Civic</vt:lpstr>
      <vt:lpstr>Strategic Marketing Simulator 1.0 Sprint 5 review</vt:lpstr>
      <vt:lpstr>Disclaimer</vt:lpstr>
      <vt:lpstr>User Stories</vt:lpstr>
      <vt:lpstr>User Stories</vt:lpstr>
      <vt:lpstr>Goals</vt:lpstr>
      <vt:lpstr>Functional Requirements</vt:lpstr>
      <vt:lpstr>Functional Requirements</vt:lpstr>
      <vt:lpstr>Scenarios</vt:lpstr>
      <vt:lpstr>Use Cases</vt:lpstr>
      <vt:lpstr>PowerPoint Presentation</vt:lpstr>
      <vt:lpstr>Sequence Diagrams</vt:lpstr>
      <vt:lpstr>Use Cases</vt:lpstr>
      <vt:lpstr>PowerPoint Presentation</vt:lpstr>
      <vt:lpstr>Sequence Diagrams</vt:lpstr>
      <vt:lpstr>PowerPoint Presentation</vt:lpstr>
      <vt:lpstr>Scenario</vt:lpstr>
      <vt:lpstr>Use Cases</vt:lpstr>
      <vt:lpstr>PowerPoint Presentation</vt:lpstr>
      <vt:lpstr>PowerPoint Presentation</vt:lpstr>
      <vt:lpstr>Live Demonstration</vt:lpstr>
      <vt:lpstr>Software Testing</vt:lpstr>
      <vt:lpstr>Test Case</vt:lpstr>
      <vt:lpstr>Sprint Schedule</vt:lpstr>
      <vt:lpstr>Strategic Marketing Simulator 1.0</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cp:lastModifiedBy>
  <cp:revision>126</cp:revision>
  <dcterms:created xsi:type="dcterms:W3CDTF">2015-09-11T12:39:21Z</dcterms:created>
  <dcterms:modified xsi:type="dcterms:W3CDTF">2015-11-06T01:08:31Z</dcterms:modified>
</cp:coreProperties>
</file>