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07" r:id="rId3"/>
    <p:sldId id="335" r:id="rId4"/>
    <p:sldId id="321" r:id="rId5"/>
    <p:sldId id="333" r:id="rId6"/>
    <p:sldId id="323" r:id="rId7"/>
    <p:sldId id="331" r:id="rId8"/>
    <p:sldId id="337" r:id="rId9"/>
    <p:sldId id="340" r:id="rId10"/>
    <p:sldId id="324" r:id="rId11"/>
    <p:sldId id="325" r:id="rId12"/>
    <p:sldId id="313" r:id="rId13"/>
    <p:sldId id="332" r:id="rId14"/>
    <p:sldId id="327" r:id="rId15"/>
    <p:sldId id="314" r:id="rId16"/>
    <p:sldId id="336" r:id="rId17"/>
    <p:sldId id="338" r:id="rId18"/>
    <p:sldId id="339" r:id="rId19"/>
    <p:sldId id="308" r:id="rId20"/>
    <p:sldId id="318" r:id="rId21"/>
    <p:sldId id="334" r:id="rId22"/>
    <p:sldId id="30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39" autoAdjust="0"/>
  </p:normalViewPr>
  <p:slideViewPr>
    <p:cSldViewPr>
      <p:cViewPr varScale="1">
        <p:scale>
          <a:sx n="111" d="100"/>
          <a:sy n="111" d="100"/>
        </p:scale>
        <p:origin x="166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3432-384A-45C5-B9A6-55F598F5EFB3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3432-384A-45C5-B9A6-55F598F5EFB3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3432-384A-45C5-B9A6-55F598F5EFB3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3432-384A-45C5-B9A6-55F598F5EFB3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3432-384A-45C5-B9A6-55F598F5EFB3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5053432-384A-45C5-B9A6-55F598F5EFB3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3432-384A-45C5-B9A6-55F598F5EFB3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3432-384A-45C5-B9A6-55F598F5EFB3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3432-384A-45C5-B9A6-55F598F5EFB3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3432-384A-45C5-B9A6-55F598F5EFB3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5053432-384A-45C5-B9A6-55F598F5EFB3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5053432-384A-45C5-B9A6-55F598F5EFB3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Strategic Marketing Simulator 1.0</a:t>
            </a:r>
            <a:br>
              <a:rPr lang="en-US" sz="4000" dirty="0" smtClean="0"/>
            </a:br>
            <a:r>
              <a:rPr lang="en-US" sz="4000" smtClean="0"/>
              <a:t>Sprint 6 </a:t>
            </a:r>
            <a:r>
              <a:rPr lang="en-US" sz="4000" dirty="0" smtClean="0"/>
              <a:t>review</a:t>
            </a:r>
            <a:endParaRPr 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2895600"/>
            <a:ext cx="7053072" cy="30510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Strategic Marketing Simulator 1.0</a:t>
            </a:r>
          </a:p>
          <a:p>
            <a:r>
              <a:rPr lang="en-US" dirty="0"/>
              <a:t>Team # 15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Team Members</a:t>
            </a:r>
          </a:p>
          <a:p>
            <a:r>
              <a:rPr lang="en-US" dirty="0"/>
              <a:t>Javier </a:t>
            </a:r>
            <a:r>
              <a:rPr lang="en-US" dirty="0" err="1" smtClean="0"/>
              <a:t>Andrial</a:t>
            </a:r>
            <a:endParaRPr lang="en-US" dirty="0"/>
          </a:p>
          <a:p>
            <a:r>
              <a:rPr lang="en-US" dirty="0"/>
              <a:t>Jeffrey Carman</a:t>
            </a:r>
          </a:p>
          <a:p>
            <a:endParaRPr lang="en-US" dirty="0" smtClean="0"/>
          </a:p>
          <a:p>
            <a:r>
              <a:rPr lang="en-US" dirty="0" smtClean="0"/>
              <a:t>Product Owner: Joseph </a:t>
            </a:r>
            <a:r>
              <a:rPr lang="en-US" dirty="0" err="1" smtClean="0"/>
              <a:t>Cilli</a:t>
            </a:r>
            <a:endParaRPr lang="en-US" dirty="0" smtClean="0"/>
          </a:p>
          <a:p>
            <a:r>
              <a:rPr lang="en-US" dirty="0" smtClean="0"/>
              <a:t>Project Mentor: </a:t>
            </a:r>
            <a:r>
              <a:rPr lang="en-US" dirty="0" err="1" smtClean="0"/>
              <a:t>Masoud</a:t>
            </a:r>
            <a:r>
              <a:rPr lang="en-US" dirty="0" smtClean="0"/>
              <a:t> </a:t>
            </a:r>
            <a:r>
              <a:rPr lang="en-US" dirty="0" err="1" smtClean="0"/>
              <a:t>Sadjadi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2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842 Professor Feedback</a:t>
            </a:r>
          </a:p>
          <a:p>
            <a:pPr marL="0" indent="0">
              <a:buNone/>
            </a:pPr>
            <a:r>
              <a:rPr lang="en-US" sz="2000" b="1" dirty="0" smtClean="0"/>
              <a:t>Scenarios </a:t>
            </a:r>
            <a:r>
              <a:rPr lang="en-US" sz="2000" b="1" dirty="0"/>
              <a:t>32 - Professor provides feedback on end of period comments</a:t>
            </a:r>
          </a:p>
          <a:p>
            <a:r>
              <a:rPr lang="en-US" sz="2000" dirty="0"/>
              <a:t>A period has ended for Professor </a:t>
            </a:r>
            <a:r>
              <a:rPr lang="en-US" sz="2000" dirty="0" err="1"/>
              <a:t>Cilli’s</a:t>
            </a:r>
            <a:r>
              <a:rPr lang="en-US" sz="2000" dirty="0"/>
              <a:t> morning course. Professor </a:t>
            </a:r>
            <a:r>
              <a:rPr lang="en-US" sz="2000" dirty="0" err="1"/>
              <a:t>Cilli</a:t>
            </a:r>
            <a:r>
              <a:rPr lang="en-US" sz="2000" dirty="0"/>
              <a:t>, logs into the System and navigates to the Reporting page. Professor </a:t>
            </a:r>
            <a:r>
              <a:rPr lang="en-US" sz="2000" dirty="0" err="1"/>
              <a:t>Cilli</a:t>
            </a:r>
            <a:r>
              <a:rPr lang="en-US" sz="2000" dirty="0"/>
              <a:t>, selects his game and the previous period. Professor </a:t>
            </a:r>
            <a:r>
              <a:rPr lang="en-US" sz="2000" dirty="0" err="1"/>
              <a:t>Cilli</a:t>
            </a:r>
            <a:r>
              <a:rPr lang="en-US" sz="2000" dirty="0"/>
              <a:t>, filters the results to only display comments for a specific type of Hotel. Professor </a:t>
            </a:r>
            <a:r>
              <a:rPr lang="en-US" sz="2000" dirty="0" err="1"/>
              <a:t>Cilli</a:t>
            </a:r>
            <a:r>
              <a:rPr lang="en-US" sz="2000" dirty="0"/>
              <a:t>, presses the ‘Give Feedback’ button, and enters in his feedback to a Student’s end of period comment. Professor </a:t>
            </a:r>
            <a:r>
              <a:rPr lang="en-US" sz="2000" dirty="0" err="1"/>
              <a:t>Cilli</a:t>
            </a:r>
            <a:r>
              <a:rPr lang="en-US" sz="2000" dirty="0"/>
              <a:t>, finishes with ‘Post Feedback’ button.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201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800" b="1" dirty="0"/>
              <a:t>Use Case 32 - </a:t>
            </a:r>
            <a:r>
              <a:rPr lang="en-US" sz="2800" b="1" dirty="0" smtClean="0"/>
              <a:t>Professor </a:t>
            </a:r>
            <a:r>
              <a:rPr lang="en-US" sz="2800" b="1" dirty="0"/>
              <a:t>provides feedback on end of period </a:t>
            </a:r>
            <a:r>
              <a:rPr lang="en-US" sz="2800" b="1" dirty="0" smtClean="0"/>
              <a:t>comments</a:t>
            </a:r>
          </a:p>
          <a:p>
            <a:pPr marL="0" indent="0">
              <a:buNone/>
            </a:pPr>
            <a:endParaRPr lang="en-US" sz="2800" dirty="0"/>
          </a:p>
          <a:p>
            <a:pPr marL="274320" lvl="1" indent="0">
              <a:buNone/>
            </a:pPr>
            <a:r>
              <a:rPr lang="en-US" sz="2500" b="1" dirty="0" smtClean="0">
                <a:solidFill>
                  <a:schemeClr val="tx1"/>
                </a:solidFill>
              </a:rPr>
              <a:t>Actor</a:t>
            </a:r>
            <a:r>
              <a:rPr lang="en-US" sz="2500" b="1" dirty="0">
                <a:solidFill>
                  <a:schemeClr val="tx1"/>
                </a:solidFill>
              </a:rPr>
              <a:t>:	</a:t>
            </a:r>
            <a:endParaRPr lang="en-US" sz="2500" dirty="0">
              <a:solidFill>
                <a:schemeClr val="tx1"/>
              </a:solidFill>
            </a:endParaRPr>
          </a:p>
          <a:p>
            <a:pPr marL="548640" lvl="2" indent="0">
              <a:buNone/>
            </a:pPr>
            <a:r>
              <a:rPr lang="en-US" sz="2500" dirty="0" smtClean="0"/>
              <a:t>Admin</a:t>
            </a:r>
            <a:endParaRPr lang="en-US" sz="2500" dirty="0"/>
          </a:p>
          <a:p>
            <a:pPr marL="274320" lvl="1" indent="0">
              <a:buNone/>
            </a:pPr>
            <a:r>
              <a:rPr lang="en-US" sz="2500" b="1" dirty="0">
                <a:solidFill>
                  <a:schemeClr val="tx1"/>
                </a:solidFill>
              </a:rPr>
              <a:t>Pre-Conditions:</a:t>
            </a:r>
            <a:endParaRPr lang="en-US" sz="2500" dirty="0">
              <a:solidFill>
                <a:schemeClr val="tx1"/>
              </a:solidFill>
            </a:endParaRPr>
          </a:p>
          <a:p>
            <a:pPr marL="548640" lvl="2" indent="0">
              <a:buNone/>
            </a:pPr>
            <a:r>
              <a:rPr lang="en-US" sz="2500" dirty="0"/>
              <a:t>Is logged into the System</a:t>
            </a:r>
          </a:p>
          <a:p>
            <a:pPr marL="548640" lvl="2" indent="0">
              <a:buNone/>
            </a:pPr>
            <a:r>
              <a:rPr lang="en-US" sz="2500" dirty="0"/>
              <a:t>A period has finished</a:t>
            </a:r>
          </a:p>
          <a:p>
            <a:pPr marL="548640" lvl="2" indent="0">
              <a:buNone/>
            </a:pPr>
            <a:r>
              <a:rPr lang="en-US" sz="2500" dirty="0"/>
              <a:t>A Game in the database</a:t>
            </a:r>
          </a:p>
          <a:p>
            <a:pPr marL="274320" lvl="1" indent="0">
              <a:buNone/>
            </a:pPr>
            <a:r>
              <a:rPr lang="en-US" sz="2500" b="1" dirty="0">
                <a:solidFill>
                  <a:schemeClr val="tx1"/>
                </a:solidFill>
              </a:rPr>
              <a:t>Normal Course:</a:t>
            </a:r>
            <a:endParaRPr lang="en-US" sz="2500" dirty="0">
              <a:solidFill>
                <a:schemeClr val="tx1"/>
              </a:solidFill>
            </a:endParaRPr>
          </a:p>
          <a:p>
            <a:pPr marL="1005840" lvl="2" indent="-457200">
              <a:buClrTx/>
              <a:buSzPct val="100000"/>
              <a:buFont typeface="+mj-lt"/>
              <a:buAutoNum type="arabicPeriod"/>
            </a:pPr>
            <a:r>
              <a:rPr lang="en-US" dirty="0"/>
              <a:t>Actor navigates to the Reporting page</a:t>
            </a:r>
          </a:p>
          <a:p>
            <a:pPr marL="1005840" lvl="2" indent="-457200">
              <a:buClrTx/>
              <a:buFont typeface="+mj-lt"/>
              <a:buAutoNum type="arabicPeriod"/>
            </a:pPr>
            <a:r>
              <a:rPr lang="en-US" sz="2500" dirty="0"/>
              <a:t>Actor selects the ‘Comment Repository’ tab</a:t>
            </a:r>
          </a:p>
          <a:p>
            <a:pPr marL="1005840" lvl="2" indent="-457200">
              <a:buClrTx/>
              <a:buFont typeface="+mj-lt"/>
              <a:buAutoNum type="arabicPeriod"/>
            </a:pPr>
            <a:r>
              <a:rPr lang="en-US" sz="2500" dirty="0"/>
              <a:t>Actor is Shown all the end of period comments for that Game/Period</a:t>
            </a:r>
          </a:p>
          <a:p>
            <a:pPr marL="1005840" lvl="2" indent="-457200">
              <a:buClrTx/>
              <a:buFont typeface="+mj-lt"/>
              <a:buAutoNum type="arabicPeriod"/>
            </a:pPr>
            <a:r>
              <a:rPr lang="en-US" sz="2500" dirty="0"/>
              <a:t>Actor presses the ‘Provide Feedback’ button for one of the comments</a:t>
            </a:r>
          </a:p>
          <a:p>
            <a:pPr marL="1005840" lvl="2" indent="-457200">
              <a:buClrTx/>
              <a:buFont typeface="+mj-lt"/>
              <a:buAutoNum type="arabicPeriod"/>
            </a:pPr>
            <a:r>
              <a:rPr lang="en-US" sz="2500" dirty="0"/>
              <a:t>Actor types in their feedback</a:t>
            </a:r>
          </a:p>
          <a:p>
            <a:pPr marL="1005840" lvl="2" indent="-457200">
              <a:buClrTx/>
              <a:buFont typeface="+mj-lt"/>
              <a:buAutoNum type="arabicPeriod"/>
            </a:pPr>
            <a:r>
              <a:rPr lang="en-US" sz="2500" dirty="0"/>
              <a:t>Actor finishes by presses the ‘Post Feedback’ button</a:t>
            </a:r>
          </a:p>
          <a:p>
            <a:pPr marL="274320" lvl="1" indent="0">
              <a:buNone/>
            </a:pPr>
            <a:r>
              <a:rPr lang="en-US" sz="2500" b="1" dirty="0">
                <a:solidFill>
                  <a:schemeClr val="tx1"/>
                </a:solidFill>
              </a:rPr>
              <a:t>Alternative Course</a:t>
            </a:r>
            <a:endParaRPr lang="en-US" sz="2500" dirty="0">
              <a:solidFill>
                <a:schemeClr val="tx1"/>
              </a:solidFill>
            </a:endParaRPr>
          </a:p>
          <a:p>
            <a:pPr marL="548640" lvl="2" indent="0">
              <a:buNone/>
            </a:pPr>
            <a:r>
              <a:rPr lang="en-US" sz="2500" b="1" dirty="0"/>
              <a:t>If Actor filters results after Step 3</a:t>
            </a:r>
            <a:endParaRPr lang="en-US" sz="2500" dirty="0"/>
          </a:p>
          <a:p>
            <a:pPr marL="1280160" lvl="3" indent="-457200">
              <a:buClrTx/>
              <a:buSzPct val="100000"/>
              <a:buFont typeface="+mj-lt"/>
              <a:buAutoNum type="arabicPeriod"/>
            </a:pPr>
            <a:r>
              <a:rPr lang="en-US" sz="2500" dirty="0">
                <a:solidFill>
                  <a:schemeClr val="tx1"/>
                </a:solidFill>
              </a:rPr>
              <a:t>Actor can filter results by selecting a Game, Period, Hotel type</a:t>
            </a:r>
          </a:p>
          <a:p>
            <a:pPr marL="1280160" lvl="3" indent="-457200">
              <a:buClrTx/>
              <a:buSzPct val="100000"/>
              <a:buFont typeface="+mj-lt"/>
              <a:buAutoNum type="arabicPeriod"/>
            </a:pPr>
            <a:r>
              <a:rPr lang="en-US" sz="2500" dirty="0">
                <a:solidFill>
                  <a:schemeClr val="tx1"/>
                </a:solidFill>
              </a:rPr>
              <a:t>Actor continues unto step 4</a:t>
            </a:r>
          </a:p>
          <a:p>
            <a:pPr marL="274320" lvl="1" indent="0">
              <a:buNone/>
            </a:pPr>
            <a:r>
              <a:rPr lang="en-US" sz="2500" b="1" dirty="0">
                <a:solidFill>
                  <a:schemeClr val="tx1"/>
                </a:solidFill>
              </a:rPr>
              <a:t>Post-Condition</a:t>
            </a:r>
            <a:endParaRPr lang="en-US" sz="2500" dirty="0">
              <a:solidFill>
                <a:schemeClr val="tx1"/>
              </a:solidFill>
            </a:endParaRPr>
          </a:p>
          <a:p>
            <a:pPr marL="548640" lvl="2" indent="0">
              <a:buNone/>
            </a:pPr>
            <a:r>
              <a:rPr lang="en-US" sz="2500" b="1" dirty="0"/>
              <a:t>Actor provided Feedback</a:t>
            </a:r>
            <a:endParaRPr lang="en-US" sz="2500" dirty="0"/>
          </a:p>
          <a:p>
            <a:pPr marL="1280160" lvl="3" indent="-457200">
              <a:buClrTx/>
              <a:buSzPct val="100000"/>
              <a:buFont typeface="+mj-lt"/>
              <a:buAutoNum type="arabicPeriod"/>
            </a:pPr>
            <a:r>
              <a:rPr lang="en-US" sz="2500" dirty="0">
                <a:solidFill>
                  <a:schemeClr val="tx1"/>
                </a:solidFill>
              </a:rPr>
              <a:t>The Actors provided feedback to a Hotels end of period comment.</a:t>
            </a:r>
          </a:p>
          <a:p>
            <a:pPr marL="1280160" lvl="3" indent="-457200">
              <a:buClrTx/>
              <a:buSzPct val="100000"/>
              <a:buFont typeface="+mj-lt"/>
              <a:buAutoNum type="arabicPeriod"/>
            </a:pPr>
            <a:r>
              <a:rPr lang="en-US" sz="2500" dirty="0">
                <a:solidFill>
                  <a:schemeClr val="tx1"/>
                </a:solidFill>
              </a:rPr>
              <a:t>The Student’s is now able to see the Professor feedback</a:t>
            </a:r>
          </a:p>
          <a:p>
            <a:pPr marL="548640" lvl="2" indent="0">
              <a:buNone/>
            </a:pPr>
            <a:r>
              <a:rPr lang="en-US" sz="2500" b="1" dirty="0"/>
              <a:t>Actor did not provide feedback</a:t>
            </a:r>
            <a:endParaRPr lang="en-US" sz="2500" dirty="0"/>
          </a:p>
          <a:p>
            <a:pPr marL="822960" lvl="3" indent="0">
              <a:buNone/>
            </a:pPr>
            <a:r>
              <a:rPr lang="en-US" sz="2500" dirty="0">
                <a:solidFill>
                  <a:schemeClr val="tx1"/>
                </a:solidFill>
              </a:rPr>
              <a:t>The Student will not see any entrees from their professor commenting on their performance</a:t>
            </a:r>
          </a:p>
        </p:txBody>
      </p:sp>
    </p:spTree>
    <p:extLst>
      <p:ext uri="{BB962C8B-B14F-4D97-AF65-F5344CB8AC3E}">
        <p14:creationId xmlns:p14="http://schemas.microsoft.com/office/powerpoint/2010/main" val="30274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62200" y="304800"/>
            <a:ext cx="4191000" cy="682625"/>
          </a:xfrm>
        </p:spPr>
        <p:txBody>
          <a:bodyPr>
            <a:normAutofit/>
          </a:bodyPr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29"/>
            <a:ext cx="9144000" cy="68421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#</a:t>
            </a:r>
            <a:r>
              <a:rPr lang="en-US" b="1" dirty="0"/>
              <a:t>840 Comment </a:t>
            </a:r>
            <a:r>
              <a:rPr lang="en-US" b="1" dirty="0" smtClean="0"/>
              <a:t>Repository</a:t>
            </a:r>
          </a:p>
          <a:p>
            <a:pPr marL="0" indent="0">
              <a:buNone/>
            </a:pPr>
            <a:r>
              <a:rPr lang="en-US" b="1" dirty="0"/>
              <a:t>Scenarios 33 - Professor navigates comment repository</a:t>
            </a:r>
            <a:endParaRPr lang="en-US" dirty="0"/>
          </a:p>
          <a:p>
            <a:r>
              <a:rPr lang="en-US" dirty="0"/>
              <a:t>Professor </a:t>
            </a:r>
            <a:r>
              <a:rPr lang="en-US" dirty="0" err="1"/>
              <a:t>Cilli</a:t>
            </a:r>
            <a:r>
              <a:rPr lang="en-US" dirty="0"/>
              <a:t>, is logged into the System and navigates to the Reporting page. Professor </a:t>
            </a:r>
            <a:r>
              <a:rPr lang="en-US" dirty="0" err="1"/>
              <a:t>Cilli</a:t>
            </a:r>
            <a:r>
              <a:rPr lang="en-US" dirty="0"/>
              <a:t>, chooses Comment repository tab, and filters the comments to a specific Game, Period, and Hotel Type. Professor </a:t>
            </a:r>
            <a:r>
              <a:rPr lang="en-US" dirty="0" err="1"/>
              <a:t>Cilli</a:t>
            </a:r>
            <a:r>
              <a:rPr lang="en-US" dirty="0"/>
              <a:t>, is now freely able to browse through all the Students end of period comments and provide feedback as necessary.</a:t>
            </a:r>
          </a:p>
        </p:txBody>
      </p:sp>
    </p:spTree>
    <p:extLst>
      <p:ext uri="{BB962C8B-B14F-4D97-AF65-F5344CB8AC3E}">
        <p14:creationId xmlns:p14="http://schemas.microsoft.com/office/powerpoint/2010/main" val="1365782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Use Case 33 - </a:t>
            </a:r>
            <a:r>
              <a:rPr lang="en-US" b="1" dirty="0" smtClean="0"/>
              <a:t>Professor </a:t>
            </a:r>
            <a:r>
              <a:rPr lang="en-US" b="1" dirty="0"/>
              <a:t>navigates comment repository</a:t>
            </a:r>
            <a:endParaRPr lang="en-US" dirty="0"/>
          </a:p>
          <a:p>
            <a:pPr marL="274320" lvl="1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Actor:	</a:t>
            </a:r>
            <a:endParaRPr lang="en-US" sz="2000" dirty="0">
              <a:solidFill>
                <a:schemeClr val="tx1"/>
              </a:solidFill>
            </a:endParaRPr>
          </a:p>
          <a:p>
            <a:pPr marL="548640" lvl="2" indent="0">
              <a:buNone/>
            </a:pPr>
            <a:r>
              <a:rPr lang="en-US" dirty="0" smtClean="0"/>
              <a:t>Admin</a:t>
            </a:r>
            <a:endParaRPr lang="en-US" dirty="0"/>
          </a:p>
          <a:p>
            <a:pPr marL="274320" lvl="1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Pre-Conditions:</a:t>
            </a:r>
            <a:endParaRPr lang="en-US" sz="2000" dirty="0">
              <a:solidFill>
                <a:schemeClr val="tx1"/>
              </a:solidFill>
            </a:endParaRPr>
          </a:p>
          <a:p>
            <a:pPr marL="548640" lvl="2" indent="0">
              <a:buNone/>
            </a:pPr>
            <a:r>
              <a:rPr lang="en-US" dirty="0"/>
              <a:t>A period has finished</a:t>
            </a:r>
          </a:p>
          <a:p>
            <a:pPr marL="548640" lvl="2" indent="0">
              <a:buNone/>
            </a:pPr>
            <a:r>
              <a:rPr lang="en-US" dirty="0"/>
              <a:t>A Game in the database</a:t>
            </a:r>
          </a:p>
          <a:p>
            <a:pPr marL="274320" lvl="1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Normal Course:</a:t>
            </a:r>
            <a:endParaRPr lang="en-US" sz="2000" dirty="0">
              <a:solidFill>
                <a:schemeClr val="tx1"/>
              </a:solidFill>
            </a:endParaRPr>
          </a:p>
          <a:p>
            <a:pPr marL="731520" lvl="1" indent="-457200">
              <a:buClrTx/>
              <a:buSzPct val="80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Actor logs into the System with their administrative credentials</a:t>
            </a:r>
          </a:p>
          <a:p>
            <a:pPr marL="731520" lvl="1" indent="-457200">
              <a:buClrTx/>
              <a:buSzPct val="80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Actor navigates to the Reporting page</a:t>
            </a:r>
          </a:p>
          <a:p>
            <a:pPr marL="731520" lvl="1" indent="-457200">
              <a:buClrTx/>
              <a:buSzPct val="80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Actor selects the ‘Comment Repository’ tab</a:t>
            </a:r>
          </a:p>
          <a:p>
            <a:pPr marL="731520" lvl="1" indent="-457200">
              <a:buClrTx/>
              <a:buSzPct val="80000"/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Actor is Shown all the end of period comments in the System</a:t>
            </a:r>
          </a:p>
          <a:p>
            <a:pPr marL="274320" lvl="1" indent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Alternative Course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548640" lvl="2" indent="0">
              <a:buNone/>
            </a:pPr>
            <a:r>
              <a:rPr lang="en-US" b="1" dirty="0" smtClean="0"/>
              <a:t>If </a:t>
            </a:r>
            <a:r>
              <a:rPr lang="en-US" b="1" dirty="0"/>
              <a:t>Actor filters results after Step 4</a:t>
            </a:r>
            <a:endParaRPr lang="en-US" dirty="0"/>
          </a:p>
          <a:p>
            <a:pPr marL="822960" lvl="3" indent="0">
              <a:buNone/>
            </a:pPr>
            <a:r>
              <a:rPr lang="en-US" dirty="0">
                <a:solidFill>
                  <a:schemeClr val="tx1"/>
                </a:solidFill>
              </a:rPr>
              <a:t>Actor can filter results by selecting a Game, Period, or Hotel type</a:t>
            </a:r>
          </a:p>
          <a:p>
            <a:pPr marL="274320" lvl="1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Post-Condition</a:t>
            </a:r>
            <a:endParaRPr lang="en-US" sz="2000" dirty="0">
              <a:solidFill>
                <a:schemeClr val="tx1"/>
              </a:solidFill>
            </a:endParaRPr>
          </a:p>
          <a:p>
            <a:pPr marL="548640" lvl="2" indent="0">
              <a:buNone/>
            </a:pPr>
            <a:r>
              <a:rPr lang="en-US" b="1" dirty="0"/>
              <a:t>Actor was successful</a:t>
            </a:r>
            <a:endParaRPr lang="en-US" dirty="0"/>
          </a:p>
          <a:p>
            <a:pPr marL="822960" lvl="3" indent="0">
              <a:buNone/>
            </a:pPr>
            <a:r>
              <a:rPr lang="en-US" dirty="0">
                <a:solidFill>
                  <a:schemeClr val="tx1"/>
                </a:solidFill>
              </a:rPr>
              <a:t>The Actors was able to browse through all the end of period comments in the System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190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362200" y="304800"/>
            <a:ext cx="4191000" cy="6826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Sequence Diagrams</a:t>
            </a: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63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#841 </a:t>
            </a:r>
            <a:r>
              <a:rPr lang="en-US" b="1" dirty="0"/>
              <a:t>Professor Portfolio</a:t>
            </a:r>
          </a:p>
          <a:p>
            <a:pPr marL="0" indent="0">
              <a:buNone/>
            </a:pPr>
            <a:r>
              <a:rPr lang="en-US" b="1" dirty="0" smtClean="0"/>
              <a:t>Scenario </a:t>
            </a:r>
            <a:r>
              <a:rPr lang="en-US" b="1" dirty="0"/>
              <a:t>34 – Professor downloads a </a:t>
            </a:r>
            <a:r>
              <a:rPr lang="en-US" b="1" dirty="0" smtClean="0"/>
              <a:t>report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period has ended for one of Professor </a:t>
            </a:r>
            <a:r>
              <a:rPr lang="en-US" dirty="0" err="1"/>
              <a:t>Cilli’s</a:t>
            </a:r>
            <a:r>
              <a:rPr lang="en-US" dirty="0"/>
              <a:t>, courses. Professor </a:t>
            </a:r>
            <a:r>
              <a:rPr lang="en-US" dirty="0" err="1"/>
              <a:t>Cilli</a:t>
            </a:r>
            <a:r>
              <a:rPr lang="en-US" dirty="0"/>
              <a:t>, will like to see how the Game played out as well as how each group responded to these changes and how they were affected by it. Professor </a:t>
            </a:r>
            <a:r>
              <a:rPr lang="en-US" dirty="0" err="1"/>
              <a:t>Cilli</a:t>
            </a:r>
            <a:r>
              <a:rPr lang="en-US" dirty="0"/>
              <a:t>, logs into the System and navigates to the Reporting page. Professor </a:t>
            </a:r>
            <a:r>
              <a:rPr lang="en-US" dirty="0" err="1"/>
              <a:t>Cilli</a:t>
            </a:r>
            <a:r>
              <a:rPr lang="en-US" dirty="0"/>
              <a:t>, selects the Reports tab, selects a desired Game, and Period. Professor </a:t>
            </a:r>
            <a:r>
              <a:rPr lang="en-US" dirty="0" err="1"/>
              <a:t>Cilli</a:t>
            </a:r>
            <a:r>
              <a:rPr lang="en-US" dirty="0"/>
              <a:t>, presses ‘Generate Report’ button and a pdf report is generated and can now be download to Professor </a:t>
            </a:r>
            <a:r>
              <a:rPr lang="en-US" dirty="0" err="1"/>
              <a:t>Cilli’s</a:t>
            </a:r>
            <a:r>
              <a:rPr lang="en-US" dirty="0"/>
              <a:t> computer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1676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Use Case 34 - </a:t>
            </a:r>
            <a:r>
              <a:rPr lang="en-US" b="1" dirty="0" smtClean="0"/>
              <a:t>Professor </a:t>
            </a:r>
            <a:r>
              <a:rPr lang="en-US" b="1" dirty="0"/>
              <a:t>downloads a report</a:t>
            </a:r>
            <a:endParaRPr lang="en-US" dirty="0"/>
          </a:p>
          <a:p>
            <a:pPr marL="274320" lvl="1" indent="0">
              <a:buNone/>
            </a:pPr>
            <a:r>
              <a:rPr lang="en-US" b="1" dirty="0">
                <a:solidFill>
                  <a:schemeClr val="tx1"/>
                </a:solidFill>
              </a:rPr>
              <a:t>Actor:	</a:t>
            </a:r>
            <a:endParaRPr lang="en-US" dirty="0">
              <a:solidFill>
                <a:schemeClr val="tx1"/>
              </a:solidFill>
            </a:endParaRPr>
          </a:p>
          <a:p>
            <a:pPr marL="548640" lvl="2" indent="0">
              <a:buNone/>
            </a:pPr>
            <a:r>
              <a:rPr lang="en-US" sz="2200" dirty="0" smtClean="0"/>
              <a:t>Admin</a:t>
            </a:r>
            <a:endParaRPr lang="en-US" sz="2200" dirty="0"/>
          </a:p>
          <a:p>
            <a:pPr marL="274320" lvl="1" indent="0">
              <a:buNone/>
            </a:pPr>
            <a:r>
              <a:rPr lang="en-US" b="1" dirty="0">
                <a:solidFill>
                  <a:schemeClr val="tx1"/>
                </a:solidFill>
              </a:rPr>
              <a:t>Pre-Conditions:</a:t>
            </a:r>
            <a:endParaRPr lang="en-US" dirty="0">
              <a:solidFill>
                <a:schemeClr val="tx1"/>
              </a:solidFill>
            </a:endParaRPr>
          </a:p>
          <a:p>
            <a:pPr marL="731520" lvl="1" indent="-457200">
              <a:buClrTx/>
              <a:buSzPct val="800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Is logged into the System</a:t>
            </a:r>
          </a:p>
          <a:p>
            <a:pPr marL="731520" lvl="1" indent="-457200">
              <a:buClrTx/>
              <a:buSzPct val="800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 period has finished</a:t>
            </a:r>
          </a:p>
          <a:p>
            <a:pPr marL="731520" lvl="1" indent="-457200">
              <a:buClrTx/>
              <a:buSzPct val="800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 Game in the database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chemeClr val="tx1"/>
                </a:solidFill>
              </a:rPr>
              <a:t>Normal Course:</a:t>
            </a:r>
            <a:endParaRPr lang="en-US" dirty="0">
              <a:solidFill>
                <a:schemeClr val="tx1"/>
              </a:solidFill>
            </a:endParaRPr>
          </a:p>
          <a:p>
            <a:pPr marL="731520" lvl="1" indent="-457200">
              <a:buClrTx/>
              <a:buSzPct val="800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Actor navigates to the Reporting page</a:t>
            </a:r>
          </a:p>
          <a:p>
            <a:pPr marL="731520" lvl="1" indent="-457200">
              <a:buClrTx/>
              <a:buSzPct val="800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Actor selects the ‘Reports’ tab</a:t>
            </a:r>
          </a:p>
          <a:p>
            <a:pPr marL="731520" lvl="1" indent="-457200">
              <a:buClrTx/>
              <a:buSzPct val="800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Actor selects a Game</a:t>
            </a:r>
          </a:p>
          <a:p>
            <a:pPr marL="731520" lvl="1" indent="-457200">
              <a:buClrTx/>
              <a:buSzPct val="800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Actor selects a period</a:t>
            </a:r>
          </a:p>
          <a:p>
            <a:pPr marL="731520" lvl="1" indent="-457200">
              <a:buClrTx/>
              <a:buSzPct val="800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Actor presses ‘Generate Report’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chemeClr val="tx1"/>
                </a:solidFill>
              </a:rPr>
              <a:t>Post-Condition</a:t>
            </a:r>
            <a:endParaRPr lang="en-US" dirty="0">
              <a:solidFill>
                <a:schemeClr val="tx1"/>
              </a:solidFill>
            </a:endParaRPr>
          </a:p>
          <a:p>
            <a:pPr marL="548640" lvl="2" indent="0">
              <a:buNone/>
            </a:pPr>
            <a:r>
              <a:rPr lang="en-US" sz="2200" b="1" dirty="0"/>
              <a:t>Actor was successful</a:t>
            </a:r>
            <a:endParaRPr lang="en-US" sz="2200" dirty="0"/>
          </a:p>
          <a:p>
            <a:pPr marL="822960" lvl="3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The Actors was able to download a detailed report for a Game/Period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chemeClr val="tx1"/>
                </a:solidFill>
              </a:rPr>
              <a:t>Exceptions:</a:t>
            </a:r>
            <a:endParaRPr lang="en-US" dirty="0">
              <a:solidFill>
                <a:schemeClr val="tx1"/>
              </a:solidFill>
            </a:endParaRPr>
          </a:p>
          <a:p>
            <a:pPr marL="548640" lvl="2" indent="0">
              <a:buNone/>
            </a:pPr>
            <a:r>
              <a:rPr lang="en-US" sz="2200" b="1" dirty="0"/>
              <a:t>If Actor did not select a Game in Step 3</a:t>
            </a:r>
            <a:endParaRPr lang="en-US" sz="2200" dirty="0"/>
          </a:p>
          <a:p>
            <a:pPr marL="822960" lvl="3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Actor will be unable to proceed</a:t>
            </a:r>
          </a:p>
          <a:p>
            <a:pPr marL="822960" lvl="3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Actor will have to repeat Step 3</a:t>
            </a:r>
          </a:p>
          <a:p>
            <a:pPr marL="548640" lvl="2" indent="0">
              <a:buNone/>
            </a:pPr>
            <a:r>
              <a:rPr lang="en-US" sz="2200" b="1" dirty="0"/>
              <a:t>If Actor did not select a Period in Step 4</a:t>
            </a:r>
            <a:endParaRPr lang="en-US" sz="2200" dirty="0"/>
          </a:p>
          <a:p>
            <a:pPr marL="822960" lvl="3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Actor will be unable to proceed</a:t>
            </a:r>
          </a:p>
          <a:p>
            <a:pPr marL="822960" lvl="3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Actor will have to repeat Step 4</a:t>
            </a:r>
          </a:p>
        </p:txBody>
      </p:sp>
    </p:spTree>
    <p:extLst>
      <p:ext uri="{BB962C8B-B14F-4D97-AF65-F5344CB8AC3E}">
        <p14:creationId xmlns:p14="http://schemas.microsoft.com/office/powerpoint/2010/main" val="2843747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362200" y="304800"/>
            <a:ext cx="4191000" cy="6826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Sequence Diagrams</a:t>
            </a: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Comment Repository</a:t>
            </a:r>
          </a:p>
          <a:p>
            <a:r>
              <a:rPr lang="en-US" dirty="0" smtClean="0"/>
              <a:t>Filter results</a:t>
            </a:r>
          </a:p>
          <a:p>
            <a:r>
              <a:rPr lang="en-US" dirty="0" smtClean="0"/>
              <a:t>Provide Feedback</a:t>
            </a:r>
          </a:p>
          <a:p>
            <a:r>
              <a:rPr lang="en-US" dirty="0" smtClean="0"/>
              <a:t>Generate a PDF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 smtClean="0"/>
              <a:t>Story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600200"/>
            <a:ext cx="8503920" cy="48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#842 </a:t>
            </a:r>
            <a:r>
              <a:rPr lang="en-US" b="1" dirty="0"/>
              <a:t>Professor Feedback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Description</a:t>
            </a:r>
            <a:r>
              <a:rPr lang="en-US" b="1" dirty="0"/>
              <a:t>:</a:t>
            </a:r>
          </a:p>
          <a:p>
            <a:r>
              <a:rPr lang="en-US" dirty="0"/>
              <a:t>Professor is able to give their feedback at the end of period for a specific Group based on their strategic decisions and their end of period comment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Acceptance Criteria:</a:t>
            </a:r>
          </a:p>
          <a:p>
            <a:r>
              <a:rPr lang="en-US" dirty="0"/>
              <a:t>A period has ended</a:t>
            </a:r>
          </a:p>
          <a:p>
            <a:r>
              <a:rPr lang="en-US" dirty="0"/>
              <a:t>Is </a:t>
            </a:r>
            <a:r>
              <a:rPr lang="en-US" dirty="0" smtClean="0"/>
              <a:t>Admin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Tasks</a:t>
            </a:r>
          </a:p>
          <a:p>
            <a:r>
              <a:rPr lang="en-US" dirty="0"/>
              <a:t>This GUI should display the comment that receiving the feedback and should display any existing feedback if it </a:t>
            </a:r>
            <a:r>
              <a:rPr lang="en-US" dirty="0" smtClean="0"/>
              <a:t>exists</a:t>
            </a:r>
          </a:p>
          <a:p>
            <a:r>
              <a:rPr lang="en-US" dirty="0"/>
              <a:t>P</a:t>
            </a:r>
            <a:r>
              <a:rPr lang="en-US" dirty="0" smtClean="0"/>
              <a:t>rofessor </a:t>
            </a:r>
            <a:r>
              <a:rPr lang="en-US" dirty="0"/>
              <a:t>can write their feedback and post it to the Database for a specific comment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0" y="2590800"/>
            <a:ext cx="4264152" cy="3581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</a:t>
            </a:r>
            <a:endParaRPr kumimoji="0" lang="en-US" sz="3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kumimoji="0" lang="en-US" sz="12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ok   - </a:t>
            </a:r>
            <a:r>
              <a:rPr kumimoji="0" lang="en-US" sz="128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databaseTest</a:t>
            </a:r>
            <a:r>
              <a:rPr kumimoji="0" lang="en-US" sz="12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::</a:t>
            </a:r>
            <a:r>
              <a:rPr lang="en-US" sz="1280" dirty="0" err="1" smtClean="0"/>
              <a:t>test_getAllComments</a:t>
            </a:r>
            <a:endParaRPr kumimoji="0" lang="en-US" sz="12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kumimoji="0" lang="en-US" sz="12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ok   - </a:t>
            </a:r>
            <a:r>
              <a:rPr kumimoji="0" lang="en-US" sz="128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databaseTest</a:t>
            </a:r>
            <a:r>
              <a:rPr kumimoji="0" lang="en-US" sz="12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::</a:t>
            </a:r>
            <a:r>
              <a:rPr lang="en-US" sz="1280" dirty="0" err="1" smtClean="0"/>
              <a:t>test_getCommentById</a:t>
            </a:r>
            <a:endParaRPr kumimoji="0" lang="en-US" sz="12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kumimoji="0" lang="en-US" sz="12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ok   - </a:t>
            </a:r>
            <a:r>
              <a:rPr kumimoji="0" lang="en-US" sz="128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databaseTest</a:t>
            </a:r>
            <a:r>
              <a:rPr kumimoji="0" lang="en-US" sz="12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::</a:t>
            </a:r>
            <a:r>
              <a:rPr lang="en-US" sz="1280" dirty="0" err="1" smtClean="0"/>
              <a:t>test_getCommentByGameAndPerio</a:t>
            </a:r>
            <a:r>
              <a:rPr lang="en-US" sz="1280" dirty="0" smtClean="0"/>
              <a:t> </a:t>
            </a:r>
            <a:endParaRPr lang="en-US" sz="1280" dirty="0"/>
          </a:p>
          <a:p>
            <a:pPr lvl="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kumimoji="0" lang="en-US" sz="12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ok   - </a:t>
            </a:r>
            <a:r>
              <a:rPr kumimoji="0" lang="en-US" sz="128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databaseTest</a:t>
            </a:r>
            <a:r>
              <a:rPr kumimoji="0" lang="en-US" sz="12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::</a:t>
            </a:r>
            <a:r>
              <a:rPr lang="en-US" sz="1280" dirty="0" err="1" smtClean="0"/>
              <a:t>test_updateFeedback</a:t>
            </a:r>
            <a:endParaRPr kumimoji="0" lang="en-US" sz="12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kumimoji="0" lang="en-US" sz="12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ok   - </a:t>
            </a:r>
            <a:r>
              <a:rPr kumimoji="0" lang="en-US" sz="128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databaseTest</a:t>
            </a:r>
            <a:r>
              <a:rPr kumimoji="0" lang="en-US" sz="12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::</a:t>
            </a:r>
            <a:r>
              <a:rPr lang="en-US" sz="1280" dirty="0" err="1" smtClean="0"/>
              <a:t>test_getHotelByGameID</a:t>
            </a:r>
            <a:endParaRPr kumimoji="0" lang="en-US" sz="12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kumimoji="0" lang="en-US" sz="12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ok   - </a:t>
            </a:r>
            <a:r>
              <a:rPr kumimoji="0" lang="en-US" sz="128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databaseTest</a:t>
            </a:r>
            <a:r>
              <a:rPr kumimoji="0" lang="en-US" sz="12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::</a:t>
            </a:r>
            <a:r>
              <a:rPr lang="en-US" sz="1280" dirty="0" err="1" smtClean="0"/>
              <a:t>test_getStudentByHotel</a:t>
            </a:r>
            <a:endParaRPr lang="en-US" sz="1280" dirty="0" smtClean="0"/>
          </a:p>
          <a:p>
            <a:pPr lvl="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1280" dirty="0"/>
              <a:t>ok   - </a:t>
            </a:r>
            <a:r>
              <a:rPr lang="en-US" sz="1280" dirty="0" err="1"/>
              <a:t>databaseTest</a:t>
            </a:r>
            <a:r>
              <a:rPr lang="en-US" sz="1280" dirty="0"/>
              <a:t>::</a:t>
            </a:r>
            <a:r>
              <a:rPr lang="en-US" sz="1280" dirty="0" err="1" smtClean="0"/>
              <a:t>test_getMarketShareByHotelAndPe</a:t>
            </a:r>
            <a:endParaRPr lang="en-US" sz="1280" dirty="0"/>
          </a:p>
          <a:p>
            <a:pPr lvl="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1280" dirty="0"/>
              <a:t>ok   - </a:t>
            </a:r>
            <a:r>
              <a:rPr lang="en-US" sz="1280" dirty="0" err="1"/>
              <a:t>databaseTest</a:t>
            </a:r>
            <a:r>
              <a:rPr lang="en-US" sz="1280" dirty="0"/>
              <a:t>::</a:t>
            </a:r>
            <a:r>
              <a:rPr lang="en-US" sz="1280" dirty="0" err="1" smtClean="0"/>
              <a:t>test_getCommentByHotelAndPerio</a:t>
            </a:r>
            <a:endParaRPr lang="en-US" sz="1280" dirty="0"/>
          </a:p>
          <a:p>
            <a:pPr lvl="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kumimoji="0" lang="en-US" sz="12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1752" y="2514600"/>
            <a:ext cx="4041648" cy="3886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ReportController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ok   - </a:t>
            </a:r>
            <a:r>
              <a:rPr lang="en-US" sz="1200" dirty="0" err="1" smtClean="0"/>
              <a:t>ReportController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Test::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test__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constructInvalidPar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ok   - </a:t>
            </a:r>
            <a:r>
              <a:rPr lang="en-US" sz="1200" dirty="0" err="1" smtClean="0"/>
              <a:t>ReportControllerTest</a:t>
            </a:r>
            <a:r>
              <a:rPr lang="en-US" sz="1200" dirty="0" smtClean="0"/>
              <a:t> </a:t>
            </a:r>
            <a:r>
              <a:rPr lang="en-US" sz="1200" dirty="0"/>
              <a:t>::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test__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construcValidPar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ok   - </a:t>
            </a:r>
            <a:r>
              <a:rPr lang="en-US" sz="1200" dirty="0" err="1" smtClean="0"/>
              <a:t>ReportControllerTest</a:t>
            </a:r>
            <a:r>
              <a:rPr lang="en-US" sz="1200" dirty="0" smtClean="0"/>
              <a:t> </a:t>
            </a:r>
            <a:r>
              <a:rPr lang="en-US" sz="1200" dirty="0" smtClean="0"/>
              <a:t>::</a:t>
            </a:r>
            <a:r>
              <a:rPr lang="en-US" sz="1200" dirty="0" err="1" smtClean="0"/>
              <a:t>test_feedbackPage</a:t>
            </a:r>
            <a:r>
              <a:rPr lang="en-US" sz="1200" dirty="0" smtClean="0"/>
              <a:t>  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ok   - </a:t>
            </a:r>
            <a:r>
              <a:rPr lang="en-US" sz="1200" dirty="0" err="1" smtClean="0"/>
              <a:t>ReportControllerTest</a:t>
            </a:r>
            <a:r>
              <a:rPr lang="en-US" sz="1200" dirty="0" smtClean="0"/>
              <a:t> </a:t>
            </a:r>
            <a:r>
              <a:rPr lang="en-US" sz="1200" dirty="0" smtClean="0"/>
              <a:t>::</a:t>
            </a:r>
            <a:r>
              <a:rPr lang="en-US" sz="1200" dirty="0" err="1" smtClean="0"/>
              <a:t>test</a:t>
            </a:r>
            <a:r>
              <a:rPr lang="en-US" sz="1200" dirty="0" err="1" smtClean="0"/>
              <a:t>_generateCommentTabl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ok   - </a:t>
            </a:r>
            <a:r>
              <a:rPr lang="en-US" sz="1200" dirty="0" err="1" smtClean="0"/>
              <a:t>ReportControllerTest</a:t>
            </a:r>
            <a:r>
              <a:rPr lang="en-US" sz="1200" dirty="0" smtClean="0"/>
              <a:t> </a:t>
            </a:r>
            <a:r>
              <a:rPr lang="en-US" sz="1200" dirty="0"/>
              <a:t>::</a:t>
            </a:r>
            <a:r>
              <a:rPr lang="en-US" sz="1200" dirty="0" err="1" smtClean="0"/>
              <a:t>test_filterMenu</a:t>
            </a:r>
            <a:r>
              <a:rPr lang="en-US" sz="1200" dirty="0" smtClean="0"/>
              <a:t> 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1200" dirty="0"/>
              <a:t>o</a:t>
            </a:r>
            <a:r>
              <a:rPr lang="en-US" sz="1200" dirty="0" smtClean="0"/>
              <a:t>k   - </a:t>
            </a:r>
            <a:r>
              <a:rPr lang="en-US" sz="1200" dirty="0" err="1" smtClean="0"/>
              <a:t>ReportControllerTest</a:t>
            </a:r>
            <a:r>
              <a:rPr lang="en-US" sz="1200" dirty="0" smtClean="0"/>
              <a:t> </a:t>
            </a:r>
            <a:r>
              <a:rPr lang="en-US" sz="1200" dirty="0"/>
              <a:t>::</a:t>
            </a:r>
            <a:r>
              <a:rPr lang="en-US" sz="1200" dirty="0" err="1" smtClean="0"/>
              <a:t>test_commentList</a:t>
            </a:r>
            <a:r>
              <a:rPr lang="en-US" sz="1200" dirty="0" smtClean="0"/>
              <a:t> 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ok   - </a:t>
            </a:r>
            <a:r>
              <a:rPr lang="en-US" sz="1200" dirty="0" err="1" smtClean="0"/>
              <a:t>ReportControllerTest</a:t>
            </a:r>
            <a:r>
              <a:rPr lang="en-US" sz="1200" dirty="0" smtClean="0"/>
              <a:t> </a:t>
            </a:r>
            <a:r>
              <a:rPr lang="en-US" sz="1200" dirty="0"/>
              <a:t>::</a:t>
            </a:r>
            <a:r>
              <a:rPr lang="en-US" sz="1200" dirty="0" err="1" smtClean="0"/>
              <a:t>test_chooseGame</a:t>
            </a:r>
            <a:endParaRPr lang="en-US" sz="1200" dirty="0" smtClean="0"/>
          </a:p>
          <a:p>
            <a:pPr lvl="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1200" dirty="0" smtClean="0"/>
              <a:t>ok   - </a:t>
            </a:r>
            <a:r>
              <a:rPr lang="en-US" sz="1200" dirty="0" err="1" smtClean="0"/>
              <a:t>ReportControllerTest</a:t>
            </a:r>
            <a:r>
              <a:rPr lang="en-US" sz="1200" dirty="0" smtClean="0"/>
              <a:t> </a:t>
            </a:r>
            <a:r>
              <a:rPr lang="en-US" sz="1200" dirty="0" smtClean="0"/>
              <a:t>::</a:t>
            </a:r>
            <a:r>
              <a:rPr lang="en-US" sz="1200" dirty="0" err="1" smtClean="0"/>
              <a:t>test_selectPeriod</a:t>
            </a:r>
            <a:endParaRPr lang="en-US" sz="1200" dirty="0" smtClean="0"/>
          </a:p>
          <a:p>
            <a:pPr lvl="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1200" dirty="0" smtClean="0"/>
              <a:t>ok   - </a:t>
            </a:r>
            <a:r>
              <a:rPr lang="en-US" sz="1200" dirty="0" err="1" smtClean="0"/>
              <a:t>ReportControllerTest</a:t>
            </a:r>
            <a:r>
              <a:rPr lang="en-US" sz="1200" dirty="0" smtClean="0"/>
              <a:t> ::</a:t>
            </a:r>
            <a:r>
              <a:rPr lang="en-US" sz="1200" dirty="0" err="1" smtClean="0"/>
              <a:t>test_postFeedback</a:t>
            </a:r>
            <a:endParaRPr lang="en-US" sz="1200" dirty="0" smtClean="0"/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en-US" sz="1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81000" y="16002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PHPUnit</a:t>
            </a:r>
            <a:r>
              <a:rPr lang="en-US" dirty="0"/>
              <a:t> 4.8.9 by Sebastian Bergmann and </a:t>
            </a:r>
            <a:r>
              <a:rPr lang="en-US" dirty="0" smtClean="0"/>
              <a:t>contributors. Runtime:</a:t>
            </a:r>
            <a:r>
              <a:rPr lang="en-US" dirty="0"/>
              <a:t>	PHP 5.5.9-1ubuntu4.11Configuration:	/</a:t>
            </a:r>
            <a:r>
              <a:rPr lang="en-US" dirty="0" err="1"/>
              <a:t>srv</a:t>
            </a:r>
            <a:r>
              <a:rPr lang="en-US" dirty="0"/>
              <a:t>/</a:t>
            </a:r>
            <a:r>
              <a:rPr lang="en-US" dirty="0" err="1"/>
              <a:t>marketsim</a:t>
            </a:r>
            <a:r>
              <a:rPr lang="en-US" dirty="0"/>
              <a:t>/www/Tests/phpunit.xml</a:t>
            </a:r>
          </a:p>
        </p:txBody>
      </p:sp>
    </p:spTree>
    <p:extLst>
      <p:ext uri="{BB962C8B-B14F-4D97-AF65-F5344CB8AC3E}">
        <p14:creationId xmlns:p14="http://schemas.microsoft.com/office/powerpoint/2010/main" val="13283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19428342"/>
              </p:ext>
            </p:extLst>
          </p:nvPr>
        </p:nvGraphicFramePr>
        <p:xfrm>
          <a:off x="152400" y="1287582"/>
          <a:ext cx="8911209" cy="5491636"/>
        </p:xfrm>
        <a:graphic>
          <a:graphicData uri="http://schemas.openxmlformats.org/drawingml/2006/table">
            <a:tbl>
              <a:tblPr/>
              <a:tblGrid>
                <a:gridCol w="2798829"/>
                <a:gridCol w="6112380"/>
              </a:tblGrid>
              <a:tr h="315986"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Test ID:</a:t>
                      </a:r>
                      <a:endParaRPr lang="en-US" sz="1300" dirty="0">
                        <a:effectLst/>
                      </a:endParaRPr>
                    </a:p>
                  </a:txBody>
                  <a:tcPr marL="46517" marR="46517" marT="46517" marB="4651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CreatePage81</a:t>
                      </a:r>
                      <a:endParaRPr lang="en-US" sz="1300" dirty="0">
                        <a:effectLst/>
                      </a:endParaRPr>
                    </a:p>
                  </a:txBody>
                  <a:tcPr marL="46517" marR="46517" marT="46517" marB="4651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725056"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Description:</a:t>
                      </a:r>
                      <a:endParaRPr lang="en-US" sz="1300" dirty="0">
                        <a:effectLst/>
                      </a:endParaRPr>
                    </a:p>
                  </a:txBody>
                  <a:tcPr marL="46517" marR="46517" marT="46517" marB="4651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Test </a:t>
                      </a:r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ReportController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function that returns a template to account page</a:t>
                      </a:r>
                      <a:endParaRPr lang="en-US" sz="1300" dirty="0">
                        <a:effectLst/>
                      </a:endParaRPr>
                    </a:p>
                  </a:txBody>
                  <a:tcPr marL="46517" marR="46517" marT="46517" marB="4651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16081">
                <a:tc rowSpan="4"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Test Steps</a:t>
                      </a:r>
                      <a:endParaRPr lang="en-US" sz="1300" dirty="0">
                        <a:effectLst/>
                      </a:endParaRPr>
                    </a:p>
                  </a:txBody>
                  <a:tcPr marL="46517" marR="46517" marT="46517" marB="4651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Step 1 :$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= new </a:t>
                      </a:r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ReportController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;</a:t>
                      </a:r>
                      <a:endParaRPr lang="en-US" sz="1300" dirty="0">
                        <a:effectLst/>
                      </a:endParaRPr>
                    </a:p>
                  </a:txBody>
                  <a:tcPr marL="46517" marR="46517" marT="46517" marB="4651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159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Step 2 :$value = "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someValue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";</a:t>
                      </a:r>
                      <a:endParaRPr lang="en-US" sz="1300" dirty="0">
                        <a:effectLst/>
                      </a:endParaRPr>
                    </a:p>
                  </a:txBody>
                  <a:tcPr marL="46517" marR="46517" marT="46517" marB="4651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968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Step 3: $result =  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"&lt;form action='' method='post'&gt;</a:t>
                      </a:r>
                    </a:p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&lt;div class='</a:t>
                      </a:r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bs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-example'&gt;".</a:t>
                      </a:r>
                    </a:p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"&lt;div class='panel panel-default'&gt;".</a:t>
                      </a:r>
                    </a:p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"&lt;div class='panel-body' align='center'&gt;".</a:t>
                      </a:r>
                    </a:p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"&lt;h2&gt;User Accounts Management&lt;/h2&gt;"."&lt;a </a:t>
                      </a:r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href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='http://marketsim-dev.cis.fiu.edu/views/</a:t>
                      </a:r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reportingPage.php?button_reports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=Reports' class='</a:t>
                      </a:r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btn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btn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-primary'&gt;Reports&lt;/a&gt;". "&lt;a </a:t>
                      </a:r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href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='http://marketsim-dev.cis.fiu.edu/views/</a:t>
                      </a:r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reportingPage.php?button_commentRepository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=</a:t>
                      </a:r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Comment+Repository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' class='</a:t>
                      </a:r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btn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btn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-primary'&gt;Comment Repository&lt;/a&gt;". "&lt;/div&gt;". "&lt;div class='' align='center'&gt;". "&lt;div class='panel-footer </a:t>
                      </a:r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clearfix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' style='width: 1075px' &gt;".</a:t>
                      </a:r>
                    </a:p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$value.</a:t>
                      </a:r>
                    </a:p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"&lt;/div&gt;". "&lt;/div&gt;". "&lt;/div&gt;". "&lt;/div&gt;". "&lt;/form&gt;";	</a:t>
                      </a:r>
                      <a:endParaRPr lang="en-US" sz="1300" dirty="0">
                        <a:effectLst/>
                      </a:endParaRPr>
                    </a:p>
                  </a:txBody>
                  <a:tcPr marL="46517" marR="46517" marT="46517" marB="4651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16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Step 4:&gt;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assertEquals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($result, $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-&gt;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CreatePage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($value));</a:t>
                      </a:r>
                      <a:endParaRPr lang="en-US" sz="1300" dirty="0">
                        <a:effectLst/>
                      </a:endParaRPr>
                    </a:p>
                  </a:txBody>
                  <a:tcPr marL="46517" marR="46517" marT="46517" marB="4651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15986"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Tester:</a:t>
                      </a:r>
                      <a:endParaRPr lang="en-US" sz="1300">
                        <a:effectLst/>
                      </a:endParaRPr>
                    </a:p>
                  </a:txBody>
                  <a:tcPr marL="46517" marR="46517" marT="46517" marB="4651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Javier Andrial</a:t>
                      </a:r>
                      <a:endParaRPr lang="en-US" sz="1300" dirty="0">
                        <a:effectLst/>
                      </a:endParaRPr>
                    </a:p>
                  </a:txBody>
                  <a:tcPr marL="46517" marR="46517" marT="46517" marB="4651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15986"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Result:</a:t>
                      </a:r>
                      <a:endParaRPr lang="en-US" sz="1300">
                        <a:effectLst/>
                      </a:endParaRPr>
                    </a:p>
                  </a:txBody>
                  <a:tcPr marL="46517" marR="46517" marT="46517" marB="4651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   Pass</a:t>
                      </a:r>
                      <a:endParaRPr lang="en-US" sz="1300" dirty="0">
                        <a:effectLst/>
                      </a:endParaRPr>
                    </a:p>
                  </a:txBody>
                  <a:tcPr marL="46517" marR="46517" marT="46517" marB="4651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170595" y="-371564"/>
            <a:ext cx="2194399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266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Strategic Marketing Simulator 1.0</a:t>
            </a:r>
            <a:endParaRPr 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2895600"/>
            <a:ext cx="7053072" cy="30510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Questions?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 smtClean="0"/>
              <a:t>Story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600200"/>
            <a:ext cx="8503920" cy="4800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#841 </a:t>
            </a:r>
            <a:r>
              <a:rPr lang="en-US" b="1" dirty="0"/>
              <a:t>Professor Portfolio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Description</a:t>
            </a:r>
            <a:r>
              <a:rPr lang="en-US" b="1" dirty="0"/>
              <a:t>:</a:t>
            </a:r>
          </a:p>
          <a:p>
            <a:r>
              <a:rPr lang="en-US" dirty="0"/>
              <a:t>Admin is able to download a detailed report of how Each Hotel did during the last period, as well as all the groups as a whole </a:t>
            </a:r>
            <a:r>
              <a:rPr lang="en-US" dirty="0" smtClean="0"/>
              <a:t>performed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Acceptance Criteria:</a:t>
            </a:r>
          </a:p>
          <a:p>
            <a:r>
              <a:rPr lang="en-US" dirty="0"/>
              <a:t>Period has ended</a:t>
            </a:r>
          </a:p>
          <a:p>
            <a:r>
              <a:rPr lang="en-US" dirty="0"/>
              <a:t>Student users in Game</a:t>
            </a:r>
          </a:p>
          <a:p>
            <a:r>
              <a:rPr lang="en-US" dirty="0"/>
              <a:t>is an Admin</a:t>
            </a:r>
          </a:p>
          <a:p>
            <a:pPr marL="0" indent="0">
              <a:buNone/>
            </a:pPr>
            <a:r>
              <a:rPr lang="en-US" b="1" dirty="0" smtClean="0"/>
              <a:t>Tasks</a:t>
            </a:r>
          </a:p>
          <a:p>
            <a:r>
              <a:rPr lang="en-US" dirty="0"/>
              <a:t>Gather relative information for the selected game and selected period and structure and print it to a downloadable 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592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</a:t>
            </a:r>
            <a:r>
              <a:rPr lang="en-US" dirty="0" smtClean="0"/>
              <a:t>Story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#840 </a:t>
            </a:r>
            <a:r>
              <a:rPr lang="en-US" b="1" dirty="0"/>
              <a:t>Comment Repository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Description:</a:t>
            </a:r>
          </a:p>
          <a:p>
            <a:r>
              <a:rPr lang="en-US" dirty="0"/>
              <a:t>A page where an Admin user can view all Comments for a Game’s Period.</a:t>
            </a:r>
          </a:p>
          <a:p>
            <a:r>
              <a:rPr lang="en-US" dirty="0"/>
              <a:t>Admin can also filter Comments by Hotel Type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Acceptance Criteria:</a:t>
            </a:r>
          </a:p>
          <a:p>
            <a:r>
              <a:rPr lang="en-US" dirty="0"/>
              <a:t>A period has ended</a:t>
            </a:r>
          </a:p>
          <a:p>
            <a:r>
              <a:rPr lang="en-US" dirty="0"/>
              <a:t>A game is Active or has finished</a:t>
            </a:r>
          </a:p>
          <a:p>
            <a:r>
              <a:rPr lang="en-US" dirty="0"/>
              <a:t>Game has Student users</a:t>
            </a:r>
          </a:p>
          <a:p>
            <a:r>
              <a:rPr lang="en-US" dirty="0"/>
              <a:t>Is an Admin user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Tasks</a:t>
            </a:r>
          </a:p>
          <a:p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comments for all games and periods should be </a:t>
            </a:r>
            <a:r>
              <a:rPr lang="en-US" dirty="0" smtClean="0"/>
              <a:t>displayed</a:t>
            </a:r>
          </a:p>
          <a:p>
            <a:r>
              <a:rPr lang="en-US" dirty="0" smtClean="0"/>
              <a:t>Allow </a:t>
            </a:r>
            <a:r>
              <a:rPr lang="en-US" dirty="0"/>
              <a:t>a filtering feature that will reduce the displayed comments to only the ones that match the filter</a:t>
            </a:r>
          </a:p>
        </p:txBody>
      </p:sp>
    </p:spTree>
    <p:extLst>
      <p:ext uri="{BB962C8B-B14F-4D97-AF65-F5344CB8AC3E}">
        <p14:creationId xmlns:p14="http://schemas.microsoft.com/office/powerpoint/2010/main" val="415521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#842 Professor Feedback</a:t>
            </a:r>
          </a:p>
          <a:p>
            <a:pPr marL="0" indent="0">
              <a:buNone/>
            </a:pPr>
            <a:r>
              <a:rPr lang="en-US" dirty="0" smtClean="0"/>
              <a:t>The goal of this page is to grant the user to ability provide ‘Feedback’ on a Students end of period comments and save it to the Database for the Student to see.</a:t>
            </a:r>
          </a:p>
          <a:p>
            <a:r>
              <a:rPr lang="en-US" b="1" dirty="0" smtClean="0"/>
              <a:t>#</a:t>
            </a:r>
            <a:r>
              <a:rPr lang="en-US" b="1" dirty="0"/>
              <a:t>841 Professor </a:t>
            </a:r>
            <a:r>
              <a:rPr lang="en-US" b="1" dirty="0" smtClean="0"/>
              <a:t>Portfolio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The goal of this page is to provide a highly detailed downloadable PDF of a selected Game and Period</a:t>
            </a:r>
          </a:p>
          <a:p>
            <a:r>
              <a:rPr lang="en-US" b="1" dirty="0" smtClean="0"/>
              <a:t>#</a:t>
            </a:r>
            <a:r>
              <a:rPr lang="en-US" b="1" dirty="0"/>
              <a:t>840 Comment </a:t>
            </a:r>
            <a:r>
              <a:rPr lang="en-US" b="1" dirty="0" smtClean="0"/>
              <a:t>Repository</a:t>
            </a:r>
          </a:p>
          <a:p>
            <a:pPr marL="0" indent="0">
              <a:buNone/>
            </a:pPr>
            <a:r>
              <a:rPr lang="en-US" dirty="0"/>
              <a:t>The Goal of this page is to </a:t>
            </a:r>
            <a:r>
              <a:rPr lang="en-US" dirty="0" smtClean="0"/>
              <a:t>display all student end of period comments in a friendly, easy to use, interface.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9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</a:t>
            </a:r>
            <a:r>
              <a:rPr lang="en-US" dirty="0" smtClean="0"/>
              <a:t>Requirements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#</a:t>
            </a:r>
            <a:r>
              <a:rPr lang="en-US" b="1" dirty="0"/>
              <a:t>842 Professor </a:t>
            </a:r>
            <a:r>
              <a:rPr lang="en-US" b="1" dirty="0" smtClean="0"/>
              <a:t>Feedback</a:t>
            </a:r>
          </a:p>
          <a:p>
            <a:pPr marL="0" indent="0">
              <a:buNone/>
            </a:pPr>
            <a:r>
              <a:rPr lang="en-US" b="1" dirty="0" smtClean="0"/>
              <a:t>Function </a:t>
            </a:r>
            <a:r>
              <a:rPr lang="en-US" b="1" dirty="0"/>
              <a:t>requirements</a:t>
            </a:r>
            <a:endParaRPr lang="en-US" dirty="0"/>
          </a:p>
          <a:p>
            <a:r>
              <a:rPr lang="en-US" dirty="0"/>
              <a:t>User must be able to </a:t>
            </a:r>
            <a:r>
              <a:rPr lang="en-US" dirty="0" smtClean="0"/>
              <a:t>type in their Feedback</a:t>
            </a:r>
            <a:endParaRPr lang="en-US" dirty="0"/>
          </a:p>
          <a:p>
            <a:r>
              <a:rPr lang="en-US" dirty="0"/>
              <a:t>User must be able </a:t>
            </a:r>
            <a:r>
              <a:rPr lang="en-US" dirty="0" smtClean="0"/>
              <a:t>to commit their Feedback to the database</a:t>
            </a:r>
            <a:endParaRPr lang="en-US" dirty="0"/>
          </a:p>
          <a:p>
            <a:r>
              <a:rPr lang="en-US" dirty="0"/>
              <a:t>User must be logged into the system </a:t>
            </a:r>
            <a:r>
              <a:rPr lang="en-US" dirty="0" smtClean="0"/>
              <a:t>as an admin to access this feature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Non function requirements</a:t>
            </a:r>
            <a:endParaRPr lang="en-US" dirty="0"/>
          </a:p>
          <a:p>
            <a:r>
              <a:rPr lang="en-US" dirty="0" smtClean="0"/>
              <a:t>Displays current set Feedback</a:t>
            </a:r>
            <a:endParaRPr lang="en-US" dirty="0"/>
          </a:p>
          <a:p>
            <a:r>
              <a:rPr lang="en-US" dirty="0"/>
              <a:t>Appearance coheres to the style of the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5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 smtClean="0"/>
              <a:t>Requirements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#</a:t>
            </a:r>
            <a:r>
              <a:rPr lang="en-US" b="1" dirty="0"/>
              <a:t>841 Professor </a:t>
            </a:r>
            <a:r>
              <a:rPr lang="en-US" b="1" dirty="0" smtClean="0"/>
              <a:t>Portfolio</a:t>
            </a:r>
          </a:p>
          <a:p>
            <a:pPr marL="0" indent="0">
              <a:buNone/>
            </a:pPr>
            <a:r>
              <a:rPr lang="en-US" b="1" dirty="0" smtClean="0"/>
              <a:t>Function </a:t>
            </a:r>
            <a:r>
              <a:rPr lang="en-US" b="1" dirty="0"/>
              <a:t>requirements</a:t>
            </a:r>
            <a:endParaRPr lang="en-US" dirty="0"/>
          </a:p>
          <a:p>
            <a:r>
              <a:rPr lang="en-US" dirty="0"/>
              <a:t>User must be able </a:t>
            </a:r>
            <a:r>
              <a:rPr lang="en-US" dirty="0" smtClean="0"/>
              <a:t>to choose a Game and Period</a:t>
            </a:r>
            <a:endParaRPr lang="en-US" dirty="0"/>
          </a:p>
          <a:p>
            <a:r>
              <a:rPr lang="en-US" dirty="0"/>
              <a:t>User must be able to </a:t>
            </a:r>
            <a:r>
              <a:rPr lang="en-US" dirty="0" smtClean="0"/>
              <a:t>generate a PDF for select Game/Period</a:t>
            </a:r>
            <a:endParaRPr lang="en-US" dirty="0"/>
          </a:p>
          <a:p>
            <a:r>
              <a:rPr lang="en-US" dirty="0"/>
              <a:t>User must be logged into the system as an admin to access this </a:t>
            </a:r>
            <a:r>
              <a:rPr lang="en-US" dirty="0" smtClean="0"/>
              <a:t>feature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Non function requirements</a:t>
            </a:r>
            <a:endParaRPr lang="en-US" dirty="0"/>
          </a:p>
          <a:p>
            <a:r>
              <a:rPr lang="en-US" dirty="0" smtClean="0"/>
              <a:t>PDF is visually appealing and </a:t>
            </a:r>
            <a:r>
              <a:rPr lang="en-US" dirty="0"/>
              <a:t>contains </a:t>
            </a:r>
            <a:r>
              <a:rPr lang="en-US" dirty="0" smtClean="0"/>
              <a:t>appropriate 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6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 smtClean="0"/>
              <a:t>Requirements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#</a:t>
            </a:r>
            <a:r>
              <a:rPr lang="en-US" b="1" dirty="0"/>
              <a:t>840 Comment </a:t>
            </a:r>
            <a:r>
              <a:rPr lang="en-US" b="1" dirty="0" smtClean="0"/>
              <a:t>Repository</a:t>
            </a:r>
          </a:p>
          <a:p>
            <a:pPr marL="0" indent="0">
              <a:buNone/>
            </a:pPr>
            <a:r>
              <a:rPr lang="en-US" b="1" dirty="0" smtClean="0"/>
              <a:t>Function </a:t>
            </a:r>
            <a:r>
              <a:rPr lang="en-US" b="1" dirty="0"/>
              <a:t>requirements</a:t>
            </a:r>
            <a:endParaRPr lang="en-US" dirty="0"/>
          </a:p>
          <a:p>
            <a:r>
              <a:rPr lang="en-US" dirty="0"/>
              <a:t>User must be able </a:t>
            </a:r>
            <a:r>
              <a:rPr lang="en-US" dirty="0" smtClean="0"/>
              <a:t>to view all end of period comments</a:t>
            </a:r>
            <a:endParaRPr lang="en-US" dirty="0"/>
          </a:p>
          <a:p>
            <a:r>
              <a:rPr lang="en-US" dirty="0"/>
              <a:t>User must be able to </a:t>
            </a:r>
            <a:r>
              <a:rPr lang="en-US" dirty="0" smtClean="0"/>
              <a:t>filter results</a:t>
            </a:r>
            <a:endParaRPr lang="en-US" dirty="0"/>
          </a:p>
          <a:p>
            <a:r>
              <a:rPr lang="en-US" dirty="0"/>
              <a:t>User must be logged into the system as an admin to access this </a:t>
            </a:r>
            <a:r>
              <a:rPr lang="en-US" dirty="0" smtClean="0"/>
              <a:t>feature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Non function requirements</a:t>
            </a:r>
            <a:endParaRPr lang="en-US" dirty="0"/>
          </a:p>
          <a:p>
            <a:r>
              <a:rPr lang="en-US" dirty="0"/>
              <a:t>Appearance coheres to the style of the website</a:t>
            </a:r>
          </a:p>
        </p:txBody>
      </p:sp>
    </p:spTree>
    <p:extLst>
      <p:ext uri="{BB962C8B-B14F-4D97-AF65-F5344CB8AC3E}">
        <p14:creationId xmlns:p14="http://schemas.microsoft.com/office/powerpoint/2010/main" val="79619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00200"/>
            <a:ext cx="6858000" cy="5105400"/>
          </a:xfrm>
        </p:spPr>
      </p:pic>
    </p:spTree>
    <p:extLst>
      <p:ext uri="{BB962C8B-B14F-4D97-AF65-F5344CB8AC3E}">
        <p14:creationId xmlns:p14="http://schemas.microsoft.com/office/powerpoint/2010/main" val="3772219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2065</TotalTime>
  <Words>977</Words>
  <Application>Microsoft Office PowerPoint</Application>
  <PresentationFormat>On-screen Show (4:3)</PresentationFormat>
  <Paragraphs>229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Georgia</vt:lpstr>
      <vt:lpstr>Times New Roman</vt:lpstr>
      <vt:lpstr>Wingdings</vt:lpstr>
      <vt:lpstr>Wingdings 2</vt:lpstr>
      <vt:lpstr>Civic</vt:lpstr>
      <vt:lpstr>Strategic Marketing Simulator 1.0 Sprint 6 review</vt:lpstr>
      <vt:lpstr>User Story 1</vt:lpstr>
      <vt:lpstr>User Story 2</vt:lpstr>
      <vt:lpstr>User Story 3</vt:lpstr>
      <vt:lpstr>Goals</vt:lpstr>
      <vt:lpstr>Functional Requirements 1</vt:lpstr>
      <vt:lpstr>Functional Requirements 2</vt:lpstr>
      <vt:lpstr>Functional Requirements 3</vt:lpstr>
      <vt:lpstr>Use Case Diagram</vt:lpstr>
      <vt:lpstr>Scenarios</vt:lpstr>
      <vt:lpstr>Use Cases</vt:lpstr>
      <vt:lpstr>Sequence Diagrams</vt:lpstr>
      <vt:lpstr>Scenario</vt:lpstr>
      <vt:lpstr>Use Cases</vt:lpstr>
      <vt:lpstr>PowerPoint Presentation</vt:lpstr>
      <vt:lpstr>Scenario</vt:lpstr>
      <vt:lpstr>Use Cases</vt:lpstr>
      <vt:lpstr>PowerPoint Presentation</vt:lpstr>
      <vt:lpstr>Live Demonstration</vt:lpstr>
      <vt:lpstr>Software Testing</vt:lpstr>
      <vt:lpstr>Test Case</vt:lpstr>
      <vt:lpstr>Strategic Marketing Simulator 1.0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</dc:creator>
  <cp:lastModifiedBy>Javier</cp:lastModifiedBy>
  <cp:revision>156</cp:revision>
  <dcterms:created xsi:type="dcterms:W3CDTF">2015-09-11T12:39:21Z</dcterms:created>
  <dcterms:modified xsi:type="dcterms:W3CDTF">2015-11-19T21:02:37Z</dcterms:modified>
</cp:coreProperties>
</file>