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22"/>
  </p:notesMasterIdLst>
  <p:handoutMasterIdLst>
    <p:handoutMasterId r:id="rId23"/>
  </p:handoutMasterIdLst>
  <p:sldIdLst>
    <p:sldId id="256" r:id="rId2"/>
    <p:sldId id="343" r:id="rId3"/>
    <p:sldId id="344" r:id="rId4"/>
    <p:sldId id="345" r:id="rId5"/>
    <p:sldId id="356" r:id="rId6"/>
    <p:sldId id="357" r:id="rId7"/>
    <p:sldId id="346" r:id="rId8"/>
    <p:sldId id="347" r:id="rId9"/>
    <p:sldId id="349" r:id="rId10"/>
    <p:sldId id="363" r:id="rId11"/>
    <p:sldId id="350" r:id="rId12"/>
    <p:sldId id="351" r:id="rId13"/>
    <p:sldId id="358" r:id="rId14"/>
    <p:sldId id="352" r:id="rId15"/>
    <p:sldId id="360" r:id="rId16"/>
    <p:sldId id="362" r:id="rId17"/>
    <p:sldId id="361" r:id="rId18"/>
    <p:sldId id="354" r:id="rId19"/>
    <p:sldId id="359" r:id="rId20"/>
    <p:sldId id="355" r:id="rId2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3" autoAdjust="0"/>
    <p:restoredTop sz="82336" autoAdjust="0"/>
  </p:normalViewPr>
  <p:slideViewPr>
    <p:cSldViewPr snapToObjects="1">
      <p:cViewPr varScale="1">
        <p:scale>
          <a:sx n="97" d="100"/>
          <a:sy n="97" d="100"/>
        </p:scale>
        <p:origin x="1932" y="78"/>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Greet</a:t>
            </a:r>
            <a:r>
              <a:rPr lang="en-US" baseline="0" dirty="0" smtClean="0"/>
              <a:t> your audience, thank them for attending your presentation, introduce yourself, introduce your project, </a:t>
            </a:r>
            <a:r>
              <a:rPr lang="en-US" dirty="0" smtClean="0"/>
              <a:t>introduce your team</a:t>
            </a:r>
            <a:r>
              <a:rPr lang="en-US" baseline="0" dirty="0" smtClean="0"/>
              <a:t> members, </a:t>
            </a:r>
            <a:r>
              <a:rPr lang="en-US" dirty="0" smtClean="0"/>
              <a:t>and quickly indicate what each of you</a:t>
            </a:r>
            <a:r>
              <a:rPr lang="en-US" baseline="0" dirty="0" smtClean="0"/>
              <a:t> did in a high-level manner, and put more emphasis on your part/contribution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smtClean="0"/>
          </a:p>
          <a:p>
            <a:r>
              <a:rPr lang="en-US" dirty="0" smtClean="0"/>
              <a:t>System Deployment Diagram</a:t>
            </a:r>
          </a:p>
          <a:p>
            <a:r>
              <a:rPr lang="en-US" dirty="0" smtClean="0"/>
              <a:t>Highlight the parts that you contributed to them</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10</a:t>
            </a:fld>
            <a:endParaRPr lang="en-US" altLang="en-US"/>
          </a:p>
        </p:txBody>
      </p:sp>
    </p:spTree>
    <p:extLst>
      <p:ext uri="{BB962C8B-B14F-4D97-AF65-F5344CB8AC3E}">
        <p14:creationId xmlns:p14="http://schemas.microsoft.com/office/powerpoint/2010/main" val="107735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smtClean="0"/>
          </a:p>
          <a:p>
            <a:r>
              <a:rPr lang="en-US" dirty="0" smtClean="0"/>
              <a:t>System Deployment Diagram</a:t>
            </a:r>
          </a:p>
          <a:p>
            <a:r>
              <a:rPr lang="en-US" dirty="0" smtClean="0"/>
              <a:t>Highlight the parts that you contributed to them</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11</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smtClean="0"/>
          </a:p>
          <a:p>
            <a:r>
              <a:rPr lang="en-US" dirty="0" smtClean="0"/>
              <a:t>Persistent data design</a:t>
            </a:r>
          </a:p>
          <a:p>
            <a:r>
              <a:rPr lang="en-US" dirty="0" smtClean="0"/>
              <a:t>Security/Privacy</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12</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2278381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14</a:t>
            </a:fld>
            <a:endParaRPr lang="en-US" altLang="en-US"/>
          </a:p>
        </p:txBody>
      </p:sp>
    </p:spTree>
    <p:extLst>
      <p:ext uri="{BB962C8B-B14F-4D97-AF65-F5344CB8AC3E}">
        <p14:creationId xmlns:p14="http://schemas.microsoft.com/office/powerpoint/2010/main" val="458351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an interesting algorithm (pseudo code)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15</a:t>
            </a:fld>
            <a:endParaRPr lang="en-US" altLang="en-US"/>
          </a:p>
        </p:txBody>
      </p:sp>
    </p:spTree>
    <p:extLst>
      <p:ext uri="{BB962C8B-B14F-4D97-AF65-F5344CB8AC3E}">
        <p14:creationId xmlns:p14="http://schemas.microsoft.com/office/powerpoint/2010/main" val="3208674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an interesting algorithm (pseudo code)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16</a:t>
            </a:fld>
            <a:endParaRPr lang="en-US" altLang="en-US"/>
          </a:p>
        </p:txBody>
      </p:sp>
    </p:spTree>
    <p:extLst>
      <p:ext uri="{BB962C8B-B14F-4D97-AF65-F5344CB8AC3E}">
        <p14:creationId xmlns:p14="http://schemas.microsoft.com/office/powerpoint/2010/main" val="1364490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an interesting algorithm (pseudo code)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17</a:t>
            </a:fld>
            <a:endParaRPr lang="en-US" altLang="en-US"/>
          </a:p>
        </p:txBody>
      </p:sp>
    </p:spTree>
    <p:extLst>
      <p:ext uri="{BB962C8B-B14F-4D97-AF65-F5344CB8AC3E}">
        <p14:creationId xmlns:p14="http://schemas.microsoft.com/office/powerpoint/2010/main" val="4194530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18</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19</a:t>
            </a:fld>
            <a:endParaRPr lang="en-US" altLang="en-US"/>
          </a:p>
        </p:txBody>
      </p:sp>
    </p:spTree>
    <p:extLst>
      <p:ext uri="{BB962C8B-B14F-4D97-AF65-F5344CB8AC3E}">
        <p14:creationId xmlns:p14="http://schemas.microsoft.com/office/powerpoint/2010/main" val="236571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the problem that the whole project tackles and stay focused on the parts that you have been working. Indicate </a:t>
            </a:r>
            <a:r>
              <a:rPr lang="en-US" dirty="0" smtClean="0"/>
              <a:t>if there is an existing previous system, enumerate its problems/limitations,</a:t>
            </a:r>
            <a:r>
              <a:rPr lang="en-US" baseline="0" dirty="0" smtClean="0"/>
              <a:t> etc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your contribution</a:t>
            </a:r>
          </a:p>
          <a:p>
            <a:r>
              <a:rPr lang="en-US" dirty="0" smtClean="0"/>
              <a:t>Include your contact information</a:t>
            </a:r>
          </a:p>
          <a:p>
            <a:r>
              <a:rPr lang="en-US" dirty="0" smtClean="0"/>
              <a:t>Ask if anyone has any questions for you.</a:t>
            </a:r>
          </a:p>
          <a:p>
            <a:r>
              <a:rPr lang="en-US" smtClean="0"/>
              <a:t>Thank your audience</a:t>
            </a:r>
          </a:p>
          <a:p>
            <a:endParaRPr lang="en-US"/>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20</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Management (schedule for entire semester) (one slide; Gantt Chart).</a:t>
            </a:r>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3</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4</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5</a:t>
            </a:fld>
            <a:endParaRPr lang="en-US" altLang="en-US"/>
          </a:p>
        </p:txBody>
      </p:sp>
    </p:spTree>
    <p:extLst>
      <p:ext uri="{BB962C8B-B14F-4D97-AF65-F5344CB8AC3E}">
        <p14:creationId xmlns:p14="http://schemas.microsoft.com/office/powerpoint/2010/main" val="13957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6</a:t>
            </a:fld>
            <a:endParaRPr lang="en-US" altLang="en-US"/>
          </a:p>
        </p:txBody>
      </p:sp>
    </p:spTree>
    <p:extLst>
      <p:ext uri="{BB962C8B-B14F-4D97-AF65-F5344CB8AC3E}">
        <p14:creationId xmlns:p14="http://schemas.microsoft.com/office/powerpoint/2010/main" val="303372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7</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8</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System decomposition: Identify the architecture patterns used: Highlight the parts that you contributed to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9</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Overlay-TitleSli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Slide Number Placeholder 5"/>
          <p:cNvSpPr>
            <a:spLocks noGrp="1"/>
          </p:cNvSpPr>
          <p:nvPr>
            <p:ph type="sldNum" sz="quarter" idx="10"/>
          </p:nvPr>
        </p:nvSpPr>
        <p:spPr/>
        <p:txBody>
          <a:bodyPr/>
          <a:lstStyle>
            <a:lvl1pPr>
              <a:defRPr/>
            </a:lvl1pPr>
          </a:lstStyle>
          <a:p>
            <a:fld id="{54C94BC1-1497-4BDC-A1E5-B32793525C11}" type="slidenum">
              <a:rPr lang="en-US" altLang="en-US"/>
              <a:pPr/>
              <a:t>‹#›</a:t>
            </a:fld>
            <a:endParaRPr lang="en-US" altLang="en-US"/>
          </a:p>
        </p:txBody>
      </p:sp>
      <p:sp>
        <p:nvSpPr>
          <p:cNvPr id="6" name="Date Placeholder 3"/>
          <p:cNvSpPr>
            <a:spLocks noGrp="1"/>
          </p:cNvSpPr>
          <p:nvPr>
            <p:ph type="dt" sz="half" idx="11"/>
          </p:nvPr>
        </p:nvSpPr>
        <p:spPr/>
        <p:txBody>
          <a:bodyPr/>
          <a:lstStyle>
            <a:lvl1pPr>
              <a:defRPr/>
            </a:lvl1pPr>
          </a:lstStyle>
          <a:p>
            <a:pPr>
              <a:defRPr/>
            </a:pPr>
            <a:fld id="{05F4C51E-94FE-4EA3-9632-37695468AD72}" type="datetime1">
              <a:rPr lang="en-US"/>
              <a:pPr>
                <a:defRPr/>
              </a:pPr>
              <a:t>12/10/2015</a:t>
            </a:fld>
            <a:endParaRPr lang="en-US"/>
          </a:p>
        </p:txBody>
      </p:sp>
      <p:sp>
        <p:nvSpPr>
          <p:cNvPr id="7"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4683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F8A44D78-FCC2-40B4-987C-246307192CE6}" type="datetime1">
              <a:rPr lang="en-US"/>
              <a:pPr>
                <a:defRPr/>
              </a:pPr>
              <a:t>12/10/2015</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A8CA3598-FCF8-48A4-9FF5-EF2B5DDBAA8F}" type="slidenum">
              <a:rPr lang="en-US" altLang="en-US"/>
              <a:pPr/>
              <a:t>‹#›</a:t>
            </a:fld>
            <a:endParaRPr lang="en-US" altLang="en-US"/>
          </a:p>
        </p:txBody>
      </p:sp>
    </p:spTree>
    <p:extLst>
      <p:ext uri="{BB962C8B-B14F-4D97-AF65-F5344CB8AC3E}">
        <p14:creationId xmlns:p14="http://schemas.microsoft.com/office/powerpoint/2010/main" val="709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9" descr="Overlay-Content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79464" y="590550"/>
            <a:ext cx="365760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C60CBCA-7388-4E1A-BAF6-17486ACF2434}" type="datetime1">
              <a:rPr lang="en-US"/>
              <a:pPr>
                <a:defRPr/>
              </a:pPr>
              <a:t>12/10/2015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3ECB25-1E4F-4A8B-8783-EC7587DDB69B}" type="slidenum">
              <a:rPr lang="en-US" altLang="en-US"/>
              <a:pPr/>
              <a:t>‹#›</a:t>
            </a:fld>
            <a:endParaRPr lang="en-US" altLang="en-US"/>
          </a:p>
        </p:txBody>
      </p:sp>
    </p:spTree>
    <p:extLst>
      <p:ext uri="{BB962C8B-B14F-4D97-AF65-F5344CB8AC3E}">
        <p14:creationId xmlns:p14="http://schemas.microsoft.com/office/powerpoint/2010/main" val="158264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Overlay-Picture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87325"/>
            <a:ext cx="8535987"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86200" y="533400"/>
            <a:ext cx="4476750" cy="1252538"/>
          </a:xfrm>
        </p:spPr>
        <p:txBody>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6" name="Date Placeholder 4"/>
          <p:cNvSpPr>
            <a:spLocks noGrp="1"/>
          </p:cNvSpPr>
          <p:nvPr>
            <p:ph type="dt" sz="half" idx="10"/>
          </p:nvPr>
        </p:nvSpPr>
        <p:spPr>
          <a:xfrm>
            <a:off x="3886200" y="6288088"/>
            <a:ext cx="1887538" cy="365125"/>
          </a:xfrm>
        </p:spPr>
        <p:txBody>
          <a:bodyPr/>
          <a:lstStyle>
            <a:lvl1pPr>
              <a:defRPr/>
            </a:lvl1pPr>
          </a:lstStyle>
          <a:p>
            <a:pPr>
              <a:defRPr/>
            </a:pPr>
            <a:fld id="{0ACF3A49-14E6-442A-8033-A8225B229CA5}" type="datetime1">
              <a:rPr lang="en-US"/>
              <a:pPr>
                <a:defRPr/>
              </a:pPr>
              <a:t>12/10/2015</a:t>
            </a:fld>
            <a:endParaRPr lang="en-US"/>
          </a:p>
        </p:txBody>
      </p:sp>
      <p:sp>
        <p:nvSpPr>
          <p:cNvPr id="7" name="Footer Placeholder 5"/>
          <p:cNvSpPr>
            <a:spLocks noGrp="1"/>
          </p:cNvSpPr>
          <p:nvPr>
            <p:ph type="ftr" sz="quarter" idx="11"/>
          </p:nvPr>
        </p:nvSpPr>
        <p:spPr>
          <a:xfrm>
            <a:off x="5867400" y="6288088"/>
            <a:ext cx="2676525"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DAC369-66D3-4EFC-BB3B-678C81E21597}" type="slidenum">
              <a:rPr lang="en-US" altLang="en-US"/>
              <a:pPr/>
              <a:t>‹#›</a:t>
            </a:fld>
            <a:endParaRPr lang="en-US" altLang="en-US"/>
          </a:p>
        </p:txBody>
      </p:sp>
    </p:spTree>
    <p:extLst>
      <p:ext uri="{BB962C8B-B14F-4D97-AF65-F5344CB8AC3E}">
        <p14:creationId xmlns:p14="http://schemas.microsoft.com/office/powerpoint/2010/main" val="420361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10953" y="533400"/>
            <a:ext cx="3657600" cy="125253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6212A322-CABC-4460-A606-AB4BCCCBEACD}" type="datetime1">
              <a:rPr lang="en-US"/>
              <a:pPr>
                <a:defRPr/>
              </a:pPr>
              <a:t>12/10/2015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24D93BB5-5A86-4E4F-8673-ADE41ED1BC89}" type="slidenum">
              <a:rPr lang="en-US" altLang="en-US"/>
              <a:pPr/>
              <a:t>‹#›</a:t>
            </a:fld>
            <a:endParaRPr lang="en-US" altLang="en-US"/>
          </a:p>
        </p:txBody>
      </p:sp>
    </p:spTree>
    <p:extLst>
      <p:ext uri="{BB962C8B-B14F-4D97-AF65-F5344CB8AC3E}">
        <p14:creationId xmlns:p14="http://schemas.microsoft.com/office/powerpoint/2010/main" val="336705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808038" y="3778624"/>
            <a:ext cx="7560515" cy="110265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2B685573-B59F-4A40-8715-17FA852A1259}" type="datetime1">
              <a:rPr lang="en-US"/>
              <a:pPr>
                <a:defRPr/>
              </a:pPr>
              <a:t>12/10/2015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98D5BC46-E68C-4DA3-94B3-06FB2468F9A3}" type="slidenum">
              <a:rPr lang="en-US" altLang="en-US"/>
              <a:pPr/>
              <a:t>‹#›</a:t>
            </a:fld>
            <a:endParaRPr lang="en-US" altLang="en-US"/>
          </a:p>
        </p:txBody>
      </p:sp>
    </p:spTree>
    <p:extLst>
      <p:ext uri="{BB962C8B-B14F-4D97-AF65-F5344CB8AC3E}">
        <p14:creationId xmlns:p14="http://schemas.microsoft.com/office/powerpoint/2010/main" val="3616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4DFC08AD-425F-4775-B4E0-BB115F66D29C}"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355F54-7FB7-4864-A52B-2722A7103E10}" type="slidenum">
              <a:rPr lang="en-US" altLang="en-US"/>
              <a:pPr/>
              <a:t>‹#›</a:t>
            </a:fld>
            <a:endParaRPr lang="en-US" altLang="en-US"/>
          </a:p>
        </p:txBody>
      </p:sp>
    </p:spTree>
    <p:extLst>
      <p:ext uri="{BB962C8B-B14F-4D97-AF65-F5344CB8AC3E}">
        <p14:creationId xmlns:p14="http://schemas.microsoft.com/office/powerpoint/2010/main" val="165790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57D29FD-4BC1-4E48-B7DD-BCBA95BC7AF9}"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14C96F-308B-488D-8EB8-53D986110491}" type="slidenum">
              <a:rPr lang="en-US" altLang="en-US"/>
              <a:pPr/>
              <a:t>‹#›</a:t>
            </a:fld>
            <a:endParaRPr lang="en-US" altLang="en-US"/>
          </a:p>
        </p:txBody>
      </p:sp>
    </p:spTree>
    <p:extLst>
      <p:ext uri="{BB962C8B-B14F-4D97-AF65-F5344CB8AC3E}">
        <p14:creationId xmlns:p14="http://schemas.microsoft.com/office/powerpoint/2010/main" val="256650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A15597D-6130-464B-9D3E-3A1D0D3CB7DB}"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AD668F5-6BE9-42B2-89D8-E57480DDCA9A}" type="slidenum">
              <a:rPr lang="en-US" altLang="en-US"/>
              <a:pPr/>
              <a:t>‹#›</a:t>
            </a:fld>
            <a:endParaRPr lang="en-US" altLang="en-US"/>
          </a:p>
        </p:txBody>
      </p:sp>
    </p:spTree>
    <p:extLst>
      <p:ext uri="{BB962C8B-B14F-4D97-AF65-F5344CB8AC3E}">
        <p14:creationId xmlns:p14="http://schemas.microsoft.com/office/powerpoint/2010/main" val="12632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Overlay-Section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79463" y="2591360"/>
            <a:ext cx="7583487" cy="1362075"/>
          </a:xfrm>
        </p:spPr>
        <p:txBody>
          <a:bodyPr>
            <a:noAutofit/>
          </a:bodyPr>
          <a:lstStyle>
            <a:lvl1pPr algn="l">
              <a:defRPr sz="4400" b="1" cap="none" baseline="0">
                <a:solidFill>
                  <a:srgbClr val="001D4D"/>
                </a:solidFill>
              </a:defRPr>
            </a:lvl1pPr>
          </a:lstStyle>
          <a:p>
            <a:r>
              <a:rPr lang="en-US" smtClean="0"/>
              <a:t>Click to edit Master title style</a:t>
            </a:r>
            <a:endParaRPr dirty="0"/>
          </a:p>
        </p:txBody>
      </p:sp>
      <p:sp>
        <p:nvSpPr>
          <p:cNvPr id="3" name="Text Placeholder 2"/>
          <p:cNvSpPr>
            <a:spLocks noGrp="1"/>
          </p:cNvSpPr>
          <p:nvPr>
            <p:ph type="body" idx="1"/>
          </p:nvPr>
        </p:nvSpPr>
        <p:spPr>
          <a:xfrm>
            <a:off x="779463" y="3950354"/>
            <a:ext cx="7583487" cy="1500187"/>
          </a:xfrm>
        </p:spPr>
        <p:txBody>
          <a:bodyPr/>
          <a:lstStyle>
            <a:lvl1pPr marL="0" indent="0" algn="l">
              <a:spcBef>
                <a:spcPts val="600"/>
              </a:spcBef>
              <a:buNone/>
              <a:defRPr sz="2000" cap="none" baseline="0">
                <a:solidFill>
                  <a:srgbClr val="001D4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716B0D-9E78-4000-9B46-108CCFA59DB2}"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38455A5-A4A9-468F-A1D3-4785F870EBD4}" type="slidenum">
              <a:rPr lang="en-US" altLang="en-US"/>
              <a:pPr/>
              <a:t>‹#›</a:t>
            </a:fld>
            <a:endParaRPr lang="en-US" altLang="en-US"/>
          </a:p>
        </p:txBody>
      </p:sp>
    </p:spTree>
    <p:extLst>
      <p:ext uri="{BB962C8B-B14F-4D97-AF65-F5344CB8AC3E}">
        <p14:creationId xmlns:p14="http://schemas.microsoft.com/office/powerpoint/2010/main" val="401799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0"/>
          </p:nvPr>
        </p:nvSpPr>
        <p:spPr/>
        <p:txBody>
          <a:bodyPr/>
          <a:lstStyle>
            <a:lvl1pPr>
              <a:defRPr/>
            </a:lvl1pPr>
          </a:lstStyle>
          <a:p>
            <a:pPr>
              <a:defRPr/>
            </a:pPr>
            <a:fld id="{ED3457D7-E072-4C6B-85A3-FC101812524D}" type="datetime1">
              <a:rPr lang="en-US"/>
              <a:pPr>
                <a:defRPr/>
              </a:pPr>
              <a:t>12/10/2015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8EFC070B-E897-4FE2-87D3-937C19FE74A6}" type="slidenum">
              <a:rPr lang="en-US" altLang="en-US"/>
              <a:pPr/>
              <a:t>‹#›</a:t>
            </a:fld>
            <a:endParaRPr lang="en-US" altLang="en-US"/>
          </a:p>
        </p:txBody>
      </p:sp>
    </p:spTree>
    <p:extLst>
      <p:ext uri="{BB962C8B-B14F-4D97-AF65-F5344CB8AC3E}">
        <p14:creationId xmlns:p14="http://schemas.microsoft.com/office/powerpoint/2010/main" val="332174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fld id="{82521417-C2DD-4C9C-9B7F-24A4905C0EAD}" type="datetime1">
              <a:rPr lang="en-US"/>
              <a:pPr>
                <a:defRPr/>
              </a:pPr>
              <a:t>12/10/2015</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fld id="{E879F1A1-38E2-4BE0-8480-E43DB31206EE}" type="slidenum">
              <a:rPr lang="en-US" altLang="en-US"/>
              <a:pPr/>
              <a:t>‹#›</a:t>
            </a:fld>
            <a:endParaRPr lang="en-US" altLang="en-US"/>
          </a:p>
        </p:txBody>
      </p:sp>
    </p:spTree>
    <p:extLst>
      <p:ext uri="{BB962C8B-B14F-4D97-AF65-F5344CB8AC3E}">
        <p14:creationId xmlns:p14="http://schemas.microsoft.com/office/powerpoint/2010/main" val="356456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4"/>
          </p:nvPr>
        </p:nvSpPr>
        <p:spPr/>
        <p:txBody>
          <a:bodyPr/>
          <a:lstStyle>
            <a:lvl1pPr>
              <a:defRPr/>
            </a:lvl1pPr>
          </a:lstStyle>
          <a:p>
            <a:pPr>
              <a:defRPr/>
            </a:pPr>
            <a:fld id="{7314E409-C98F-4836-AB37-F938F6FE38A7}" type="datetime1">
              <a:rPr lang="en-US"/>
              <a:pPr>
                <a:defRPr/>
              </a:pPr>
              <a:t>12/10/2015</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p:txBody>
          <a:bodyPr/>
          <a:lstStyle>
            <a:lvl1pPr>
              <a:defRPr/>
            </a:lvl1pPr>
          </a:lstStyle>
          <a:p>
            <a:fld id="{EA9BF686-F77E-47DC-BAD5-34ADE684F9C2}" type="slidenum">
              <a:rPr lang="en-US" altLang="en-US"/>
              <a:pPr/>
              <a:t>‹#›</a:t>
            </a:fld>
            <a:endParaRPr lang="en-US" altLang="en-US"/>
          </a:p>
        </p:txBody>
      </p:sp>
    </p:spTree>
    <p:extLst>
      <p:ext uri="{BB962C8B-B14F-4D97-AF65-F5344CB8AC3E}">
        <p14:creationId xmlns:p14="http://schemas.microsoft.com/office/powerpoint/2010/main" val="93681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6"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4"/>
          <p:cNvSpPr>
            <a:spLocks noGrp="1"/>
          </p:cNvSpPr>
          <p:nvPr>
            <p:ph type="dt" sz="half" idx="15"/>
          </p:nvPr>
        </p:nvSpPr>
        <p:spPr/>
        <p:txBody>
          <a:bodyPr/>
          <a:lstStyle>
            <a:lvl1pPr>
              <a:defRPr/>
            </a:lvl1pPr>
          </a:lstStyle>
          <a:p>
            <a:pPr>
              <a:defRPr/>
            </a:pPr>
            <a:fld id="{7A8EB1C2-62C7-4F1A-9DF0-1804097D74BC}" type="datetime1">
              <a:rPr lang="en-US"/>
              <a:pPr>
                <a:defRPr/>
              </a:pPr>
              <a:t>12/10/2015</a:t>
            </a:fld>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fld id="{2C3E92E7-5F71-48EF-B9A7-7D646EA2EECE}" type="slidenum">
              <a:rPr lang="en-US" altLang="en-US"/>
              <a:pPr/>
              <a:t>‹#›</a:t>
            </a:fld>
            <a:endParaRPr lang="en-US" altLang="en-US"/>
          </a:p>
        </p:txBody>
      </p:sp>
    </p:spTree>
    <p:extLst>
      <p:ext uri="{BB962C8B-B14F-4D97-AF65-F5344CB8AC3E}">
        <p14:creationId xmlns:p14="http://schemas.microsoft.com/office/powerpoint/2010/main" val="34077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6"/>
          </p:nvPr>
        </p:nvSpPr>
        <p:spPr/>
        <p:txBody>
          <a:bodyPr/>
          <a:lstStyle>
            <a:lvl1pPr>
              <a:defRPr/>
            </a:lvl1pPr>
          </a:lstStyle>
          <a:p>
            <a:pPr>
              <a:defRPr/>
            </a:pPr>
            <a:fld id="{E228EFB1-89E3-4517-A18C-02DD58AA2D7B}" type="datetime1">
              <a:rPr lang="en-US"/>
              <a:pPr>
                <a:defRPr/>
              </a:pPr>
              <a:t>12/10/2015</a:t>
            </a:fld>
            <a:endParaRPr lang="en-US"/>
          </a:p>
        </p:txBody>
      </p:sp>
      <p:sp>
        <p:nvSpPr>
          <p:cNvPr id="9" name="Footer Placeholder 5"/>
          <p:cNvSpPr>
            <a:spLocks noGrp="1"/>
          </p:cNvSpPr>
          <p:nvPr>
            <p:ph type="ftr" sz="quarter" idx="17"/>
          </p:nvPr>
        </p:nvSpPr>
        <p:spPr/>
        <p:txBody>
          <a:bodyPr/>
          <a:lstStyle>
            <a:lvl1pPr>
              <a:defRPr/>
            </a:lvl1pPr>
          </a:lstStyle>
          <a:p>
            <a:pPr>
              <a:defRPr/>
            </a:pPr>
            <a:endParaRPr lang="en-US"/>
          </a:p>
        </p:txBody>
      </p:sp>
      <p:sp>
        <p:nvSpPr>
          <p:cNvPr id="10" name="Slide Number Placeholder 6"/>
          <p:cNvSpPr>
            <a:spLocks noGrp="1"/>
          </p:cNvSpPr>
          <p:nvPr>
            <p:ph type="sldNum" sz="quarter" idx="18"/>
          </p:nvPr>
        </p:nvSpPr>
        <p:spPr/>
        <p:txBody>
          <a:bodyPr/>
          <a:lstStyle>
            <a:lvl1pPr>
              <a:defRPr/>
            </a:lvl1pPr>
          </a:lstStyle>
          <a:p>
            <a:fld id="{742D7D0C-8D30-4A66-A10F-512DACA83C15}" type="slidenum">
              <a:rPr lang="en-US" altLang="en-US"/>
              <a:pPr/>
              <a:t>‹#›</a:t>
            </a:fld>
            <a:endParaRPr lang="en-US" altLang="en-US"/>
          </a:p>
        </p:txBody>
      </p:sp>
    </p:spTree>
    <p:extLst>
      <p:ext uri="{BB962C8B-B14F-4D97-AF65-F5344CB8AC3E}">
        <p14:creationId xmlns:p14="http://schemas.microsoft.com/office/powerpoint/2010/main" val="3644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4" name="Date Placeholder 2"/>
          <p:cNvSpPr>
            <a:spLocks noGrp="1"/>
          </p:cNvSpPr>
          <p:nvPr>
            <p:ph type="dt" sz="half" idx="10"/>
          </p:nvPr>
        </p:nvSpPr>
        <p:spPr/>
        <p:txBody>
          <a:bodyPr/>
          <a:lstStyle>
            <a:lvl1pPr>
              <a:defRPr/>
            </a:lvl1pPr>
          </a:lstStyle>
          <a:p>
            <a:pPr>
              <a:defRPr/>
            </a:pPr>
            <a:fld id="{0C71B9FD-5F84-40EE-BE92-5187585C0991}" type="datetime1">
              <a:rPr lang="en-US"/>
              <a:pPr>
                <a:defRPr/>
              </a:pPr>
              <a:t>12/10/2015</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FF91F6D4-B72F-4031-BB13-DF465A8C7873}" type="slidenum">
              <a:rPr lang="en-US" altLang="en-US"/>
              <a:pPr/>
              <a:t>‹#›</a:t>
            </a:fld>
            <a:endParaRPr lang="en-US" altLang="en-US"/>
          </a:p>
        </p:txBody>
      </p:sp>
    </p:spTree>
    <p:extLst>
      <p:ext uri="{BB962C8B-B14F-4D97-AF65-F5344CB8AC3E}">
        <p14:creationId xmlns:p14="http://schemas.microsoft.com/office/powerpoint/2010/main" val="31530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 Diagonal Corner Rectangle 7"/>
          <p:cNvSpPr/>
          <p:nvPr/>
        </p:nvSpPr>
        <p:spPr>
          <a:xfrm>
            <a:off x="190500" y="190500"/>
            <a:ext cx="8764588" cy="6478588"/>
          </a:xfrm>
          <a:prstGeom prst="round2DiagRect">
            <a:avLst>
              <a:gd name="adj1" fmla="val 9416"/>
              <a:gd name="adj2" fmla="val 0"/>
            </a:avLst>
          </a:prstGeom>
          <a:gradFill>
            <a:gsLst>
              <a:gs pos="13000">
                <a:srgbClr val="B27A00"/>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27" name="Title Placeholder 1"/>
          <p:cNvSpPr>
            <a:spLocks noGrp="1"/>
          </p:cNvSpPr>
          <p:nvPr>
            <p:ph type="title"/>
          </p:nvPr>
        </p:nvSpPr>
        <p:spPr bwMode="auto">
          <a:xfrm>
            <a:off x="779463" y="381000"/>
            <a:ext cx="7583487"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779463" y="1828800"/>
            <a:ext cx="7583487" cy="420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381000" y="6288088"/>
            <a:ext cx="188753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2"/>
                </a:solidFill>
                <a:latin typeface="+mn-lt"/>
                <a:ea typeface="+mn-ea"/>
                <a:cs typeface="+mn-cs"/>
              </a:defRPr>
            </a:lvl1pPr>
          </a:lstStyle>
          <a:p>
            <a:pPr>
              <a:defRPr/>
            </a:pPr>
            <a:fld id="{B9BB3EB8-314F-4CE3-939A-F78A6BE43B76}" type="datetime1">
              <a:rPr lang="en-US"/>
              <a:pPr>
                <a:defRPr/>
              </a:pPr>
              <a:t>12/10/2015</a:t>
            </a:fld>
            <a:endParaRPr lang="en-US"/>
          </a:p>
        </p:txBody>
      </p:sp>
      <p:sp>
        <p:nvSpPr>
          <p:cNvPr id="5" name="Footer Placeholder 4"/>
          <p:cNvSpPr>
            <a:spLocks noGrp="1"/>
          </p:cNvSpPr>
          <p:nvPr>
            <p:ph type="ftr" sz="quarter" idx="3"/>
          </p:nvPr>
        </p:nvSpPr>
        <p:spPr>
          <a:xfrm>
            <a:off x="3305175" y="6288088"/>
            <a:ext cx="523875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2"/>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404225" y="219075"/>
            <a:ext cx="4937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tx2"/>
                </a:solidFill>
                <a:latin typeface="Trebuchet MS" pitchFamily="34" charset="0"/>
              </a:defRPr>
            </a:lvl1pPr>
          </a:lstStyle>
          <a:p>
            <a:fld id="{12B113F0-A774-4A14-AA2C-3A403885806F}" type="slidenum">
              <a:rPr lang="en-US" altLang="en-US"/>
              <a:pPr/>
              <a:t>‹#›</a:t>
            </a:fld>
            <a:endParaRPr lang="en-US" altLang="en-US"/>
          </a:p>
        </p:txBody>
      </p:sp>
      <p:pic>
        <p:nvPicPr>
          <p:cNvPr id="1032" name="Picture 8" descr="FIULogo_H_CMYK_fx.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103938" y="5959475"/>
            <a:ext cx="2430462"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 id="2147484694" r:id="rId13"/>
    <p:sldLayoutId id="2147484695" r:id="rId14"/>
    <p:sldLayoutId id="2147484696" r:id="rId15"/>
    <p:sldLayoutId id="2147484697" r:id="rId16"/>
  </p:sldLayoutIdLst>
  <p:txStyles>
    <p:titleStyle>
      <a:lvl1pPr algn="l" rtl="0" eaLnBrk="0" fontAlgn="base" hangingPunct="0">
        <a:spcBef>
          <a:spcPct val="0"/>
        </a:spcBef>
        <a:spcAft>
          <a:spcPct val="0"/>
        </a:spcAft>
        <a:defRPr sz="38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p:titleStyle>
    <p:bodyStyle>
      <a:lvl1pPr marL="282575" indent="-282575" algn="l" rtl="0" eaLnBrk="0" fontAlgn="base" hangingPunct="0">
        <a:spcBef>
          <a:spcPts val="2000"/>
        </a:spcBef>
        <a:spcAft>
          <a:spcPct val="0"/>
        </a:spcAft>
        <a:buFont typeface="Wingdings 2" pitchFamily="18" charset="2"/>
        <a:buChar char=""/>
        <a:defRPr sz="2200" kern="1200">
          <a:solidFill>
            <a:srgbClr val="001D4D"/>
          </a:solidFill>
          <a:latin typeface="+mn-lt"/>
          <a:ea typeface="ＭＳ Ｐゴシック" pitchFamily="-111" charset="-128"/>
          <a:cs typeface="ＭＳ Ｐゴシック" pitchFamily="-111" charset="-128"/>
        </a:defRPr>
      </a:lvl1pPr>
      <a:lvl2pPr marL="577850" indent="-295275" algn="l" rtl="0" eaLnBrk="0" fontAlgn="base" hangingPunct="0">
        <a:spcBef>
          <a:spcPts val="600"/>
        </a:spcBef>
        <a:spcAft>
          <a:spcPct val="0"/>
        </a:spcAft>
        <a:buFont typeface="Wingdings 2" pitchFamily="18" charset="2"/>
        <a:buChar char=""/>
        <a:defRPr sz="2000" kern="1200">
          <a:solidFill>
            <a:srgbClr val="001D4D"/>
          </a:solidFill>
          <a:latin typeface="+mn-lt"/>
          <a:ea typeface="ＭＳ Ｐゴシック" pitchFamily="-111" charset="-128"/>
          <a:cs typeface="+mn-cs"/>
        </a:defRPr>
      </a:lvl2pPr>
      <a:lvl3pPr marL="86042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3pPr>
      <a:lvl4pPr marL="1143000"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4pPr>
      <a:lvl5pPr marL="142557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2667000"/>
            <a:ext cx="8686800" cy="2438400"/>
          </a:xfrm>
        </p:spPr>
        <p:txBody>
          <a:bodyPr/>
          <a:lstStyle/>
          <a:p>
            <a:pPr algn="ctr" eaLnBrk="1" hangingPunct="1"/>
            <a:r>
              <a:rPr lang="en-US" altLang="en-US" dirty="0" smtClean="0">
                <a:ea typeface="ＭＳ Ｐゴシック" pitchFamily="34" charset="-128"/>
              </a:rPr>
              <a:t>Strategic Market Simulator</a:t>
            </a:r>
            <a:br>
              <a:rPr lang="en-US" altLang="en-US" dirty="0" smtClean="0">
                <a:ea typeface="ＭＳ Ｐゴシック" pitchFamily="34" charset="-128"/>
              </a:rPr>
            </a:br>
            <a:r>
              <a:rPr lang="en-US" altLang="en-US" sz="2800" dirty="0" smtClean="0">
                <a:ea typeface="ＭＳ Ｐゴシック" pitchFamily="34" charset="-128"/>
              </a:rPr>
              <a:t>Team Member(s): Javier Andrial, Jeffrey Carman</a:t>
            </a:r>
            <a:br>
              <a:rPr lang="en-US" altLang="en-US" sz="2800" dirty="0" smtClean="0">
                <a:ea typeface="ＭＳ Ｐゴシック" pitchFamily="34" charset="-128"/>
              </a:rPr>
            </a:br>
            <a:r>
              <a:rPr lang="en-US" altLang="en-US" sz="2800" dirty="0" smtClean="0">
                <a:ea typeface="ＭＳ Ｐゴシック" pitchFamily="34" charset="-128"/>
              </a:rPr>
              <a:t>Product Owner(s): Joseph </a:t>
            </a:r>
            <a:r>
              <a:rPr lang="en-US" altLang="en-US" sz="2800" dirty="0" err="1" smtClean="0">
                <a:ea typeface="ＭＳ Ｐゴシック" pitchFamily="34" charset="-128"/>
              </a:rPr>
              <a:t>Cilli</a:t>
            </a:r>
            <a:r>
              <a:rPr lang="en-US" altLang="en-US" sz="2800" dirty="0" smtClean="0">
                <a:ea typeface="ＭＳ Ｐゴシック" pitchFamily="34" charset="-128"/>
              </a:rPr>
              <a:t/>
            </a:r>
            <a:br>
              <a:rPr lang="en-US" altLang="en-US" sz="2800" dirty="0" smtClean="0">
                <a:ea typeface="ＭＳ Ｐゴシック" pitchFamily="34" charset="-128"/>
              </a:rPr>
            </a:br>
            <a:r>
              <a:rPr lang="en-US" altLang="en-US" sz="2800" dirty="0" smtClean="0">
                <a:ea typeface="ＭＳ Ｐゴシック" pitchFamily="34" charset="-128"/>
              </a:rPr>
              <a:t>Instructor: Masoud Sadjadi</a:t>
            </a:r>
            <a:br>
              <a:rPr lang="en-US" altLang="en-US" sz="2800"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sz="1800" dirty="0" smtClean="0">
                <a:ea typeface="ＭＳ Ｐゴシック" pitchFamily="34" charset="-128"/>
              </a:rPr>
              <a:t>School of Computing and Information Sciences</a:t>
            </a:r>
            <a:br>
              <a:rPr lang="en-US" altLang="en-US" sz="1800" dirty="0" smtClean="0">
                <a:ea typeface="ＭＳ Ｐゴシック" pitchFamily="34" charset="-128"/>
              </a:rPr>
            </a:br>
            <a:r>
              <a:rPr lang="en-US" altLang="en-US" sz="1800" dirty="0" smtClean="0">
                <a:ea typeface="ＭＳ Ｐゴシック" pitchFamily="34" charset="-128"/>
              </a:rPr>
              <a:t>Florida International University</a:t>
            </a:r>
            <a:endParaRPr lang="en-US" altLang="en-US" dirty="0" smtClean="0">
              <a:ea typeface="ＭＳ Ｐゴシック" pitchFamily="34" charset="-128"/>
            </a:endParaRPr>
          </a:p>
        </p:txBody>
      </p:sp>
      <p:sp>
        <p:nvSpPr>
          <p:cNvPr id="20483" name="Subtitle 2"/>
          <p:cNvSpPr>
            <a:spLocks noGrp="1"/>
          </p:cNvSpPr>
          <p:nvPr>
            <p:ph type="subTitle" idx="1"/>
          </p:nvPr>
        </p:nvSpPr>
        <p:spPr>
          <a:xfrm>
            <a:off x="228600" y="5643562"/>
            <a:ext cx="8686800" cy="1219200"/>
          </a:xfrm>
        </p:spPr>
        <p:txBody>
          <a:bodyPr/>
          <a:lstStyle/>
          <a:p>
            <a:pPr algn="ctr" eaLnBrk="1" hangingPunct="1"/>
            <a:r>
              <a:rPr lang="en-US" altLang="en-US" dirty="0" smtClean="0">
                <a:solidFill>
                  <a:schemeClr val="tx1">
                    <a:lumMod val="95000"/>
                    <a:lumOff val="5000"/>
                  </a:schemeClr>
                </a:solidFill>
                <a:ea typeface="ＭＳ Ｐゴシック" pitchFamily="34" charset="-128"/>
              </a:rPr>
              <a:t>December 11</a:t>
            </a:r>
            <a:r>
              <a:rPr lang="en-US" altLang="en-US" baseline="30000" dirty="0" smtClean="0">
                <a:solidFill>
                  <a:schemeClr val="tx1">
                    <a:lumMod val="95000"/>
                    <a:lumOff val="5000"/>
                  </a:schemeClr>
                </a:solidFill>
                <a:ea typeface="ＭＳ Ｐゴシック" pitchFamily="34" charset="-128"/>
              </a:rPr>
              <a:t>th</a:t>
            </a:r>
            <a:r>
              <a:rPr lang="en-US" altLang="en-US" dirty="0" smtClean="0">
                <a:solidFill>
                  <a:schemeClr val="tx1">
                    <a:lumMod val="95000"/>
                    <a:lumOff val="5000"/>
                  </a:schemeClr>
                </a:solidFill>
                <a:ea typeface="ＭＳ Ｐゴシック" pitchFamily="34" charset="-128"/>
              </a:rPr>
              <a:t> 2015</a:t>
            </a: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smtClean="0">
                <a:ea typeface="ＭＳ Ｐゴシック" pitchFamily="34" charset="-128"/>
              </a:rPr>
              <a:t>Senior Project Final Presentation</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Fall 2015</a:t>
            </a:r>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Deployment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91" y="2286000"/>
            <a:ext cx="7500630" cy="3659477"/>
          </a:xfrm>
          <a:prstGeom prst="rect">
            <a:avLst/>
          </a:prstGeom>
        </p:spPr>
      </p:pic>
      <p:sp>
        <p:nvSpPr>
          <p:cNvPr id="3" name="Content Placeholder 2"/>
          <p:cNvSpPr>
            <a:spLocks noGrp="1"/>
          </p:cNvSpPr>
          <p:nvPr>
            <p:ph idx="1"/>
          </p:nvPr>
        </p:nvSpPr>
        <p:spPr/>
        <p:txBody>
          <a:bodyPr/>
          <a:lstStyle/>
          <a:p>
            <a:pPr marL="0" indent="0">
              <a:buNone/>
            </a:pPr>
            <a:r>
              <a:rPr lang="en-US" dirty="0" smtClean="0"/>
              <a:t>Requirements: </a:t>
            </a:r>
            <a:endParaRPr lang="en-US" dirty="0"/>
          </a:p>
          <a:p>
            <a:pPr marL="0" indent="0">
              <a:buNone/>
            </a:pPr>
            <a:endParaRPr lang="en-US" dirty="0" smtClean="0"/>
          </a:p>
        </p:txBody>
      </p:sp>
    </p:spTree>
    <p:extLst>
      <p:ext uri="{BB962C8B-B14F-4D97-AF65-F5344CB8AC3E}">
        <p14:creationId xmlns:p14="http://schemas.microsoft.com/office/powerpoint/2010/main" val="386947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Deployment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06" y="2286000"/>
            <a:ext cx="7772400" cy="3659477"/>
          </a:xfrm>
          <a:prstGeom prst="rect">
            <a:avLst/>
          </a:prstGeom>
        </p:spPr>
      </p:pic>
      <p:sp>
        <p:nvSpPr>
          <p:cNvPr id="3" name="Content Placeholder 2"/>
          <p:cNvSpPr>
            <a:spLocks noGrp="1"/>
          </p:cNvSpPr>
          <p:nvPr>
            <p:ph idx="1"/>
          </p:nvPr>
        </p:nvSpPr>
        <p:spPr/>
        <p:txBody>
          <a:bodyPr/>
          <a:lstStyle/>
          <a:p>
            <a:pPr marL="0" indent="0">
              <a:buNone/>
            </a:pPr>
            <a:r>
              <a:rPr lang="en-US" dirty="0" smtClean="0"/>
              <a:t>Requirements: </a:t>
            </a:r>
            <a:endParaRPr lang="en-US" dirty="0"/>
          </a:p>
          <a:p>
            <a:pPr marL="0" indent="0">
              <a:buNone/>
            </a:pPr>
            <a:endParaRPr lang="en-US" dirty="0" smtClean="0"/>
          </a:p>
        </p:txBody>
      </p:sp>
    </p:spTree>
    <p:extLst>
      <p:ext uri="{BB962C8B-B14F-4D97-AF65-F5344CB8AC3E}">
        <p14:creationId xmlns:p14="http://schemas.microsoft.com/office/powerpoint/2010/main" val="285869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pPr marL="0" indent="0" algn="ctr">
              <a:buNone/>
            </a:pPr>
            <a:r>
              <a:rPr lang="en-US" sz="2400" dirty="0"/>
              <a:t>Persistent </a:t>
            </a:r>
            <a:r>
              <a:rPr lang="en-US" sz="2400" dirty="0" smtClean="0"/>
              <a:t>data</a:t>
            </a:r>
          </a:p>
          <a:p>
            <a:r>
              <a:rPr lang="en-US" dirty="0" smtClean="0"/>
              <a:t>Database data is stored on Disk using </a:t>
            </a:r>
            <a:r>
              <a:rPr lang="en-US" dirty="0" err="1" smtClean="0"/>
              <a:t>MariaDB</a:t>
            </a:r>
            <a:r>
              <a:rPr lang="en-US" dirty="0" smtClean="0"/>
              <a:t> system</a:t>
            </a:r>
          </a:p>
          <a:p>
            <a:r>
              <a:rPr lang="en-US" dirty="0" smtClean="0"/>
              <a:t>Temporary information, such as user sessions are stored in Memory</a:t>
            </a:r>
          </a:p>
          <a:p>
            <a:endParaRPr lang="en-US" dirty="0" smtClean="0"/>
          </a:p>
        </p:txBody>
      </p:sp>
    </p:spTree>
    <p:extLst>
      <p:ext uri="{BB962C8B-B14F-4D97-AF65-F5344CB8AC3E}">
        <p14:creationId xmlns:p14="http://schemas.microsoft.com/office/powerpoint/2010/main" val="259663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pPr marL="0" indent="0" algn="ctr">
              <a:buNone/>
            </a:pPr>
            <a:r>
              <a:rPr lang="en-US" sz="2800" dirty="0" smtClean="0"/>
              <a:t>Security</a:t>
            </a:r>
            <a:endParaRPr lang="en-US" dirty="0" smtClean="0"/>
          </a:p>
          <a:p>
            <a:r>
              <a:rPr lang="en-US" dirty="0" smtClean="0"/>
              <a:t>An </a:t>
            </a:r>
            <a:r>
              <a:rPr lang="en-US" sz="2400" b="1" dirty="0"/>
              <a:t>email</a:t>
            </a:r>
            <a:r>
              <a:rPr lang="en-US" sz="2400" dirty="0"/>
              <a:t> </a:t>
            </a:r>
            <a:r>
              <a:rPr lang="en-US" dirty="0"/>
              <a:t>and </a:t>
            </a:r>
            <a:r>
              <a:rPr lang="en-US" sz="2400" b="1" dirty="0" smtClean="0"/>
              <a:t>password</a:t>
            </a:r>
            <a:r>
              <a:rPr lang="en-US" sz="2400" dirty="0" smtClean="0"/>
              <a:t> </a:t>
            </a:r>
            <a:r>
              <a:rPr lang="en-US" dirty="0" smtClean="0"/>
              <a:t>are required to Login</a:t>
            </a:r>
            <a:endParaRPr lang="en-US" dirty="0"/>
          </a:p>
          <a:p>
            <a:r>
              <a:rPr lang="en-US" dirty="0"/>
              <a:t>In the event </a:t>
            </a:r>
            <a:r>
              <a:rPr lang="en-US" dirty="0" smtClean="0"/>
              <a:t>of security breach, all </a:t>
            </a:r>
            <a:r>
              <a:rPr lang="en-US" sz="2400" b="1" dirty="0" smtClean="0"/>
              <a:t>Passwords</a:t>
            </a:r>
            <a:r>
              <a:rPr lang="en-US" sz="2400" dirty="0" smtClean="0"/>
              <a:t> </a:t>
            </a:r>
            <a:r>
              <a:rPr lang="en-US" dirty="0" smtClean="0"/>
              <a:t>and </a:t>
            </a:r>
            <a:r>
              <a:rPr lang="en-US" sz="2400" b="1" dirty="0" smtClean="0"/>
              <a:t>Secret Answers </a:t>
            </a:r>
            <a:r>
              <a:rPr lang="en-US" dirty="0" smtClean="0"/>
              <a:t>are stored to the Database </a:t>
            </a:r>
            <a:r>
              <a:rPr lang="en-US" dirty="0"/>
              <a:t>using </a:t>
            </a:r>
            <a:r>
              <a:rPr lang="en-US" dirty="0" smtClean="0"/>
              <a:t>sha256 hash function; which cannot easily be reverted backwards.</a:t>
            </a:r>
            <a:endParaRPr lang="en-US" dirty="0"/>
          </a:p>
          <a:p>
            <a:r>
              <a:rPr lang="en-US" sz="2400" b="1" dirty="0"/>
              <a:t>Sessions</a:t>
            </a:r>
            <a:r>
              <a:rPr lang="en-US" sz="2400" dirty="0"/>
              <a:t> </a:t>
            </a:r>
            <a:r>
              <a:rPr lang="en-US" dirty="0"/>
              <a:t>are cleared upon leaving the system</a:t>
            </a:r>
          </a:p>
          <a:p>
            <a:pPr marL="0" indent="0">
              <a:buNone/>
            </a:pPr>
            <a:endParaRPr lang="en-US" dirty="0"/>
          </a:p>
        </p:txBody>
      </p:sp>
    </p:spTree>
    <p:extLst>
      <p:ext uri="{BB962C8B-B14F-4D97-AF65-F5344CB8AC3E}">
        <p14:creationId xmlns:p14="http://schemas.microsoft.com/office/powerpoint/2010/main" val="226662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sp>
        <p:nvSpPr>
          <p:cNvPr id="3" name="Content Placeholder 2"/>
          <p:cNvSpPr>
            <a:spLocks noGrp="1"/>
          </p:cNvSpPr>
          <p:nvPr>
            <p:ph idx="1"/>
          </p:nvPr>
        </p:nvSpPr>
        <p:spPr/>
        <p:txBody>
          <a:bodyPr/>
          <a:lstStyle/>
          <a:p>
            <a:r>
              <a:rPr lang="en-US" dirty="0"/>
              <a:t>Identify the design patterns used </a:t>
            </a:r>
            <a:endParaRPr lang="en-US" dirty="0" smtClean="0"/>
          </a:p>
          <a:p>
            <a:r>
              <a:rPr lang="en-US" dirty="0" smtClean="0"/>
              <a:t>Highlight the classes that you created/modified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600200"/>
            <a:ext cx="8991599" cy="4437063"/>
          </a:xfrm>
          <a:prstGeom prst="rect">
            <a:avLst/>
          </a:prstGeom>
        </p:spPr>
      </p:pic>
    </p:spTree>
    <p:extLst>
      <p:ext uri="{BB962C8B-B14F-4D97-AF65-F5344CB8AC3E}">
        <p14:creationId xmlns:p14="http://schemas.microsoft.com/office/powerpoint/2010/main" val="2453098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p>
        </p:txBody>
      </p:sp>
      <p:sp>
        <p:nvSpPr>
          <p:cNvPr id="3" name="Content Placeholder 2"/>
          <p:cNvSpPr>
            <a:spLocks noGrp="1"/>
          </p:cNvSpPr>
          <p:nvPr>
            <p:ph idx="1"/>
          </p:nvPr>
        </p:nvSpPr>
        <p:spPr>
          <a:xfrm>
            <a:off x="779463" y="1524000"/>
            <a:ext cx="7583487" cy="4876800"/>
          </a:xfrm>
        </p:spPr>
        <p:txBody>
          <a:bodyPr/>
          <a:lstStyle/>
          <a:p>
            <a:pPr marL="0" indent="0" algn="ctr">
              <a:spcBef>
                <a:spcPts val="0"/>
              </a:spcBef>
              <a:spcAft>
                <a:spcPts val="0"/>
              </a:spcAft>
              <a:buNone/>
            </a:pPr>
            <a:r>
              <a:rPr lang="en-US" sz="2400" dirty="0" smtClean="0">
                <a:solidFill>
                  <a:schemeClr val="tx1"/>
                </a:solidFill>
              </a:rPr>
              <a:t>Generating the PDF Report Algorithm</a:t>
            </a:r>
            <a:br>
              <a:rPr lang="en-US" sz="2400" dirty="0" smtClean="0">
                <a:solidFill>
                  <a:schemeClr val="tx1"/>
                </a:solidFill>
              </a:rPr>
            </a:br>
            <a:r>
              <a:rPr lang="en-US" sz="2400" dirty="0" smtClean="0">
                <a:solidFill>
                  <a:schemeClr val="tx1"/>
                </a:solidFill>
              </a:rPr>
              <a:t>Initializing</a:t>
            </a:r>
          </a:p>
          <a:p>
            <a:pPr marL="0" indent="0">
              <a:spcBef>
                <a:spcPts val="0"/>
              </a:spcBef>
              <a:spcAft>
                <a:spcPts val="0"/>
              </a:spcAft>
              <a:buNone/>
            </a:pPr>
            <a:r>
              <a:rPr lang="en-US" dirty="0" smtClean="0"/>
              <a:t>Start off with </a:t>
            </a:r>
          </a:p>
          <a:p>
            <a:pPr marL="295275" lvl="1" indent="0">
              <a:spcBef>
                <a:spcPts val="0"/>
              </a:spcBef>
              <a:spcAft>
                <a:spcPts val="0"/>
              </a:spcAft>
              <a:buNone/>
            </a:pPr>
            <a:r>
              <a:rPr lang="en-US" sz="2200" dirty="0" err="1" smtClean="0"/>
              <a:t>Game_id</a:t>
            </a:r>
            <a:r>
              <a:rPr lang="en-US" sz="2200" dirty="0" smtClean="0"/>
              <a:t> </a:t>
            </a:r>
            <a:r>
              <a:rPr lang="en-US" sz="2200" dirty="0"/>
              <a:t>= </a:t>
            </a:r>
            <a:r>
              <a:rPr lang="en-US" sz="2200" dirty="0" smtClean="0"/>
              <a:t>some </a:t>
            </a:r>
            <a:r>
              <a:rPr lang="en-US" sz="2200" dirty="0" err="1" smtClean="0"/>
              <a:t>int</a:t>
            </a:r>
            <a:r>
              <a:rPr lang="en-US" sz="2200" dirty="0" smtClean="0"/>
              <a:t>, </a:t>
            </a:r>
            <a:r>
              <a:rPr lang="en-US" sz="2200" dirty="0"/>
              <a:t>Period = </a:t>
            </a:r>
            <a:r>
              <a:rPr lang="en-US" sz="2200" dirty="0" smtClean="0"/>
              <a:t>some </a:t>
            </a:r>
            <a:r>
              <a:rPr lang="en-US" sz="2200" dirty="0" err="1" smtClean="0"/>
              <a:t>int</a:t>
            </a:r>
            <a:endParaRPr lang="en-US" sz="2200" dirty="0"/>
          </a:p>
          <a:p>
            <a:pPr marL="0" indent="0">
              <a:buNone/>
            </a:pPr>
            <a:r>
              <a:rPr lang="en-US" dirty="0"/>
              <a:t>Get Game entity from </a:t>
            </a:r>
            <a:r>
              <a:rPr lang="en-US" dirty="0" err="1"/>
              <a:t>Game_id</a:t>
            </a:r>
            <a:endParaRPr lang="en-US" dirty="0"/>
          </a:p>
          <a:p>
            <a:pPr marL="0" indent="0">
              <a:buNone/>
            </a:pPr>
            <a:r>
              <a:rPr lang="en-US" dirty="0" smtClean="0"/>
              <a:t>Get All Hotels from </a:t>
            </a:r>
            <a:r>
              <a:rPr lang="en-US" dirty="0" err="1" smtClean="0"/>
              <a:t>Game_id</a:t>
            </a:r>
            <a:endParaRPr lang="en-US" dirty="0" smtClean="0"/>
          </a:p>
          <a:p>
            <a:pPr marL="0" indent="0">
              <a:buNone/>
            </a:pPr>
            <a:r>
              <a:rPr lang="en-US" dirty="0" smtClean="0"/>
              <a:t>Get News from </a:t>
            </a:r>
            <a:r>
              <a:rPr lang="en-US" dirty="0" err="1" smtClean="0"/>
              <a:t>Game_id</a:t>
            </a:r>
            <a:r>
              <a:rPr lang="en-US" dirty="0" smtClean="0"/>
              <a:t> and Period</a:t>
            </a:r>
          </a:p>
          <a:p>
            <a:pPr marL="0" indent="0">
              <a:buNone/>
            </a:pPr>
            <a:r>
              <a:rPr lang="en-US" dirty="0" smtClean="0"/>
              <a:t>Get All News Parameters from </a:t>
            </a:r>
            <a:r>
              <a:rPr lang="en-US" dirty="0" err="1" smtClean="0"/>
              <a:t>News_id</a:t>
            </a:r>
            <a:endParaRPr lang="en-US" dirty="0"/>
          </a:p>
          <a:p>
            <a:pPr marL="0" indent="0">
              <a:buNone/>
            </a:pPr>
            <a:r>
              <a:rPr lang="en-US" dirty="0" smtClean="0"/>
              <a:t>…</a:t>
            </a:r>
          </a:p>
        </p:txBody>
      </p:sp>
    </p:spTree>
    <p:extLst>
      <p:ext uri="{BB962C8B-B14F-4D97-AF65-F5344CB8AC3E}">
        <p14:creationId xmlns:p14="http://schemas.microsoft.com/office/powerpoint/2010/main" val="252449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r>
              <a:rPr lang="en-US" dirty="0" smtClean="0"/>
              <a:t>- </a:t>
            </a:r>
            <a:r>
              <a:rPr lang="en-US" dirty="0" err="1" smtClean="0"/>
              <a:t>cont</a:t>
            </a:r>
            <a:endParaRPr lang="en-US" dirty="0"/>
          </a:p>
        </p:txBody>
      </p:sp>
      <p:sp>
        <p:nvSpPr>
          <p:cNvPr id="3" name="Content Placeholder 2"/>
          <p:cNvSpPr>
            <a:spLocks noGrp="1"/>
          </p:cNvSpPr>
          <p:nvPr>
            <p:ph idx="1"/>
          </p:nvPr>
        </p:nvSpPr>
        <p:spPr>
          <a:xfrm>
            <a:off x="779463" y="1524000"/>
            <a:ext cx="7583487" cy="4876800"/>
          </a:xfrm>
        </p:spPr>
        <p:txBody>
          <a:bodyPr/>
          <a:lstStyle/>
          <a:p>
            <a:pPr marL="0" indent="0" algn="ctr">
              <a:spcBef>
                <a:spcPts val="0"/>
              </a:spcBef>
              <a:spcAft>
                <a:spcPts val="0"/>
              </a:spcAft>
              <a:buNone/>
            </a:pPr>
            <a:r>
              <a:rPr lang="en-US" sz="2400" dirty="0" smtClean="0">
                <a:solidFill>
                  <a:schemeClr val="tx1"/>
                </a:solidFill>
              </a:rPr>
              <a:t>Generating the PDF Report Algorithm</a:t>
            </a:r>
            <a:br>
              <a:rPr lang="en-US" sz="2400" dirty="0" smtClean="0">
                <a:solidFill>
                  <a:schemeClr val="tx1"/>
                </a:solidFill>
              </a:rPr>
            </a:br>
            <a:r>
              <a:rPr lang="en-US" sz="2400" dirty="0" smtClean="0">
                <a:solidFill>
                  <a:schemeClr val="tx1"/>
                </a:solidFill>
              </a:rPr>
              <a:t>Printing - Game</a:t>
            </a:r>
            <a:br>
              <a:rPr lang="en-US" sz="2400" dirty="0" smtClean="0">
                <a:solidFill>
                  <a:schemeClr val="tx1"/>
                </a:solidFill>
              </a:rPr>
            </a:br>
            <a:endParaRPr lang="en-US" dirty="0" smtClean="0">
              <a:solidFill>
                <a:schemeClr val="tx1"/>
              </a:solidFill>
            </a:endParaRPr>
          </a:p>
          <a:p>
            <a:pPr marL="0" indent="0">
              <a:spcBef>
                <a:spcPts val="0"/>
              </a:spcBef>
              <a:buNone/>
            </a:pPr>
            <a:r>
              <a:rPr lang="en-US" dirty="0"/>
              <a:t>Print </a:t>
            </a:r>
            <a:r>
              <a:rPr lang="en-US" dirty="0" smtClean="0"/>
              <a:t>(Game.ID, </a:t>
            </a:r>
            <a:r>
              <a:rPr lang="en-US" dirty="0" err="1" smtClean="0"/>
              <a:t>Game.course</a:t>
            </a:r>
            <a:r>
              <a:rPr lang="en-US" dirty="0" smtClean="0"/>
              <a:t>, </a:t>
            </a:r>
            <a:r>
              <a:rPr lang="en-US" dirty="0" err="1" smtClean="0"/>
              <a:t>Game.Schedule</a:t>
            </a:r>
            <a:r>
              <a:rPr lang="en-US" dirty="0" smtClean="0"/>
              <a:t>, </a:t>
            </a:r>
            <a:r>
              <a:rPr lang="en-US" dirty="0" err="1" smtClean="0"/>
              <a:t>Game.section</a:t>
            </a:r>
            <a:r>
              <a:rPr lang="en-US" dirty="0" smtClean="0"/>
              <a:t>,…)</a:t>
            </a:r>
          </a:p>
          <a:p>
            <a:pPr marL="0" indent="0">
              <a:spcBef>
                <a:spcPts val="0"/>
              </a:spcBef>
              <a:buNone/>
            </a:pPr>
            <a:endParaRPr lang="en-US" dirty="0" smtClean="0"/>
          </a:p>
          <a:p>
            <a:pPr marL="0" indent="0">
              <a:spcBef>
                <a:spcPts val="0"/>
              </a:spcBef>
              <a:buNone/>
            </a:pPr>
            <a:r>
              <a:rPr lang="en-US" dirty="0" smtClean="0"/>
              <a:t>Foreach (n </a:t>
            </a:r>
            <a:r>
              <a:rPr lang="en-US" dirty="0"/>
              <a:t>: </a:t>
            </a:r>
            <a:r>
              <a:rPr lang="en-US" dirty="0" smtClean="0"/>
              <a:t>News parameters)</a:t>
            </a:r>
            <a:endParaRPr lang="en-US" dirty="0"/>
          </a:p>
          <a:p>
            <a:pPr marL="0" indent="0">
              <a:spcBef>
                <a:spcPts val="0"/>
              </a:spcBef>
              <a:buNone/>
            </a:pPr>
            <a:r>
              <a:rPr lang="en-US" dirty="0" smtClean="0"/>
              <a:t>{</a:t>
            </a:r>
          </a:p>
          <a:p>
            <a:pPr marL="0" indent="0">
              <a:spcBef>
                <a:spcPts val="0"/>
              </a:spcBef>
              <a:buNone/>
            </a:pPr>
            <a:r>
              <a:rPr lang="en-US" dirty="0" smtClean="0"/>
              <a:t>	print (n.location, n.hotelType, n.effect)</a:t>
            </a:r>
            <a:endParaRPr lang="en-US" dirty="0"/>
          </a:p>
          <a:p>
            <a:pPr marL="0" indent="0">
              <a:spcBef>
                <a:spcPts val="0"/>
              </a:spcBef>
              <a:buNone/>
            </a:pPr>
            <a:r>
              <a:rPr lang="en-US" dirty="0" smtClean="0"/>
              <a:t>}</a:t>
            </a:r>
            <a:endParaRPr lang="en-US" dirty="0">
              <a:solidFill>
                <a:schemeClr val="tx1"/>
              </a:solidFill>
            </a:endParaRPr>
          </a:p>
          <a:p>
            <a:pPr marL="0" indent="0">
              <a:spcBef>
                <a:spcPts val="0"/>
              </a:spcBef>
              <a:buNone/>
            </a:pPr>
            <a:r>
              <a:rPr lang="en-US" dirty="0" smtClean="0"/>
              <a:t>…</a:t>
            </a:r>
          </a:p>
        </p:txBody>
      </p:sp>
    </p:spTree>
    <p:extLst>
      <p:ext uri="{BB962C8B-B14F-4D97-AF65-F5344CB8AC3E}">
        <p14:creationId xmlns:p14="http://schemas.microsoft.com/office/powerpoint/2010/main" val="47755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r>
              <a:rPr lang="en-US" dirty="0" smtClean="0"/>
              <a:t>- </a:t>
            </a:r>
            <a:r>
              <a:rPr lang="en-US" dirty="0" err="1" smtClean="0"/>
              <a:t>cont</a:t>
            </a:r>
            <a:endParaRPr lang="en-US" dirty="0"/>
          </a:p>
        </p:txBody>
      </p:sp>
      <p:sp>
        <p:nvSpPr>
          <p:cNvPr id="3" name="Content Placeholder 2"/>
          <p:cNvSpPr>
            <a:spLocks noGrp="1"/>
          </p:cNvSpPr>
          <p:nvPr>
            <p:ph idx="1"/>
          </p:nvPr>
        </p:nvSpPr>
        <p:spPr>
          <a:xfrm>
            <a:off x="779463" y="1524000"/>
            <a:ext cx="7583487" cy="4876800"/>
          </a:xfrm>
        </p:spPr>
        <p:txBody>
          <a:bodyPr/>
          <a:lstStyle/>
          <a:p>
            <a:pPr marL="0" indent="0" algn="ctr">
              <a:spcBef>
                <a:spcPts val="0"/>
              </a:spcBef>
              <a:spcAft>
                <a:spcPts val="0"/>
              </a:spcAft>
              <a:buNone/>
            </a:pPr>
            <a:r>
              <a:rPr lang="en-US" sz="2400" dirty="0" smtClean="0">
                <a:solidFill>
                  <a:schemeClr val="tx1"/>
                </a:solidFill>
              </a:rPr>
              <a:t>Generating the PDF Report Algorithm</a:t>
            </a:r>
            <a:br>
              <a:rPr lang="en-US" sz="2400" dirty="0" smtClean="0">
                <a:solidFill>
                  <a:schemeClr val="tx1"/>
                </a:solidFill>
              </a:rPr>
            </a:br>
            <a:r>
              <a:rPr lang="en-US" sz="2400" dirty="0" smtClean="0">
                <a:solidFill>
                  <a:schemeClr val="tx1"/>
                </a:solidFill>
              </a:rPr>
              <a:t>Printing – Hotel(s)</a:t>
            </a:r>
            <a:endParaRPr lang="en-US" dirty="0" smtClean="0">
              <a:solidFill>
                <a:schemeClr val="tx1"/>
              </a:solidFill>
            </a:endParaRPr>
          </a:p>
          <a:p>
            <a:pPr marL="0" indent="0">
              <a:spcBef>
                <a:spcPts val="0"/>
              </a:spcBef>
              <a:buNone/>
            </a:pPr>
            <a:r>
              <a:rPr lang="en-US" sz="1900" dirty="0">
                <a:cs typeface="+mn-cs"/>
              </a:rPr>
              <a:t>Foreach (h : Hotels)</a:t>
            </a:r>
          </a:p>
          <a:p>
            <a:pPr marL="0" indent="0">
              <a:spcBef>
                <a:spcPts val="0"/>
              </a:spcBef>
              <a:buNone/>
            </a:pPr>
            <a:r>
              <a:rPr lang="en-US" sz="1900" dirty="0">
                <a:cs typeface="+mn-cs"/>
              </a:rPr>
              <a:t>{</a:t>
            </a:r>
          </a:p>
          <a:p>
            <a:pPr marL="295275" lvl="1" indent="0">
              <a:spcBef>
                <a:spcPts val="0"/>
              </a:spcBef>
              <a:buNone/>
            </a:pPr>
            <a:r>
              <a:rPr lang="en-US" sz="1900" dirty="0"/>
              <a:t>Get Market Share from h.id</a:t>
            </a:r>
          </a:p>
          <a:p>
            <a:pPr marL="295275" lvl="1" indent="0">
              <a:spcBef>
                <a:spcPts val="0"/>
              </a:spcBef>
              <a:buNone/>
            </a:pPr>
            <a:r>
              <a:rPr lang="en-US" sz="1900" dirty="0"/>
              <a:t>Get </a:t>
            </a:r>
            <a:r>
              <a:rPr lang="en-US" sz="1900" dirty="0" err="1"/>
              <a:t>HotelLocation</a:t>
            </a:r>
            <a:r>
              <a:rPr lang="en-US" sz="1900" dirty="0"/>
              <a:t> from h.id</a:t>
            </a:r>
          </a:p>
          <a:p>
            <a:pPr marL="295275" lvl="1" indent="0">
              <a:spcBef>
                <a:spcPts val="0"/>
              </a:spcBef>
              <a:buNone/>
            </a:pPr>
            <a:r>
              <a:rPr lang="en-US" sz="1900" dirty="0"/>
              <a:t>Get All Students from h.id</a:t>
            </a:r>
            <a:br>
              <a:rPr lang="en-US" sz="1900" dirty="0"/>
            </a:br>
            <a:endParaRPr lang="en-US" sz="1900" dirty="0"/>
          </a:p>
          <a:p>
            <a:pPr marL="295275" lvl="1" indent="0">
              <a:spcBef>
                <a:spcPts val="0"/>
              </a:spcBef>
              <a:buNone/>
            </a:pPr>
            <a:r>
              <a:rPr lang="en-US" sz="1800" dirty="0"/>
              <a:t>Print (h.ID, </a:t>
            </a:r>
            <a:r>
              <a:rPr lang="en-US" sz="1800" dirty="0" smtClean="0"/>
              <a:t>HotelLocation.location, </a:t>
            </a:r>
            <a:r>
              <a:rPr lang="en-US" sz="1800" dirty="0"/>
              <a:t>h.type, h.budget, h.revenue</a:t>
            </a:r>
            <a:r>
              <a:rPr lang="en-US" sz="1800" dirty="0" smtClean="0"/>
              <a:t>, …)</a:t>
            </a:r>
            <a:endParaRPr lang="en-US" sz="1800" dirty="0"/>
          </a:p>
          <a:p>
            <a:pPr marL="295275" lvl="1" indent="0">
              <a:spcBef>
                <a:spcPts val="0"/>
              </a:spcBef>
              <a:buNone/>
            </a:pPr>
            <a:r>
              <a:rPr lang="en-US" sz="1900" dirty="0"/>
              <a:t>Print (Market </a:t>
            </a:r>
            <a:r>
              <a:rPr lang="en-US" sz="1900" dirty="0" smtClean="0"/>
              <a:t>Share.RoomsSold</a:t>
            </a:r>
            <a:r>
              <a:rPr lang="en-US" sz="1900" dirty="0"/>
              <a:t>, Market </a:t>
            </a:r>
            <a:r>
              <a:rPr lang="en-US" sz="1900" dirty="0" smtClean="0"/>
              <a:t>Share.marketSize)</a:t>
            </a:r>
            <a:endParaRPr lang="en-US" sz="1900" dirty="0"/>
          </a:p>
          <a:p>
            <a:pPr marL="295275" lvl="1" indent="0">
              <a:spcBef>
                <a:spcPts val="0"/>
              </a:spcBef>
              <a:buNone/>
            </a:pPr>
            <a:r>
              <a:rPr lang="en-US" sz="1900" dirty="0"/>
              <a:t>Foreach (s : Students)</a:t>
            </a:r>
          </a:p>
          <a:p>
            <a:pPr marL="295275" lvl="1" indent="0">
              <a:spcBef>
                <a:spcPts val="0"/>
              </a:spcBef>
              <a:buNone/>
            </a:pPr>
            <a:r>
              <a:rPr lang="en-US" sz="1900" dirty="0"/>
              <a:t>{</a:t>
            </a:r>
          </a:p>
          <a:p>
            <a:pPr marL="577850" lvl="2" indent="0">
              <a:spcBef>
                <a:spcPts val="0"/>
              </a:spcBef>
              <a:buNone/>
            </a:pPr>
            <a:r>
              <a:rPr lang="en-US" sz="1900" dirty="0"/>
              <a:t>Print (</a:t>
            </a:r>
            <a:r>
              <a:rPr lang="en-US" sz="1900" dirty="0" err="1"/>
              <a:t>s.fname</a:t>
            </a:r>
            <a:r>
              <a:rPr lang="en-US" sz="1900" dirty="0"/>
              <a:t> + </a:t>
            </a:r>
            <a:r>
              <a:rPr lang="en-US" sz="1900" dirty="0" err="1"/>
              <a:t>s.lname</a:t>
            </a:r>
            <a:r>
              <a:rPr lang="en-US" sz="1900" dirty="0"/>
              <a:t>, </a:t>
            </a:r>
            <a:r>
              <a:rPr lang="en-US" sz="1900" dirty="0" err="1"/>
              <a:t>s.PID</a:t>
            </a:r>
            <a:r>
              <a:rPr lang="en-US" sz="1900" dirty="0"/>
              <a:t>, </a:t>
            </a:r>
            <a:r>
              <a:rPr lang="en-US" sz="1900" dirty="0" err="1"/>
              <a:t>s.email</a:t>
            </a:r>
            <a:r>
              <a:rPr lang="en-US" sz="1900" dirty="0"/>
              <a:t>, s.isActive)</a:t>
            </a:r>
          </a:p>
          <a:p>
            <a:pPr marL="295275" lvl="1" indent="0">
              <a:spcBef>
                <a:spcPts val="0"/>
              </a:spcBef>
              <a:buNone/>
            </a:pPr>
            <a:r>
              <a:rPr lang="en-US" sz="1900" dirty="0"/>
              <a:t>}</a:t>
            </a:r>
          </a:p>
          <a:p>
            <a:pPr marL="295275" lvl="1" indent="0">
              <a:spcBef>
                <a:spcPts val="0"/>
              </a:spcBef>
              <a:buNone/>
            </a:pPr>
            <a:r>
              <a:rPr lang="en-US" sz="1900" dirty="0"/>
              <a:t>Print (</a:t>
            </a:r>
            <a:r>
              <a:rPr lang="en-US" sz="1900" dirty="0" err="1"/>
              <a:t>endPeriodComment.comment</a:t>
            </a:r>
            <a:r>
              <a:rPr lang="en-US" sz="1900" dirty="0"/>
              <a:t>)</a:t>
            </a:r>
          </a:p>
          <a:p>
            <a:pPr marL="0" indent="0">
              <a:spcBef>
                <a:spcPts val="0"/>
              </a:spcBef>
              <a:buNone/>
            </a:pPr>
            <a:r>
              <a:rPr lang="en-US" sz="1900" dirty="0">
                <a:cs typeface="+mn-cs"/>
              </a:rPr>
              <a:t>}</a:t>
            </a:r>
          </a:p>
          <a:p>
            <a:pPr marL="0" indent="0">
              <a:spcBef>
                <a:spcPts val="0"/>
              </a:spcBef>
              <a:buNone/>
            </a:pPr>
            <a:endParaRPr lang="en-US" dirty="0" smtClean="0"/>
          </a:p>
        </p:txBody>
      </p:sp>
    </p:spTree>
    <p:extLst>
      <p:ext uri="{BB962C8B-B14F-4D97-AF65-F5344CB8AC3E}">
        <p14:creationId xmlns:p14="http://schemas.microsoft.com/office/powerpoint/2010/main" val="117733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a:t>
            </a:r>
            <a:r>
              <a:rPr lang="en-US" dirty="0" smtClean="0"/>
              <a:t>Cases</a:t>
            </a:r>
            <a:endParaRPr lang="en-US" dirty="0"/>
          </a:p>
        </p:txBody>
      </p:sp>
      <p:sp>
        <p:nvSpPr>
          <p:cNvPr id="3" name="Content Placeholder 2"/>
          <p:cNvSpPr>
            <a:spLocks noGrp="1"/>
          </p:cNvSpPr>
          <p:nvPr>
            <p:ph idx="1"/>
          </p:nvPr>
        </p:nvSpPr>
        <p:spPr/>
        <p:txBody>
          <a:bodyPr/>
          <a:lstStyle/>
          <a:p>
            <a:r>
              <a:rPr lang="en-US" dirty="0" smtClean="0"/>
              <a:t>Sunny Day</a:t>
            </a:r>
          </a:p>
          <a:p>
            <a:r>
              <a:rPr lang="en-US" dirty="0" smtClean="0"/>
              <a:t>Rainy Day</a:t>
            </a:r>
          </a:p>
          <a:p>
            <a:r>
              <a:rPr lang="en-US" dirty="0" smtClean="0"/>
              <a:t>Automated test scripts, if any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6756679"/>
              </p:ext>
            </p:extLst>
          </p:nvPr>
        </p:nvGraphicFramePr>
        <p:xfrm>
          <a:off x="304006" y="1600200"/>
          <a:ext cx="8534400" cy="4367819"/>
        </p:xfrm>
        <a:graphic>
          <a:graphicData uri="http://schemas.openxmlformats.org/drawingml/2006/table">
            <a:tbl>
              <a:tblPr firstRow="1" bandRow="1">
                <a:tableStyleId>{5C22544A-7EE6-4342-B048-85BDC9FD1C3A}</a:tableStyleId>
              </a:tblPr>
              <a:tblGrid>
                <a:gridCol w="2209800"/>
                <a:gridCol w="6324600"/>
              </a:tblGrid>
              <a:tr h="402416">
                <a:tc>
                  <a:txBody>
                    <a:bodyPr/>
                    <a:lstStyle/>
                    <a:p>
                      <a:r>
                        <a:rPr lang="en-US" dirty="0" err="1" smtClean="0"/>
                        <a:t>TestID</a:t>
                      </a:r>
                      <a:r>
                        <a:rPr lang="en-US" dirty="0" smtClean="0"/>
                        <a:t>:</a:t>
                      </a:r>
                      <a:endParaRPr lang="en-US" dirty="0"/>
                    </a:p>
                  </a:txBody>
                  <a:tcPr/>
                </a:tc>
                <a:tc>
                  <a:txBody>
                    <a:bodyPr/>
                    <a:lstStyle/>
                    <a:p>
                      <a:r>
                        <a:rPr lang="en-US" dirty="0" smtClean="0"/>
                        <a:t>Admin_comment_repository_Sunny_Day_102</a:t>
                      </a:r>
                      <a:endParaRPr lang="en-US" dirty="0"/>
                    </a:p>
                  </a:txBody>
                  <a:tcPr/>
                </a:tc>
              </a:tr>
              <a:tr h="408005">
                <a:tc>
                  <a:txBody>
                    <a:bodyPr/>
                    <a:lstStyle/>
                    <a:p>
                      <a:r>
                        <a:rPr lang="en-US" dirty="0" smtClean="0"/>
                        <a:t>Test Purpose</a:t>
                      </a:r>
                      <a:endParaRPr lang="en-US" dirty="0"/>
                    </a:p>
                  </a:txBody>
                  <a:tcPr/>
                </a:tc>
                <a:tc>
                  <a:txBody>
                    <a:bodyPr/>
                    <a:lstStyle/>
                    <a:p>
                      <a:r>
                        <a:rPr lang="en-US" dirty="0" smtClean="0"/>
                        <a:t>Test Admin comment repository for Sunny</a:t>
                      </a:r>
                      <a:r>
                        <a:rPr lang="en-US" baseline="0" dirty="0" smtClean="0"/>
                        <a:t> Day</a:t>
                      </a:r>
                      <a:endParaRPr lang="en-US" dirty="0"/>
                    </a:p>
                  </a:txBody>
                  <a:tcPr/>
                </a:tc>
              </a:tr>
              <a:tr h="704230">
                <a:tc>
                  <a:txBody>
                    <a:bodyPr/>
                    <a:lstStyle/>
                    <a:p>
                      <a:r>
                        <a:rPr lang="en-US" dirty="0" smtClean="0"/>
                        <a:t>Test Setup</a:t>
                      </a:r>
                      <a:endParaRPr lang="en-US" dirty="0"/>
                    </a:p>
                  </a:txBody>
                  <a:tcPr/>
                </a:tc>
                <a:tc>
                  <a:txBody>
                    <a:bodyPr/>
                    <a:lstStyle/>
                    <a:p>
                      <a:r>
                        <a:rPr lang="en-US" dirty="0" smtClean="0"/>
                        <a:t>System displays the comment repository page for an Instructor</a:t>
                      </a:r>
                      <a:endParaRPr lang="en-US" dirty="0"/>
                    </a:p>
                  </a:txBody>
                  <a:tcPr/>
                </a:tc>
              </a:tr>
              <a:tr h="402416">
                <a:tc rowSpan="5">
                  <a:txBody>
                    <a:bodyPr/>
                    <a:lstStyle/>
                    <a:p>
                      <a:r>
                        <a:rPr lang="en-US" dirty="0" smtClean="0"/>
                        <a:t>Inputs</a:t>
                      </a:r>
                      <a:endParaRPr lang="en-US" dirty="0"/>
                    </a:p>
                  </a:txBody>
                  <a:tcPr/>
                </a:tc>
                <a:tc>
                  <a:txBody>
                    <a:bodyPr/>
                    <a:lstStyle/>
                    <a:p>
                      <a:r>
                        <a:rPr lang="en-US" dirty="0" smtClean="0"/>
                        <a:t>MAR3251 Check box selected</a:t>
                      </a:r>
                      <a:endParaRPr lang="en-US" dirty="0"/>
                    </a:p>
                  </a:txBody>
                  <a:tcPr/>
                </a:tc>
              </a:tr>
              <a:tr h="402416">
                <a:tc vMerge="1">
                  <a:txBody>
                    <a:bodyPr/>
                    <a:lstStyle/>
                    <a:p>
                      <a:endParaRPr lang="en-US"/>
                    </a:p>
                  </a:txBody>
                  <a:tcPr/>
                </a:tc>
                <a:tc>
                  <a:txBody>
                    <a:bodyPr/>
                    <a:lstStyle/>
                    <a:p>
                      <a:r>
                        <a:rPr lang="en-US" dirty="0" smtClean="0"/>
                        <a:t>Period 2 Check box selected</a:t>
                      </a:r>
                      <a:endParaRPr lang="en-US" dirty="0"/>
                    </a:p>
                  </a:txBody>
                  <a:tcPr/>
                </a:tc>
              </a:tr>
              <a:tr h="360334">
                <a:tc vMerge="1">
                  <a:txBody>
                    <a:bodyPr/>
                    <a:lstStyle/>
                    <a:p>
                      <a:endParaRPr lang="en-US"/>
                    </a:p>
                  </a:txBody>
                  <a:tcPr/>
                </a:tc>
                <a:tc>
                  <a:txBody>
                    <a:bodyPr/>
                    <a:lstStyle/>
                    <a:p>
                      <a:r>
                        <a:rPr lang="en-US" dirty="0" smtClean="0"/>
                        <a:t>Instructor clicks “Give Feedback” for “Mike’s Group”</a:t>
                      </a:r>
                      <a:endParaRPr lang="en-US" dirty="0"/>
                    </a:p>
                  </a:txBody>
                  <a:tcPr/>
                </a:tc>
              </a:tr>
              <a:tr h="360334">
                <a:tc vMerge="1">
                  <a:txBody>
                    <a:bodyPr/>
                    <a:lstStyle/>
                    <a:p>
                      <a:endParaRPr lang="en-US"/>
                    </a:p>
                  </a:txBody>
                  <a:tcPr/>
                </a:tc>
                <a:tc>
                  <a:txBody>
                    <a:bodyPr/>
                    <a:lstStyle/>
                    <a:p>
                      <a:r>
                        <a:rPr lang="en-US" dirty="0" smtClean="0"/>
                        <a:t>Instructor enters “Good Job!” in the Feedback text area</a:t>
                      </a:r>
                      <a:endParaRPr lang="en-US" dirty="0"/>
                    </a:p>
                  </a:txBody>
                  <a:tcPr/>
                </a:tc>
              </a:tr>
              <a:tr h="402416">
                <a:tc vMerge="1">
                  <a:txBody>
                    <a:bodyPr/>
                    <a:lstStyle/>
                    <a:p>
                      <a:endParaRPr lang="en-US"/>
                    </a:p>
                  </a:txBody>
                  <a:tcPr/>
                </a:tc>
                <a:tc>
                  <a:txBody>
                    <a:bodyPr/>
                    <a:lstStyle/>
                    <a:p>
                      <a:r>
                        <a:rPr lang="en-US" dirty="0" smtClean="0"/>
                        <a:t>Instructor clicks “Post Feedback” button</a:t>
                      </a:r>
                      <a:endParaRPr lang="en-US" dirty="0"/>
                    </a:p>
                  </a:txBody>
                  <a:tcPr/>
                </a:tc>
              </a:tr>
              <a:tr h="900834">
                <a:tc>
                  <a:txBody>
                    <a:bodyPr/>
                    <a:lstStyle/>
                    <a:p>
                      <a:r>
                        <a:rPr lang="en-US" dirty="0" smtClean="0"/>
                        <a:t>Expected Output:</a:t>
                      </a:r>
                      <a:endParaRPr lang="en-US" dirty="0"/>
                    </a:p>
                  </a:txBody>
                  <a:tcPr/>
                </a:tc>
                <a:tc>
                  <a:txBody>
                    <a:bodyPr/>
                    <a:lstStyle/>
                    <a:p>
                      <a:r>
                        <a:rPr lang="en-US" dirty="0" smtClean="0"/>
                        <a:t>The</a:t>
                      </a:r>
                      <a:r>
                        <a:rPr lang="en-US" baseline="0" dirty="0" smtClean="0"/>
                        <a:t> System has successfully updated “Mike’s Group” with the instructors Feedback. System displays a message saying it was successful.</a:t>
                      </a:r>
                      <a:endParaRPr lang="en-US" dirty="0"/>
                    </a:p>
                  </a:txBody>
                  <a:tcPr/>
                </a:tc>
              </a:tr>
            </a:tbl>
          </a:graphicData>
        </a:graphic>
      </p:graphicFrame>
    </p:spTree>
    <p:extLst>
      <p:ext uri="{BB962C8B-B14F-4D97-AF65-F5344CB8AC3E}">
        <p14:creationId xmlns:p14="http://schemas.microsoft.com/office/powerpoint/2010/main" val="2164104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a:t>
            </a:r>
            <a:r>
              <a:rPr lang="en-US" dirty="0" smtClean="0"/>
              <a:t>Cases</a:t>
            </a:r>
            <a:endParaRPr lang="en-US" dirty="0"/>
          </a:p>
        </p:txBody>
      </p:sp>
      <p:sp>
        <p:nvSpPr>
          <p:cNvPr id="3" name="Content Placeholder 2"/>
          <p:cNvSpPr>
            <a:spLocks noGrp="1"/>
          </p:cNvSpPr>
          <p:nvPr>
            <p:ph idx="1"/>
          </p:nvPr>
        </p:nvSpPr>
        <p:spPr/>
        <p:txBody>
          <a:bodyPr/>
          <a:lstStyle/>
          <a:p>
            <a:r>
              <a:rPr lang="en-US" dirty="0" smtClean="0"/>
              <a:t>Sunny Day</a:t>
            </a:r>
          </a:p>
          <a:p>
            <a:r>
              <a:rPr lang="en-US" dirty="0" smtClean="0"/>
              <a:t>Rainy Day</a:t>
            </a:r>
          </a:p>
          <a:p>
            <a:r>
              <a:rPr lang="en-US" dirty="0" smtClean="0"/>
              <a:t>Automated test scripts, if any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15223895"/>
              </p:ext>
            </p:extLst>
          </p:nvPr>
        </p:nvGraphicFramePr>
        <p:xfrm>
          <a:off x="304006" y="1600200"/>
          <a:ext cx="8534400" cy="4272315"/>
        </p:xfrm>
        <a:graphic>
          <a:graphicData uri="http://schemas.openxmlformats.org/drawingml/2006/table">
            <a:tbl>
              <a:tblPr firstRow="1" bandRow="1">
                <a:tableStyleId>{5C22544A-7EE6-4342-B048-85BDC9FD1C3A}</a:tableStyleId>
              </a:tblPr>
              <a:tblGrid>
                <a:gridCol w="2209800"/>
                <a:gridCol w="6324600"/>
              </a:tblGrid>
              <a:tr h="432504">
                <a:tc>
                  <a:txBody>
                    <a:bodyPr/>
                    <a:lstStyle/>
                    <a:p>
                      <a:r>
                        <a:rPr lang="en-US" dirty="0" err="1" smtClean="0"/>
                        <a:t>TestID</a:t>
                      </a:r>
                      <a:r>
                        <a:rPr lang="en-US" dirty="0" smtClean="0"/>
                        <a:t>:</a:t>
                      </a:r>
                      <a:endParaRPr lang="en-US" dirty="0"/>
                    </a:p>
                  </a:txBody>
                  <a:tcPr/>
                </a:tc>
                <a:tc>
                  <a:txBody>
                    <a:bodyPr/>
                    <a:lstStyle/>
                    <a:p>
                      <a:r>
                        <a:rPr lang="en-US" dirty="0" smtClean="0"/>
                        <a:t>Admin_comment_repository_Rainy_Day_103</a:t>
                      </a:r>
                      <a:endParaRPr lang="en-US" dirty="0"/>
                    </a:p>
                  </a:txBody>
                  <a:tcPr/>
                </a:tc>
              </a:tr>
              <a:tr h="438512">
                <a:tc>
                  <a:txBody>
                    <a:bodyPr/>
                    <a:lstStyle/>
                    <a:p>
                      <a:r>
                        <a:rPr lang="en-US" dirty="0" smtClean="0"/>
                        <a:t>Test Purpose</a:t>
                      </a:r>
                      <a:endParaRPr lang="en-US" dirty="0"/>
                    </a:p>
                  </a:txBody>
                  <a:tcPr/>
                </a:tc>
                <a:tc>
                  <a:txBody>
                    <a:bodyPr/>
                    <a:lstStyle/>
                    <a:p>
                      <a:r>
                        <a:rPr lang="en-US" dirty="0" smtClean="0"/>
                        <a:t>Test Admin comment repository for Rainy</a:t>
                      </a:r>
                      <a:r>
                        <a:rPr lang="en-US" baseline="0" dirty="0" smtClean="0"/>
                        <a:t> Day</a:t>
                      </a:r>
                      <a:endParaRPr lang="en-US" dirty="0"/>
                    </a:p>
                  </a:txBody>
                  <a:tcPr/>
                </a:tc>
              </a:tr>
              <a:tr h="756883">
                <a:tc>
                  <a:txBody>
                    <a:bodyPr/>
                    <a:lstStyle/>
                    <a:p>
                      <a:r>
                        <a:rPr lang="en-US" dirty="0" smtClean="0"/>
                        <a:t>Test Setup</a:t>
                      </a:r>
                      <a:endParaRPr lang="en-US" dirty="0"/>
                    </a:p>
                  </a:txBody>
                  <a:tcPr/>
                </a:tc>
                <a:tc>
                  <a:txBody>
                    <a:bodyPr/>
                    <a:lstStyle/>
                    <a:p>
                      <a:r>
                        <a:rPr lang="en-US" dirty="0" smtClean="0"/>
                        <a:t>System displays the comment repository page for an Instructor</a:t>
                      </a:r>
                      <a:endParaRPr lang="en-US" dirty="0"/>
                    </a:p>
                  </a:txBody>
                  <a:tcPr/>
                </a:tc>
              </a:tr>
              <a:tr h="432504">
                <a:tc rowSpan="4">
                  <a:txBody>
                    <a:bodyPr/>
                    <a:lstStyle/>
                    <a:p>
                      <a:r>
                        <a:rPr lang="en-US" dirty="0" smtClean="0"/>
                        <a:t>Inputs</a:t>
                      </a:r>
                      <a:endParaRPr lang="en-US" dirty="0"/>
                    </a:p>
                  </a:txBody>
                  <a:tcPr/>
                </a:tc>
                <a:tc>
                  <a:txBody>
                    <a:bodyPr/>
                    <a:lstStyle/>
                    <a:p>
                      <a:r>
                        <a:rPr lang="en-US" dirty="0" smtClean="0"/>
                        <a:t>MAR3251 Check box selected</a:t>
                      </a:r>
                      <a:endParaRPr lang="en-US" dirty="0"/>
                    </a:p>
                  </a:txBody>
                  <a:tcPr/>
                </a:tc>
              </a:tr>
              <a:tr h="432504">
                <a:tc vMerge="1">
                  <a:txBody>
                    <a:bodyPr/>
                    <a:lstStyle/>
                    <a:p>
                      <a:endParaRPr lang="en-US"/>
                    </a:p>
                  </a:txBody>
                  <a:tcPr/>
                </a:tc>
                <a:tc>
                  <a:txBody>
                    <a:bodyPr/>
                    <a:lstStyle/>
                    <a:p>
                      <a:r>
                        <a:rPr lang="en-US" dirty="0" smtClean="0"/>
                        <a:t>Period 2 Check box selected</a:t>
                      </a:r>
                      <a:endParaRPr lang="en-US" dirty="0"/>
                    </a:p>
                  </a:txBody>
                  <a:tcPr/>
                </a:tc>
              </a:tr>
              <a:tr h="432504">
                <a:tc vMerge="1">
                  <a:txBody>
                    <a:bodyPr/>
                    <a:lstStyle/>
                    <a:p>
                      <a:endParaRPr lang="en-US"/>
                    </a:p>
                  </a:txBody>
                  <a:tcPr/>
                </a:tc>
                <a:tc>
                  <a:txBody>
                    <a:bodyPr/>
                    <a:lstStyle/>
                    <a:p>
                      <a:r>
                        <a:rPr lang="en-US" dirty="0" smtClean="0"/>
                        <a:t>Instructor clicks “Give Feedback”</a:t>
                      </a:r>
                      <a:endParaRPr lang="en-US" dirty="0"/>
                    </a:p>
                  </a:txBody>
                  <a:tcPr/>
                </a:tc>
              </a:tr>
              <a:tr h="432504">
                <a:tc vMerge="1">
                  <a:txBody>
                    <a:bodyPr/>
                    <a:lstStyle/>
                    <a:p>
                      <a:endParaRPr lang="en-US"/>
                    </a:p>
                  </a:txBody>
                  <a:tcPr/>
                </a:tc>
                <a:tc>
                  <a:txBody>
                    <a:bodyPr/>
                    <a:lstStyle/>
                    <a:p>
                      <a:r>
                        <a:rPr lang="en-US" dirty="0" smtClean="0"/>
                        <a:t>Instructor clicks “Post Feedback” button</a:t>
                      </a:r>
                      <a:endParaRPr lang="en-US" dirty="0"/>
                    </a:p>
                  </a:txBody>
                  <a:tcPr/>
                </a:tc>
              </a:tr>
              <a:tr h="756883">
                <a:tc>
                  <a:txBody>
                    <a:bodyPr/>
                    <a:lstStyle/>
                    <a:p>
                      <a:r>
                        <a:rPr lang="en-US" dirty="0" smtClean="0"/>
                        <a:t>Expected Output:</a:t>
                      </a:r>
                      <a:endParaRPr lang="en-US" dirty="0"/>
                    </a:p>
                  </a:txBody>
                  <a:tcPr/>
                </a:tc>
                <a:tc>
                  <a:txBody>
                    <a:bodyPr/>
                    <a:lstStyle/>
                    <a:p>
                      <a:r>
                        <a:rPr lang="en-US" dirty="0" smtClean="0"/>
                        <a:t>System Validates the input and displays a</a:t>
                      </a:r>
                      <a:r>
                        <a:rPr lang="en-US" baseline="0" dirty="0" smtClean="0"/>
                        <a:t> failed</a:t>
                      </a:r>
                      <a:r>
                        <a:rPr lang="en-US" dirty="0" smtClean="0"/>
                        <a:t> message stating, ‘unable</a:t>
                      </a:r>
                      <a:r>
                        <a:rPr lang="en-US" baseline="0" dirty="0" smtClean="0"/>
                        <a:t> to post feedback. Feedback was either blank or the same.’</a:t>
                      </a:r>
                      <a:endParaRPr lang="en-US" dirty="0"/>
                    </a:p>
                  </a:txBody>
                  <a:tcPr/>
                </a:tc>
              </a:tr>
            </a:tbl>
          </a:graphicData>
        </a:graphic>
      </p:graphicFrame>
    </p:spTree>
    <p:extLst>
      <p:ext uri="{BB962C8B-B14F-4D97-AF65-F5344CB8AC3E}">
        <p14:creationId xmlns:p14="http://schemas.microsoft.com/office/powerpoint/2010/main" val="116203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a:t>
            </a:r>
            <a:r>
              <a:rPr lang="en-US" altLang="en-US" dirty="0" smtClean="0">
                <a:ea typeface="ＭＳ Ｐゴシック" pitchFamily="34" charset="-128"/>
              </a:rPr>
              <a:t>definition</a:t>
            </a:r>
          </a:p>
        </p:txBody>
      </p:sp>
      <p:sp>
        <p:nvSpPr>
          <p:cNvPr id="3" name="Content Placeholder 2"/>
          <p:cNvSpPr>
            <a:spLocks noGrp="1"/>
          </p:cNvSpPr>
          <p:nvPr>
            <p:ph idx="1"/>
          </p:nvPr>
        </p:nvSpPr>
        <p:spPr>
          <a:xfrm>
            <a:off x="779463" y="1524000"/>
            <a:ext cx="7583487" cy="4208463"/>
          </a:xfrm>
        </p:spPr>
        <p:txBody>
          <a:bodyPr/>
          <a:lstStyle/>
          <a:p>
            <a:pPr>
              <a:defRPr/>
            </a:pPr>
            <a:r>
              <a:rPr lang="en-US" sz="1800" dirty="0" smtClean="0"/>
              <a:t>Project Problem:</a:t>
            </a:r>
          </a:p>
          <a:p>
            <a:pPr lvl="1">
              <a:defRPr/>
            </a:pPr>
            <a:r>
              <a:rPr lang="is-IS" sz="1600" dirty="0" smtClean="0"/>
              <a:t>University instructors need a means for teaching their students “Strategic Marketing.</a:t>
            </a:r>
            <a:r>
              <a:rPr lang="en-US" sz="1600" dirty="0" smtClean="0"/>
              <a:t>” Students will play apart of a simulation where they’ll be running a Hotel. Students will base their marketing decisions on the period’s current News article, the amount of available budget, the location and type of their Hotel, and the decisions of other student’s competing Hotels.</a:t>
            </a:r>
            <a:endParaRPr lang="is-IS" sz="1600" dirty="0" smtClean="0"/>
          </a:p>
          <a:p>
            <a:pPr>
              <a:defRPr/>
            </a:pPr>
            <a:r>
              <a:rPr lang="is-IS" sz="1800" dirty="0" smtClean="0"/>
              <a:t>My Part:</a:t>
            </a:r>
          </a:p>
          <a:p>
            <a:pPr lvl="1">
              <a:defRPr/>
            </a:pPr>
            <a:r>
              <a:rPr lang="is-IS" sz="1600" dirty="0" smtClean="0"/>
              <a:t>Primarily Administrative functionality</a:t>
            </a:r>
          </a:p>
          <a:p>
            <a:pPr lvl="2">
              <a:defRPr/>
            </a:pPr>
            <a:r>
              <a:rPr lang="is-IS" sz="1400" dirty="0" smtClean="0"/>
              <a:t>Activate/deactive user accounts</a:t>
            </a:r>
          </a:p>
          <a:p>
            <a:pPr lvl="2">
              <a:defRPr/>
            </a:pPr>
            <a:r>
              <a:rPr lang="is-IS" sz="1400" dirty="0" smtClean="0"/>
              <a:t>View all users</a:t>
            </a:r>
          </a:p>
          <a:p>
            <a:pPr lvl="2">
              <a:defRPr/>
            </a:pPr>
            <a:r>
              <a:rPr lang="is-IS" sz="1400" dirty="0" smtClean="0"/>
              <a:t>Creating Games,Virtual students/Hotels, Administrative accounts</a:t>
            </a:r>
          </a:p>
          <a:p>
            <a:pPr lvl="2">
              <a:defRPr/>
            </a:pPr>
            <a:r>
              <a:rPr lang="en-US" sz="1400" dirty="0" smtClean="0"/>
              <a:t>Writing News Articles</a:t>
            </a:r>
          </a:p>
          <a:p>
            <a:pPr lvl="2">
              <a:defRPr/>
            </a:pPr>
            <a:r>
              <a:rPr lang="en-US" sz="1400" dirty="0" smtClean="0"/>
              <a:t>Generating detailed Reports</a:t>
            </a:r>
          </a:p>
          <a:p>
            <a:pPr lvl="2">
              <a:defRPr/>
            </a:pPr>
            <a:endParaRPr lang="en-US" sz="1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Strategic Marketing </a:t>
            </a:r>
            <a:r>
              <a:rPr lang="en-US" dirty="0" smtClean="0"/>
              <a:t>Simulator</a:t>
            </a:r>
          </a:p>
          <a:p>
            <a:pPr lvl="1"/>
            <a:r>
              <a:rPr lang="en-US" dirty="0" smtClean="0"/>
              <a:t>Work </a:t>
            </a:r>
            <a:r>
              <a:rPr lang="en-US" dirty="0"/>
              <a:t>primarily on Administrative Use Cases for</a:t>
            </a:r>
            <a:endParaRPr lang="en-US" dirty="0" smtClean="0"/>
          </a:p>
          <a:p>
            <a:r>
              <a:rPr lang="en-US" dirty="0" smtClean="0"/>
              <a:t>Javier Andrial</a:t>
            </a:r>
            <a:br>
              <a:rPr lang="en-US" dirty="0" smtClean="0"/>
            </a:br>
            <a:r>
              <a:rPr lang="en-US" dirty="0" smtClean="0"/>
              <a:t>Email: jandr018@fiu.edu</a:t>
            </a:r>
            <a:br>
              <a:rPr lang="en-US" dirty="0" smtClean="0"/>
            </a:br>
            <a:r>
              <a:rPr lang="en-US" dirty="0" smtClean="0"/>
              <a:t>phone: (305)323-9971</a:t>
            </a:r>
          </a:p>
          <a:p>
            <a:r>
              <a:rPr lang="en-US" dirty="0" smtClean="0"/>
              <a:t>Thank </a:t>
            </a:r>
            <a:r>
              <a:rPr lang="en-US" dirty="0"/>
              <a:t>y</a:t>
            </a:r>
            <a:r>
              <a:rPr lang="en-US" dirty="0" smtClean="0"/>
              <a:t>ou very much for listening!</a:t>
            </a:r>
          </a:p>
          <a:p>
            <a:r>
              <a:rPr lang="en-US" dirty="0" smtClean="0"/>
              <a:t>Feel free to ask any questions</a:t>
            </a:r>
            <a:r>
              <a:rPr lang="en-US" dirty="0"/>
              <a:t>?</a:t>
            </a:r>
          </a:p>
          <a:p>
            <a:endParaRPr lang="en-US" dirty="0"/>
          </a:p>
        </p:txBody>
      </p:sp>
    </p:spTree>
    <p:extLst>
      <p:ext uri="{BB962C8B-B14F-4D97-AF65-F5344CB8AC3E}">
        <p14:creationId xmlns:p14="http://schemas.microsoft.com/office/powerpoint/2010/main" val="97787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sp>
        <p:nvSpPr>
          <p:cNvPr id="3" name="Content Placeholder 2"/>
          <p:cNvSpPr>
            <a:spLocks noGrp="1"/>
          </p:cNvSpPr>
          <p:nvPr>
            <p:ph idx="1"/>
          </p:nvPr>
        </p:nvSpPr>
        <p:spPr/>
        <p:txBody>
          <a:bodyPr/>
          <a:lstStyle/>
          <a:p>
            <a:r>
              <a:rPr lang="en-US" dirty="0"/>
              <a:t>Gantt </a:t>
            </a:r>
            <a:r>
              <a:rPr lang="en-US" dirty="0" smtClean="0"/>
              <a:t>Chart showing the schedule </a:t>
            </a:r>
            <a:r>
              <a:rPr lang="en-US" dirty="0"/>
              <a:t>for entire semester</a:t>
            </a:r>
          </a:p>
        </p:txBody>
      </p:sp>
      <p:pic>
        <p:nvPicPr>
          <p:cNvPr id="8" name="Picture 7"/>
          <p:cNvPicPr>
            <a:picLocks noChangeAspect="1"/>
          </p:cNvPicPr>
          <p:nvPr/>
        </p:nvPicPr>
        <p:blipFill>
          <a:blip r:embed="rId3"/>
          <a:stretch>
            <a:fillRect/>
          </a:stretch>
        </p:blipFill>
        <p:spPr>
          <a:xfrm>
            <a:off x="158877" y="1600200"/>
            <a:ext cx="4845588" cy="2369849"/>
          </a:xfrm>
          <a:prstGeom prst="rect">
            <a:avLst/>
          </a:prstGeom>
        </p:spPr>
      </p:pic>
      <p:pic>
        <p:nvPicPr>
          <p:cNvPr id="9" name="Picture 8"/>
          <p:cNvPicPr>
            <a:picLocks noChangeAspect="1"/>
          </p:cNvPicPr>
          <p:nvPr/>
        </p:nvPicPr>
        <p:blipFill>
          <a:blip r:embed="rId4"/>
          <a:stretch>
            <a:fillRect/>
          </a:stretch>
        </p:blipFill>
        <p:spPr>
          <a:xfrm>
            <a:off x="177927" y="3961164"/>
            <a:ext cx="4838916" cy="2303463"/>
          </a:xfrm>
          <a:prstGeom prst="rect">
            <a:avLst/>
          </a:prstGeom>
        </p:spPr>
      </p:pic>
      <p:pic>
        <p:nvPicPr>
          <p:cNvPr id="10" name="Picture 9"/>
          <p:cNvPicPr>
            <a:picLocks noChangeAspect="1"/>
          </p:cNvPicPr>
          <p:nvPr/>
        </p:nvPicPr>
        <p:blipFill>
          <a:blip r:embed="rId5"/>
          <a:stretch>
            <a:fillRect/>
          </a:stretch>
        </p:blipFill>
        <p:spPr>
          <a:xfrm>
            <a:off x="3810000" y="1600200"/>
            <a:ext cx="5154486" cy="3224506"/>
          </a:xfrm>
          <a:prstGeom prst="rect">
            <a:avLst/>
          </a:prstGeom>
        </p:spPr>
      </p:pic>
      <p:pic>
        <p:nvPicPr>
          <p:cNvPr id="11" name="Picture 10"/>
          <p:cNvPicPr>
            <a:picLocks noChangeAspect="1"/>
          </p:cNvPicPr>
          <p:nvPr/>
        </p:nvPicPr>
        <p:blipFill>
          <a:blip r:embed="rId6"/>
          <a:stretch>
            <a:fillRect/>
          </a:stretch>
        </p:blipFill>
        <p:spPr>
          <a:xfrm>
            <a:off x="3809998" y="4585399"/>
            <a:ext cx="5154487" cy="1679228"/>
          </a:xfrm>
          <a:prstGeom prst="rect">
            <a:avLst/>
          </a:prstGeom>
        </p:spPr>
      </p:pic>
    </p:spTree>
    <p:extLst>
      <p:ext uri="{BB962C8B-B14F-4D97-AF65-F5344CB8AC3E}">
        <p14:creationId xmlns:p14="http://schemas.microsoft.com/office/powerpoint/2010/main" val="3835447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a:xfrm>
            <a:off x="1143000" y="1828800"/>
            <a:ext cx="7219950" cy="4208463"/>
          </a:xfrm>
        </p:spPr>
        <p:txBody>
          <a:bodyPr/>
          <a:lstStyle/>
          <a:p>
            <a:pPr marL="0" indent="0">
              <a:buNone/>
            </a:pPr>
            <a:endParaRPr lang="en-US" dirty="0"/>
          </a:p>
          <a:p>
            <a:r>
              <a:rPr lang="en-US" sz="2400" dirty="0" smtClean="0"/>
              <a:t>Over the seven Sprints</a:t>
            </a:r>
          </a:p>
          <a:p>
            <a:pPr lvl="1"/>
            <a:r>
              <a:rPr lang="en-US" sz="2400" dirty="0" smtClean="0"/>
              <a:t>A </a:t>
            </a:r>
            <a:r>
              <a:rPr lang="en-US" sz="2400" dirty="0"/>
              <a:t>total of 35 User </a:t>
            </a:r>
            <a:r>
              <a:rPr lang="en-US" sz="2400" dirty="0" smtClean="0"/>
              <a:t>Stories. </a:t>
            </a:r>
          </a:p>
          <a:p>
            <a:r>
              <a:rPr lang="en-US" sz="2400" dirty="0" smtClean="0"/>
              <a:t>I have implemented 20 User Stories</a:t>
            </a:r>
          </a:p>
        </p:txBody>
      </p:sp>
    </p:spTree>
    <p:extLst>
      <p:ext uri="{BB962C8B-B14F-4D97-AF65-F5344CB8AC3E}">
        <p14:creationId xmlns:p14="http://schemas.microsoft.com/office/powerpoint/2010/main" val="13814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a:xfrm>
            <a:off x="779463" y="1600200"/>
            <a:ext cx="7583487" cy="4495800"/>
          </a:xfrm>
        </p:spPr>
        <p:txBody>
          <a:bodyPr/>
          <a:lstStyle/>
          <a:p>
            <a:pPr>
              <a:spcBef>
                <a:spcPts val="600"/>
              </a:spcBef>
            </a:pPr>
            <a:r>
              <a:rPr lang="en-US" dirty="0"/>
              <a:t>#667 Forgot my </a:t>
            </a:r>
            <a:r>
              <a:rPr lang="en-US" dirty="0" smtClean="0"/>
              <a:t>password</a:t>
            </a:r>
          </a:p>
          <a:p>
            <a:pPr>
              <a:spcBef>
                <a:spcPts val="600"/>
              </a:spcBef>
            </a:pPr>
            <a:r>
              <a:rPr lang="en-US" sz="2600" b="1" dirty="0"/>
              <a:t>#718 Manage </a:t>
            </a:r>
            <a:r>
              <a:rPr lang="en-US" sz="2600" b="1" dirty="0" smtClean="0"/>
              <a:t>page</a:t>
            </a:r>
            <a:endParaRPr lang="en-US" sz="2600" b="1" dirty="0"/>
          </a:p>
          <a:p>
            <a:pPr>
              <a:spcBef>
                <a:spcPts val="600"/>
              </a:spcBef>
            </a:pPr>
            <a:r>
              <a:rPr lang="en-US" dirty="0"/>
              <a:t>798 Admin account creation</a:t>
            </a:r>
          </a:p>
          <a:p>
            <a:pPr>
              <a:spcBef>
                <a:spcPts val="600"/>
              </a:spcBef>
            </a:pPr>
            <a:r>
              <a:rPr lang="en-US" dirty="0" smtClean="0"/>
              <a:t>#711 </a:t>
            </a:r>
            <a:r>
              <a:rPr lang="en-US" dirty="0"/>
              <a:t>De-activate </a:t>
            </a:r>
            <a:r>
              <a:rPr lang="en-US" dirty="0" smtClean="0"/>
              <a:t>users</a:t>
            </a:r>
          </a:p>
          <a:p>
            <a:pPr>
              <a:spcBef>
                <a:spcPts val="600"/>
              </a:spcBef>
            </a:pPr>
            <a:r>
              <a:rPr lang="en-US" dirty="0" smtClean="0"/>
              <a:t>#</a:t>
            </a:r>
            <a:r>
              <a:rPr lang="en-US" dirty="0"/>
              <a:t>689 </a:t>
            </a:r>
            <a:r>
              <a:rPr lang="en-US" dirty="0" smtClean="0"/>
              <a:t>Create game</a:t>
            </a:r>
          </a:p>
          <a:p>
            <a:pPr>
              <a:spcBef>
                <a:spcPts val="600"/>
              </a:spcBef>
            </a:pPr>
            <a:r>
              <a:rPr lang="en-US" dirty="0"/>
              <a:t>#686 Admin Game Page </a:t>
            </a:r>
            <a:r>
              <a:rPr lang="en-US" dirty="0" smtClean="0"/>
              <a:t>functional</a:t>
            </a:r>
          </a:p>
          <a:p>
            <a:pPr>
              <a:spcBef>
                <a:spcPts val="600"/>
              </a:spcBef>
            </a:pPr>
            <a:r>
              <a:rPr lang="en-US" dirty="0"/>
              <a:t>#685 Admin games </a:t>
            </a:r>
            <a:r>
              <a:rPr lang="en-US" dirty="0" smtClean="0"/>
              <a:t>page</a:t>
            </a:r>
            <a:endParaRPr lang="en-US" dirty="0"/>
          </a:p>
          <a:p>
            <a:pPr>
              <a:spcBef>
                <a:spcPts val="600"/>
              </a:spcBef>
            </a:pPr>
            <a:r>
              <a:rPr lang="en-US" dirty="0"/>
              <a:t>#684 Bot </a:t>
            </a:r>
            <a:r>
              <a:rPr lang="en-US" dirty="0" smtClean="0"/>
              <a:t>creation</a:t>
            </a:r>
          </a:p>
          <a:p>
            <a:pPr>
              <a:spcBef>
                <a:spcPts val="600"/>
              </a:spcBef>
            </a:pPr>
            <a:r>
              <a:rPr lang="en-US" dirty="0"/>
              <a:t>#683 Admin account </a:t>
            </a:r>
            <a:r>
              <a:rPr lang="en-US" dirty="0" smtClean="0"/>
              <a:t>creation</a:t>
            </a:r>
          </a:p>
          <a:p>
            <a:pPr>
              <a:spcBef>
                <a:spcPts val="600"/>
              </a:spcBef>
            </a:pPr>
            <a:r>
              <a:rPr lang="en-US" dirty="0"/>
              <a:t>#681 Admin "users" </a:t>
            </a:r>
            <a:r>
              <a:rPr lang="en-US" dirty="0" smtClean="0"/>
              <a:t>page</a:t>
            </a:r>
          </a:p>
        </p:txBody>
      </p:sp>
    </p:spTree>
    <p:extLst>
      <p:ext uri="{BB962C8B-B14F-4D97-AF65-F5344CB8AC3E}">
        <p14:creationId xmlns:p14="http://schemas.microsoft.com/office/powerpoint/2010/main" val="2961861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a:xfrm>
            <a:off x="779463" y="1676400"/>
            <a:ext cx="7583487" cy="4360863"/>
          </a:xfrm>
        </p:spPr>
        <p:txBody>
          <a:bodyPr/>
          <a:lstStyle/>
          <a:p>
            <a:pPr>
              <a:spcBef>
                <a:spcPts val="600"/>
              </a:spcBef>
            </a:pPr>
            <a:r>
              <a:rPr lang="en-US" dirty="0"/>
              <a:t>#680 Admin home</a:t>
            </a:r>
          </a:p>
          <a:p>
            <a:pPr>
              <a:spcBef>
                <a:spcPts val="600"/>
              </a:spcBef>
            </a:pPr>
            <a:r>
              <a:rPr lang="en-US" sz="2600" b="1" dirty="0" smtClean="0"/>
              <a:t>#</a:t>
            </a:r>
            <a:r>
              <a:rPr lang="en-US" sz="2600" b="1" dirty="0"/>
              <a:t>800 Admin News </a:t>
            </a:r>
            <a:r>
              <a:rPr lang="en-US" sz="2600" b="1" dirty="0" smtClean="0"/>
              <a:t>Management</a:t>
            </a:r>
          </a:p>
          <a:p>
            <a:pPr>
              <a:spcBef>
                <a:spcPts val="600"/>
              </a:spcBef>
            </a:pPr>
            <a:r>
              <a:rPr lang="en-US" dirty="0" smtClean="0"/>
              <a:t>#</a:t>
            </a:r>
            <a:r>
              <a:rPr lang="en-US" dirty="0"/>
              <a:t>679 User view </a:t>
            </a:r>
            <a:r>
              <a:rPr lang="en-US" dirty="0" smtClean="0"/>
              <a:t>news</a:t>
            </a:r>
          </a:p>
          <a:p>
            <a:pPr>
              <a:spcBef>
                <a:spcPts val="600"/>
              </a:spcBef>
            </a:pPr>
            <a:r>
              <a:rPr lang="en-US" dirty="0" smtClean="0"/>
              <a:t>#</a:t>
            </a:r>
            <a:r>
              <a:rPr lang="en-US" dirty="0"/>
              <a:t>822 Sign out</a:t>
            </a:r>
          </a:p>
          <a:p>
            <a:pPr>
              <a:spcBef>
                <a:spcPts val="600"/>
              </a:spcBef>
            </a:pPr>
            <a:r>
              <a:rPr lang="en-US" dirty="0"/>
              <a:t>#816 Account Management</a:t>
            </a:r>
          </a:p>
          <a:p>
            <a:pPr>
              <a:spcBef>
                <a:spcPts val="600"/>
              </a:spcBef>
            </a:pPr>
            <a:r>
              <a:rPr lang="en-US" sz="2600" b="1" dirty="0"/>
              <a:t>#842 Professor Feedback</a:t>
            </a:r>
          </a:p>
          <a:p>
            <a:pPr>
              <a:spcBef>
                <a:spcPts val="600"/>
              </a:spcBef>
            </a:pPr>
            <a:r>
              <a:rPr lang="en-US" sz="2600" b="1" dirty="0" smtClean="0"/>
              <a:t>#</a:t>
            </a:r>
            <a:r>
              <a:rPr lang="en-US" sz="2600" b="1" dirty="0"/>
              <a:t>841 Professor </a:t>
            </a:r>
            <a:r>
              <a:rPr lang="en-US" sz="2600" b="1" dirty="0" smtClean="0"/>
              <a:t>Portfolio</a:t>
            </a:r>
          </a:p>
          <a:p>
            <a:pPr>
              <a:spcBef>
                <a:spcPts val="600"/>
              </a:spcBef>
            </a:pPr>
            <a:r>
              <a:rPr lang="en-US" dirty="0"/>
              <a:t>#840 Comment </a:t>
            </a:r>
            <a:r>
              <a:rPr lang="en-US" dirty="0" smtClean="0"/>
              <a:t>Repository</a:t>
            </a:r>
            <a:endParaRPr lang="en-US" dirty="0"/>
          </a:p>
          <a:p>
            <a:pPr>
              <a:spcBef>
                <a:spcPts val="600"/>
              </a:spcBef>
            </a:pPr>
            <a:r>
              <a:rPr lang="en-US" dirty="0"/>
              <a:t>#853 Student Reporting </a:t>
            </a:r>
            <a:r>
              <a:rPr lang="en-US" dirty="0" smtClean="0"/>
              <a:t>Page</a:t>
            </a:r>
          </a:p>
          <a:p>
            <a:pPr>
              <a:spcBef>
                <a:spcPts val="600"/>
              </a:spcBef>
            </a:pPr>
            <a:r>
              <a:rPr lang="en-US" dirty="0"/>
              <a:t>#710 User toolbar</a:t>
            </a:r>
            <a:endParaRPr lang="en-US" dirty="0" smtClean="0"/>
          </a:p>
        </p:txBody>
      </p:sp>
    </p:spTree>
    <p:extLst>
      <p:ext uri="{BB962C8B-B14F-4D97-AF65-F5344CB8AC3E}">
        <p14:creationId xmlns:p14="http://schemas.microsoft.com/office/powerpoint/2010/main" val="36812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 Cases</a:t>
            </a:r>
            <a:endParaRPr lang="en-US" dirty="0"/>
          </a:p>
        </p:txBody>
      </p:sp>
      <p:sp>
        <p:nvSpPr>
          <p:cNvPr id="3" name="Content Placeholder 2"/>
          <p:cNvSpPr>
            <a:spLocks noGrp="1"/>
          </p:cNvSpPr>
          <p:nvPr>
            <p:ph idx="1"/>
          </p:nvPr>
        </p:nvSpPr>
        <p:spPr/>
        <p:txBody>
          <a:bodyPr/>
          <a:lstStyle/>
          <a:p>
            <a:r>
              <a:rPr lang="en-US" dirty="0" smtClean="0"/>
              <a:t>Show the Use Case Diagram for the whole project.</a:t>
            </a:r>
          </a:p>
          <a:p>
            <a:r>
              <a:rPr lang="en-US" dirty="0" smtClean="0"/>
              <a:t>Highlight your use cases.</a:t>
            </a:r>
          </a:p>
          <a:p>
            <a:r>
              <a:rPr lang="en-US" dirty="0" smtClean="0"/>
              <a:t>Show all the details of the most significant use case.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9144000" cy="6629400"/>
          </a:xfrm>
          <a:prstGeom prst="rect">
            <a:avLst/>
          </a:prstGeom>
        </p:spPr>
      </p:pic>
    </p:spTree>
    <p:extLst>
      <p:ext uri="{BB962C8B-B14F-4D97-AF65-F5344CB8AC3E}">
        <p14:creationId xmlns:p14="http://schemas.microsoft.com/office/powerpoint/2010/main" val="235423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lstStyle/>
          <a:p>
            <a:r>
              <a:rPr lang="en-US" dirty="0" smtClean="0"/>
              <a:t>Requirements: Sequence Diagrams</a:t>
            </a:r>
            <a:endParaRPr lang="en-US" dirty="0"/>
          </a:p>
        </p:txBody>
      </p:sp>
      <p:sp>
        <p:nvSpPr>
          <p:cNvPr id="3" name="Content Placeholder 2"/>
          <p:cNvSpPr>
            <a:spLocks noGrp="1"/>
          </p:cNvSpPr>
          <p:nvPr>
            <p:ph idx="1"/>
          </p:nvPr>
        </p:nvSpPr>
        <p:spPr/>
        <p:txBody>
          <a:bodyPr/>
          <a:lstStyle/>
          <a:p>
            <a:r>
              <a:rPr lang="en-US" dirty="0" smtClean="0"/>
              <a:t>Show the sequence diagram of the most significant use case.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25574"/>
            <a:ext cx="8839200" cy="5432425"/>
          </a:xfrm>
          <a:prstGeom prst="rect">
            <a:avLst/>
          </a:prstGeom>
        </p:spPr>
      </p:pic>
    </p:spTree>
    <p:extLst>
      <p:ext uri="{BB962C8B-B14F-4D97-AF65-F5344CB8AC3E}">
        <p14:creationId xmlns:p14="http://schemas.microsoft.com/office/powerpoint/2010/main" val="106231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Architecture</a:t>
            </a:r>
            <a:endParaRPr lang="en-US" dirty="0"/>
          </a:p>
        </p:txBody>
      </p:sp>
      <p:sp>
        <p:nvSpPr>
          <p:cNvPr id="3" name="Content Placeholder 2"/>
          <p:cNvSpPr>
            <a:spLocks noGrp="1"/>
          </p:cNvSpPr>
          <p:nvPr>
            <p:ph idx="1"/>
          </p:nvPr>
        </p:nvSpPr>
        <p:spPr/>
        <p:txBody>
          <a:bodyPr/>
          <a:lstStyle/>
          <a:p>
            <a:pPr>
              <a:spcBef>
                <a:spcPts val="1800"/>
              </a:spcBef>
            </a:pPr>
            <a:r>
              <a:rPr lang="en-US" dirty="0" smtClean="0"/>
              <a:t>The Architecture of the System uses the Model-View-Controller Design</a:t>
            </a:r>
          </a:p>
          <a:p>
            <a:pPr lvl="1">
              <a:spcBef>
                <a:spcPts val="1800"/>
              </a:spcBef>
            </a:pPr>
            <a:r>
              <a:rPr lang="en-US" dirty="0" smtClean="0"/>
              <a:t>Views – receives user input, calls the controller functions, displays page in HTML</a:t>
            </a:r>
          </a:p>
          <a:p>
            <a:pPr lvl="1">
              <a:spcBef>
                <a:spcPts val="1800"/>
              </a:spcBef>
            </a:pPr>
            <a:r>
              <a:rPr lang="en-US" dirty="0" smtClean="0"/>
              <a:t>Controllers - Handles all logic, sanity checks, calls the Model, returns HTML to View to draw page.</a:t>
            </a:r>
          </a:p>
          <a:p>
            <a:pPr lvl="1">
              <a:spcBef>
                <a:spcPts val="1800"/>
              </a:spcBef>
            </a:pPr>
            <a:r>
              <a:rPr lang="en-US" dirty="0" smtClean="0"/>
              <a:t>Model – Queries the Database, create and update entries and returns</a:t>
            </a:r>
          </a:p>
        </p:txBody>
      </p:sp>
    </p:spTree>
    <p:extLst>
      <p:ext uri="{BB962C8B-B14F-4D97-AF65-F5344CB8AC3E}">
        <p14:creationId xmlns:p14="http://schemas.microsoft.com/office/powerpoint/2010/main" val="4211570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old">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gold</Template>
  <TotalTime>3983</TotalTime>
  <Words>1735</Words>
  <Application>Microsoft Office PowerPoint</Application>
  <PresentationFormat>On-screen Show (4:3)</PresentationFormat>
  <Paragraphs>254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Trebuchet MS</vt:lpstr>
      <vt:lpstr>Wingdings 2</vt:lpstr>
      <vt:lpstr>gold</vt:lpstr>
      <vt:lpstr>Strategic Market Simulator Team Member(s): Javier Andrial, Jeffrey Carman Product Owner(s): Joseph Cilli Instructor: Masoud Sadjadi  School of Computing and Information Sciences Florida International University</vt:lpstr>
      <vt:lpstr>Problem definition</vt:lpstr>
      <vt:lpstr>Project Management</vt:lpstr>
      <vt:lpstr>Requirements: User Stories </vt:lpstr>
      <vt:lpstr>Requirements: User Stories </vt:lpstr>
      <vt:lpstr>Requirements: User Stories </vt:lpstr>
      <vt:lpstr>Requirements: Use Cases</vt:lpstr>
      <vt:lpstr>Requirements: Sequence Diagrams</vt:lpstr>
      <vt:lpstr>System Design: Architecture</vt:lpstr>
      <vt:lpstr>System Design: Deployment</vt:lpstr>
      <vt:lpstr>System Design: Deployment</vt:lpstr>
      <vt:lpstr>System Design</vt:lpstr>
      <vt:lpstr>System Design</vt:lpstr>
      <vt:lpstr>Minimal Class Diagram</vt:lpstr>
      <vt:lpstr>Main algorithm </vt:lpstr>
      <vt:lpstr>Main algorithm - cont</vt:lpstr>
      <vt:lpstr>Main algorithm - cont</vt:lpstr>
      <vt:lpstr>Test Suites and Test Cases</vt:lpstr>
      <vt:lpstr>Test Suites and Test Cases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Javier</cp:lastModifiedBy>
  <cp:revision>137</cp:revision>
  <cp:lastPrinted>2008-09-19T17:51:48Z</cp:lastPrinted>
  <dcterms:created xsi:type="dcterms:W3CDTF">2013-04-25T14:14:17Z</dcterms:created>
  <dcterms:modified xsi:type="dcterms:W3CDTF">2015-12-10T21:29:31Z</dcterms:modified>
</cp:coreProperties>
</file>