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40" d="100"/>
          <a:sy n="40" d="100"/>
        </p:scale>
        <p:origin x="272" y="-5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143125" y="685800"/>
            <a:ext cx="257174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Font typeface="Arial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800" b="0" i="0" u="none" strike="noStrike" cap="none"/>
          </a:p>
        </p:txBody>
      </p:sp>
      <p:sp>
        <p:nvSpPr>
          <p:cNvPr id="87" name="Shape 87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2469358" y="13635320"/>
            <a:ext cx="27979685" cy="940845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ubTitle" idx="1"/>
          </p:nvPr>
        </p:nvSpPr>
        <p:spPr>
          <a:xfrm>
            <a:off x="4937523" y="24872579"/>
            <a:ext cx="23043355" cy="11214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 rot="5400000">
            <a:off x="8844488" y="16778673"/>
            <a:ext cx="37450057" cy="7406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 rot="5400000">
            <a:off x="-6026415" y="9428945"/>
            <a:ext cx="37450057" cy="2210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 rot="5400000">
            <a:off x="1978025" y="9910762"/>
            <a:ext cx="28963937" cy="2962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451998" y="30724287"/>
            <a:ext cx="19751276" cy="36262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pic" idx="2"/>
          </p:nvPr>
        </p:nvSpPr>
        <p:spPr>
          <a:xfrm>
            <a:off x="6451998" y="3922057"/>
            <a:ext cx="19751276" cy="26333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451998" y="34350512"/>
            <a:ext cx="19751276" cy="51524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45443" y="1748116"/>
            <a:ext cx="10829926" cy="7436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2870656" y="1748116"/>
            <a:ext cx="18402298" cy="37459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001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992187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77152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1756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2708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1645443" y="9184339"/>
            <a:ext cx="10829926" cy="30022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1645442" y="9825317"/>
            <a:ext cx="14544675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1645442" y="13919948"/>
            <a:ext cx="14544675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16722328" y="9825317"/>
            <a:ext cx="14550627" cy="4094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16722328" y="13919948"/>
            <a:ext cx="14550627" cy="252871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301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937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47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68363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7788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1645443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16516351" y="10242177"/>
            <a:ext cx="14756605" cy="289649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-1250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-10429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-8223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-84296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-8524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2600325" y="28205209"/>
            <a:ext cx="27980878" cy="87159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2600325" y="18604006"/>
            <a:ext cx="27980878" cy="960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646235" y="1757360"/>
            <a:ext cx="29627511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0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1646235" y="10242550"/>
            <a:ext cx="29627511" cy="28963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06550" marR="0" lvl="0" indent="29845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81388" marR="0" lvl="1" indent="309562" algn="l" rtl="0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56225" marR="0" lvl="2" indent="346075" algn="l" rtl="0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497763" marR="0" lvl="3" indent="122236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40888" marR="0" lvl="4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0098088" marR="0" lvl="5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555288" marR="0" lvl="6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1012488" marR="0" lvl="7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1469688" marR="0" lvl="8" indent="112711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1644650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11247435" y="39968487"/>
            <a:ext cx="10425112" cy="304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3591837" y="39968487"/>
            <a:ext cx="7681910" cy="3048000"/>
          </a:xfrm>
          <a:prstGeom prst="rect">
            <a:avLst/>
          </a:prstGeom>
          <a:noFill/>
          <a:ln>
            <a:noFill/>
          </a:ln>
        </p:spPr>
        <p:txBody>
          <a:bodyPr lIns="428450" tIns="214225" rIns="428450" bIns="2142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-US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6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microsoft.com/office/2007/relationships/hdphoto" Target="../media/hdphoto3.wdp"/><Relationship Id="rId20" Type="http://schemas.openxmlformats.org/officeDocument/2006/relationships/image" Target="../media/image10.png"/><Relationship Id="rId21" Type="http://schemas.openxmlformats.org/officeDocument/2006/relationships/image" Target="../media/image11.png"/><Relationship Id="rId22" Type="http://schemas.microsoft.com/office/2007/relationships/hdphoto" Target="../media/hdphoto9.wdp"/><Relationship Id="rId23" Type="http://schemas.openxmlformats.org/officeDocument/2006/relationships/image" Target="../media/image12.png"/><Relationship Id="rId24" Type="http://schemas.openxmlformats.org/officeDocument/2006/relationships/image" Target="../media/image13.png"/><Relationship Id="rId25" Type="http://schemas.openxmlformats.org/officeDocument/2006/relationships/image" Target="../media/image14.png"/><Relationship Id="rId26" Type="http://schemas.openxmlformats.org/officeDocument/2006/relationships/image" Target="../media/image15.png"/><Relationship Id="rId27" Type="http://schemas.openxmlformats.org/officeDocument/2006/relationships/image" Target="../media/image16.png"/><Relationship Id="rId28" Type="http://schemas.openxmlformats.org/officeDocument/2006/relationships/image" Target="../media/image17.png"/><Relationship Id="rId29" Type="http://schemas.openxmlformats.org/officeDocument/2006/relationships/image" Target="../media/image18.png"/><Relationship Id="rId10" Type="http://schemas.openxmlformats.org/officeDocument/2006/relationships/image" Target="../media/image5.jpeg"/><Relationship Id="rId11" Type="http://schemas.microsoft.com/office/2007/relationships/hdphoto" Target="../media/hdphoto4.wdp"/><Relationship Id="rId12" Type="http://schemas.openxmlformats.org/officeDocument/2006/relationships/image" Target="../media/image6.jpeg"/><Relationship Id="rId13" Type="http://schemas.microsoft.com/office/2007/relationships/hdphoto" Target="../media/hdphoto5.wdp"/><Relationship Id="rId14" Type="http://schemas.openxmlformats.org/officeDocument/2006/relationships/image" Target="../media/image7.jpeg"/><Relationship Id="rId15" Type="http://schemas.microsoft.com/office/2007/relationships/hdphoto" Target="../media/hdphoto6.wdp"/><Relationship Id="rId16" Type="http://schemas.openxmlformats.org/officeDocument/2006/relationships/image" Target="../media/image8.jpeg"/><Relationship Id="rId17" Type="http://schemas.microsoft.com/office/2007/relationships/hdphoto" Target="../media/hdphoto7.wdp"/><Relationship Id="rId18" Type="http://schemas.openxmlformats.org/officeDocument/2006/relationships/image" Target="../media/image9.jpeg"/><Relationship Id="rId19" Type="http://schemas.microsoft.com/office/2007/relationships/hdphoto" Target="../media/hdphoto8.wdp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5" Type="http://schemas.microsoft.com/office/2007/relationships/hdphoto" Target="../media/hdphoto1.wdp"/><Relationship Id="rId6" Type="http://schemas.openxmlformats.org/officeDocument/2006/relationships/image" Target="../media/image3.jpeg"/><Relationship Id="rId7" Type="http://schemas.microsoft.com/office/2007/relationships/hdphoto" Target="../media/hdphoto2.wdp"/><Relationship Id="rId8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/>
        </p:nvSpPr>
        <p:spPr>
          <a:xfrm>
            <a:off x="9426750" y="2202525"/>
            <a:ext cx="15357300" cy="107790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Senior Project, 2017 </a:t>
            </a:r>
            <a:r>
              <a:rPr lang="en-US" sz="72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72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Summer</a:t>
            </a:r>
            <a:endParaRPr lang="en-US" sz="7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6560400" y="2777756"/>
            <a:ext cx="19797600" cy="2508650"/>
          </a:xfrm>
          <a:prstGeom prst="rect">
            <a:avLst/>
          </a:prstGeom>
          <a:noFill/>
          <a:ln>
            <a:noFill/>
          </a:ln>
        </p:spPr>
        <p:txBody>
          <a:bodyPr lIns="98650" tIns="49325" rIns="98650" bIns="49325" anchor="t" anchorCtr="0">
            <a:noAutofit/>
          </a:bodyPr>
          <a:lstStyle/>
          <a:p>
            <a:pPr algn="ctr">
              <a:buClr>
                <a:srgbClr val="3333CC"/>
              </a:buClr>
              <a:buSzPct val="25000"/>
            </a:pPr>
            <a:r>
              <a:rPr lang="en-US" sz="6000" b="1" dirty="0">
                <a:solidFill>
                  <a:srgbClr val="3333CC"/>
                </a:solidFill>
              </a:rPr>
              <a:t>Streamlining Community Service Process at FIU </a:t>
            </a:r>
            <a:r>
              <a:rPr lang="en-US" sz="6000" b="1" dirty="0" smtClean="0">
                <a:solidFill>
                  <a:srgbClr val="3333CC"/>
                </a:solidFill>
              </a:rPr>
              <a:t>1.0</a:t>
            </a:r>
            <a:endParaRPr lang="en-US" sz="6000" b="1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Student: </a:t>
            </a:r>
            <a:r>
              <a:rPr lang="en-US" sz="3500" dirty="0" smtClean="0">
                <a:solidFill>
                  <a:srgbClr val="3333CC"/>
                </a:solidFill>
              </a:rPr>
              <a:t>Ekaterina Gumnova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Florida International University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Mentor: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i="1" dirty="0" smtClean="0">
                <a:solidFill>
                  <a:srgbClr val="3333CC"/>
                </a:solidFill>
              </a:rPr>
              <a:t>Allen Varela</a:t>
            </a:r>
            <a:r>
              <a:rPr lang="en-US" sz="3500" b="0" i="0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500" b="0" i="1" u="none" strike="noStrike" cap="none" dirty="0" smtClean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Florida International University</a:t>
            </a:r>
            <a:endParaRPr lang="en-US" sz="3500" b="0" i="0" u="none" strike="noStrike" cap="none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ct val="250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Instructor:</a:t>
            </a:r>
            <a:r>
              <a:rPr lang="en-US" sz="3500" b="1" i="1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Masoud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500" b="0" i="0" u="none" strike="noStrike" cap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Sadjadi</a:t>
            </a:r>
            <a:r>
              <a:rPr lang="en-US" sz="3500" b="0" i="0" u="none" strike="noStrike" cap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, Florida International University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990600" y="5493600"/>
            <a:ext cx="31089600" cy="35661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636400" y="5720875"/>
            <a:ext cx="9424500" cy="69253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rgbClr val="336699"/>
                </a:solidFill>
                <a:sym typeface="Arial"/>
              </a:rPr>
              <a:t>Problem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lang="en-US" sz="4000" dirty="0" smtClean="0">
                <a:solidFill>
                  <a:srgbClr val="336699"/>
                </a:solidFill>
              </a:rPr>
              <a:t>FIU Honors College students need to have a simpler and more efficient way to access community service opportunities.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lang="en-US" sz="4000" b="0" i="0" u="none" strike="noStrike" cap="none" dirty="0" smtClean="0">
                <a:solidFill>
                  <a:srgbClr val="336699"/>
                </a:solidFill>
                <a:sym typeface="Arial"/>
              </a:rPr>
              <a:t>Students need to have a centralized access to volunteering opportunities in their area on the go</a:t>
            </a:r>
            <a:r>
              <a:rPr lang="en-US" sz="4000" dirty="0" smtClean="0">
                <a:solidFill>
                  <a:srgbClr val="336699"/>
                </a:solidFill>
              </a:rPr>
              <a:t>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charset="2"/>
              <a:buChar char="Ø"/>
            </a:pPr>
            <a:r>
              <a:rPr lang="en-US" sz="4000" dirty="0" smtClean="0">
                <a:solidFill>
                  <a:srgbClr val="336699"/>
                </a:solidFill>
              </a:rPr>
              <a:t>The application needs to raise awareness  among community members of the society problems.</a:t>
            </a:r>
            <a:endParaRPr lang="en-US" sz="4000" b="0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990612" y="41924400"/>
            <a:ext cx="4980000" cy="730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Acknowledgement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5925800" y="446087"/>
            <a:ext cx="4724400" cy="107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School of Computing &amp; Information Sciences</a:t>
            </a: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2600" y="381000"/>
            <a:ext cx="26304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2967950" y="5720850"/>
            <a:ext cx="8349300" cy="6925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4000" b="1" dirty="0" smtClean="0">
                <a:solidFill>
                  <a:srgbClr val="336699"/>
                </a:solidFill>
              </a:rPr>
              <a:t>Current System</a:t>
            </a:r>
            <a:endParaRPr lang="en-US" sz="4000" b="1" dirty="0">
              <a:solidFill>
                <a:srgbClr val="336699"/>
              </a:solidFill>
            </a:endParaRP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 smtClean="0">
                <a:solidFill>
                  <a:srgbClr val="336699"/>
                </a:solidFill>
              </a:rPr>
              <a:t>The current Honors College system allows students to view volunteering opportunities and to submit their community hours on the website.</a:t>
            </a:r>
            <a:endParaRPr lang="en-US" sz="4000" dirty="0">
              <a:solidFill>
                <a:srgbClr val="336699"/>
              </a:solidFill>
            </a:endParaRP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 smtClean="0">
                <a:solidFill>
                  <a:srgbClr val="336699"/>
                </a:solidFill>
              </a:rPr>
              <a:t>Current system does not have a mobile application.</a:t>
            </a:r>
            <a:endParaRPr lang="en-US" sz="4000" dirty="0">
              <a:solidFill>
                <a:srgbClr val="336699"/>
              </a:solidFill>
            </a:endParaRP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>
                <a:solidFill>
                  <a:srgbClr val="336699"/>
                </a:solidFill>
              </a:rPr>
              <a:t>The </a:t>
            </a:r>
            <a:r>
              <a:rPr lang="en-US" sz="4000" dirty="0" smtClean="0">
                <a:solidFill>
                  <a:srgbClr val="336699"/>
                </a:solidFill>
              </a:rPr>
              <a:t>current application does not provide a way to sort through all the events in the system.</a:t>
            </a:r>
            <a:endParaRPr lang="en-US" sz="4000" b="1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sp>
        <p:nvSpPr>
          <p:cNvPr id="97" name="Shape 97"/>
          <p:cNvSpPr txBox="1"/>
          <p:nvPr/>
        </p:nvSpPr>
        <p:spPr>
          <a:xfrm>
            <a:off x="1811950" y="23063150"/>
            <a:ext cx="9249000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numCol="1" anchor="t" anchorCtr="0">
            <a:noAutofit/>
          </a:bodyPr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4000" b="1" dirty="0" smtClean="0">
                <a:solidFill>
                  <a:srgbClr val="336699"/>
                </a:solidFill>
              </a:rPr>
              <a:t>Requirements</a:t>
            </a:r>
          </a:p>
          <a:p>
            <a:pPr lvl="0" algn="ctr">
              <a:buClr>
                <a:srgbClr val="336699"/>
              </a:buClr>
              <a:buSzPct val="25000"/>
            </a:pPr>
            <a:endParaRPr lang="en-US" sz="4000" b="1" dirty="0">
              <a:solidFill>
                <a:srgbClr val="336699"/>
              </a:solidFill>
            </a:endParaRPr>
          </a:p>
          <a:p>
            <a:pPr lvl="0"/>
            <a:r>
              <a:rPr lang="en-US" sz="4000" dirty="0" smtClean="0">
                <a:solidFill>
                  <a:srgbClr val="336699"/>
                </a:solidFill>
              </a:rPr>
              <a:t>A User should be able to access the following functionalities:</a:t>
            </a:r>
            <a:endParaRPr lang="en-US" sz="4000" dirty="0">
              <a:solidFill>
                <a:srgbClr val="336699"/>
              </a:solidFill>
            </a:endParaRP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 smtClean="0">
                <a:solidFill>
                  <a:srgbClr val="336699"/>
                </a:solidFill>
              </a:rPr>
              <a:t>Sign up and login.</a:t>
            </a: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 smtClean="0">
                <a:solidFill>
                  <a:srgbClr val="336699"/>
                </a:solidFill>
              </a:rPr>
              <a:t>View a list of volunteering events.</a:t>
            </a: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 smtClean="0">
                <a:solidFill>
                  <a:srgbClr val="336699"/>
                </a:solidFill>
              </a:rPr>
              <a:t>Add/edit/RSVP/cancel RSVP to an event.</a:t>
            </a: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 smtClean="0">
                <a:solidFill>
                  <a:srgbClr val="336699"/>
                </a:solidFill>
              </a:rPr>
              <a:t>Add event to the phone calendar.</a:t>
            </a:r>
            <a:endParaRPr lang="en-US" sz="4000" dirty="0">
              <a:solidFill>
                <a:srgbClr val="336699"/>
              </a:solidFill>
            </a:endParaRP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 smtClean="0">
                <a:solidFill>
                  <a:srgbClr val="336699"/>
                </a:solidFill>
              </a:rPr>
              <a:t>View a calendar with events.</a:t>
            </a: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 smtClean="0">
                <a:solidFill>
                  <a:srgbClr val="336699"/>
                </a:solidFill>
              </a:rPr>
              <a:t>View and edit profile.</a:t>
            </a: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 smtClean="0">
                <a:solidFill>
                  <a:srgbClr val="336699"/>
                </a:solidFill>
              </a:rPr>
              <a:t>View events on a map.</a:t>
            </a: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 smtClean="0">
                <a:solidFill>
                  <a:srgbClr val="336699"/>
                </a:solidFill>
              </a:rPr>
              <a:t>Filter events by date on the map.</a:t>
            </a: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 smtClean="0">
                <a:solidFill>
                  <a:srgbClr val="336699"/>
                </a:solidFill>
              </a:rPr>
              <a:t>Share event on Facebook.</a:t>
            </a:r>
          </a:p>
          <a:p>
            <a:pPr marL="571500" lvl="0" indent="-571500">
              <a:buFont typeface="Wingdings" charset="2"/>
              <a:buChar char="Ø"/>
            </a:pPr>
            <a:endParaRPr lang="en-US" sz="3600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3600" b="1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1506272" y="23063150"/>
            <a:ext cx="9143928" cy="8924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4000" b="1" dirty="0" smtClean="0">
                <a:solidFill>
                  <a:srgbClr val="336699"/>
                </a:solidFill>
              </a:rPr>
              <a:t>System Design</a:t>
            </a:r>
          </a:p>
          <a:p>
            <a:pPr lvl="0" algn="ctr">
              <a:buClr>
                <a:srgbClr val="336699"/>
              </a:buClr>
              <a:buSzPct val="25000"/>
            </a:pPr>
            <a:endParaRPr lang="en-US" sz="4000" b="1" dirty="0">
              <a:solidFill>
                <a:srgbClr val="336699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12183375" y="33085225"/>
            <a:ext cx="9975600" cy="7303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Object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21095522" y="23063125"/>
            <a:ext cx="10221377" cy="9049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4000" b="1" dirty="0" smtClean="0">
                <a:solidFill>
                  <a:srgbClr val="336699"/>
                </a:solidFill>
              </a:rPr>
              <a:t>Implementation</a:t>
            </a:r>
          </a:p>
          <a:p>
            <a:pPr lvl="0" algn="ctr">
              <a:buClr>
                <a:srgbClr val="336699"/>
              </a:buClr>
              <a:buSzPct val="25000"/>
            </a:pPr>
            <a:endParaRPr lang="en-US" sz="4000" b="1" dirty="0">
              <a:solidFill>
                <a:srgbClr val="336699"/>
              </a:solidFill>
            </a:endParaRP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 smtClean="0">
                <a:solidFill>
                  <a:srgbClr val="336699"/>
                </a:solidFill>
              </a:rPr>
              <a:t>The project was </a:t>
            </a:r>
          </a:p>
          <a:p>
            <a:pPr lvl="0"/>
            <a:r>
              <a:rPr lang="en-US" sz="4000" dirty="0" smtClean="0">
                <a:solidFill>
                  <a:srgbClr val="336699"/>
                </a:solidFill>
              </a:rPr>
              <a:t>    implemented  </a:t>
            </a:r>
            <a:r>
              <a:rPr lang="en-US" sz="4000" dirty="0" smtClean="0">
                <a:solidFill>
                  <a:srgbClr val="336699"/>
                </a:solidFill>
              </a:rPr>
              <a:t>using </a:t>
            </a:r>
            <a:r>
              <a:rPr lang="en-US" sz="4000" dirty="0" err="1" smtClean="0">
                <a:solidFill>
                  <a:srgbClr val="336699"/>
                </a:solidFill>
              </a:rPr>
              <a:t>Xcode</a:t>
            </a:r>
            <a:r>
              <a:rPr lang="en-US" sz="4000" dirty="0" smtClean="0">
                <a:solidFill>
                  <a:srgbClr val="336699"/>
                </a:solidFill>
              </a:rPr>
              <a:t> SDK.</a:t>
            </a: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 smtClean="0">
                <a:solidFill>
                  <a:srgbClr val="336699"/>
                </a:solidFill>
              </a:rPr>
              <a:t>Implementation language: Swift.</a:t>
            </a: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 smtClean="0">
                <a:solidFill>
                  <a:srgbClr val="336699"/>
                </a:solidFill>
              </a:rPr>
              <a:t>Apple frameworks: </a:t>
            </a:r>
            <a:r>
              <a:rPr lang="en-US" sz="4000" dirty="0" err="1" smtClean="0">
                <a:solidFill>
                  <a:srgbClr val="336699"/>
                </a:solidFill>
              </a:rPr>
              <a:t>UIKit</a:t>
            </a:r>
            <a:r>
              <a:rPr lang="en-US" sz="4000" dirty="0" smtClean="0">
                <a:solidFill>
                  <a:srgbClr val="336699"/>
                </a:solidFill>
              </a:rPr>
              <a:t>, </a:t>
            </a:r>
            <a:r>
              <a:rPr lang="en-US" sz="4000" dirty="0" err="1" smtClean="0">
                <a:solidFill>
                  <a:srgbClr val="336699"/>
                </a:solidFill>
              </a:rPr>
              <a:t>MapKit</a:t>
            </a:r>
            <a:r>
              <a:rPr lang="en-US" sz="4000" dirty="0" smtClean="0">
                <a:solidFill>
                  <a:srgbClr val="336699"/>
                </a:solidFill>
              </a:rPr>
              <a:t>, </a:t>
            </a:r>
            <a:r>
              <a:rPr lang="en-US" sz="4000" dirty="0" err="1" smtClean="0">
                <a:solidFill>
                  <a:srgbClr val="336699"/>
                </a:solidFill>
              </a:rPr>
              <a:t>CoreLocation</a:t>
            </a:r>
            <a:r>
              <a:rPr lang="en-US" sz="4000" dirty="0" smtClean="0">
                <a:solidFill>
                  <a:srgbClr val="336699"/>
                </a:solidFill>
              </a:rPr>
              <a:t>.</a:t>
            </a: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 smtClean="0">
                <a:solidFill>
                  <a:srgbClr val="336699"/>
                </a:solidFill>
              </a:rPr>
              <a:t>Third-party frameworks library: </a:t>
            </a:r>
            <a:r>
              <a:rPr lang="en-US" sz="4000" dirty="0" err="1" smtClean="0">
                <a:solidFill>
                  <a:srgbClr val="336699"/>
                </a:solidFill>
              </a:rPr>
              <a:t>CocoaPods</a:t>
            </a:r>
            <a:r>
              <a:rPr lang="en-US" sz="4000" dirty="0" smtClean="0">
                <a:solidFill>
                  <a:srgbClr val="336699"/>
                </a:solidFill>
              </a:rPr>
              <a:t>.</a:t>
            </a: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 smtClean="0">
                <a:solidFill>
                  <a:srgbClr val="336699"/>
                </a:solidFill>
              </a:rPr>
              <a:t>Other frameworks: </a:t>
            </a:r>
            <a:r>
              <a:rPr lang="en-US" sz="4000" dirty="0" err="1" smtClean="0">
                <a:solidFill>
                  <a:srgbClr val="336699"/>
                </a:solidFill>
              </a:rPr>
              <a:t>JTAppleCalendar</a:t>
            </a:r>
            <a:r>
              <a:rPr lang="en-US" sz="4000" dirty="0" smtClean="0">
                <a:solidFill>
                  <a:srgbClr val="336699"/>
                </a:solidFill>
              </a:rPr>
              <a:t>, Firebase.</a:t>
            </a: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 smtClean="0">
                <a:solidFill>
                  <a:srgbClr val="336699"/>
                </a:solidFill>
              </a:rPr>
              <a:t>Database and user authentication are implemented using Firebase.</a:t>
            </a:r>
          </a:p>
          <a:p>
            <a:pPr lvl="0"/>
            <a:endParaRPr lang="en-US" sz="4000" dirty="0">
              <a:solidFill>
                <a:srgbClr val="336699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1811950" y="33020500"/>
            <a:ext cx="92490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Verification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000" dirty="0" err="1" smtClean="0">
                <a:solidFill>
                  <a:srgbClr val="336699"/>
                </a:solidFill>
              </a:rPr>
              <a:t>Xcode</a:t>
            </a:r>
            <a:r>
              <a:rPr lang="en-US" sz="4000" dirty="0" smtClean="0">
                <a:solidFill>
                  <a:srgbClr val="336699"/>
                </a:solidFill>
              </a:rPr>
              <a:t> was used to perform unit testing for data models and their methods.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000" i="0" u="none" strike="noStrike" cap="none" dirty="0">
              <a:solidFill>
                <a:srgbClr val="336699"/>
              </a:solidFill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000" dirty="0" smtClean="0">
                <a:solidFill>
                  <a:srgbClr val="336699"/>
                </a:solidFill>
              </a:rPr>
              <a:t>Functional testing was done manually using </a:t>
            </a:r>
            <a:r>
              <a:rPr lang="en-US" sz="4000" dirty="0" err="1" smtClean="0">
                <a:solidFill>
                  <a:srgbClr val="336699"/>
                </a:solidFill>
              </a:rPr>
              <a:t>Xcode</a:t>
            </a:r>
            <a:r>
              <a:rPr lang="en-US" sz="4000" dirty="0" smtClean="0">
                <a:solidFill>
                  <a:srgbClr val="336699"/>
                </a:solidFill>
              </a:rPr>
              <a:t> simulator and iPhone 6S.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000" i="0" u="none" strike="noStrike" cap="none" dirty="0">
              <a:solidFill>
                <a:srgbClr val="336699"/>
              </a:solidFill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000" dirty="0" smtClean="0">
                <a:solidFill>
                  <a:srgbClr val="336699"/>
                </a:solidFill>
              </a:rPr>
              <a:t>Main focus was on manual usability testing to verify that the mobile application offers a flexible, intuitive, and user friendly experience.</a:t>
            </a:r>
            <a:endParaRPr lang="en-US" sz="4000" i="0" u="none" strike="noStrike" cap="none" dirty="0" smtClean="0">
              <a:solidFill>
                <a:srgbClr val="336699"/>
              </a:solidFill>
              <a:sym typeface="Arial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</a:pPr>
            <a:endParaRPr lang="en-US" sz="40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1636400" y="12853375"/>
            <a:ext cx="29680800" cy="9213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100" b="1" i="0" u="none" strike="noStrike" cap="none" dirty="0" smtClean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endParaRPr lang="en-US" sz="4100" b="1" i="0" u="none" strike="noStrike" cap="none" dirty="0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23383500" y="33020500"/>
            <a:ext cx="7933800" cy="7368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ct val="25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336699"/>
                </a:solidFill>
                <a:sym typeface="Arial"/>
              </a:rPr>
              <a:t>Summary</a:t>
            </a: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 err="1" smtClean="0">
                <a:solidFill>
                  <a:srgbClr val="336699"/>
                </a:solidFill>
              </a:rPr>
              <a:t>FIUGives</a:t>
            </a:r>
            <a:r>
              <a:rPr lang="en-US" sz="4000" dirty="0" smtClean="0">
                <a:solidFill>
                  <a:srgbClr val="336699"/>
                </a:solidFill>
              </a:rPr>
              <a:t> was created to provide students and faculty easier access to the community services network.</a:t>
            </a: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 smtClean="0">
                <a:solidFill>
                  <a:srgbClr val="336699"/>
                </a:solidFill>
              </a:rPr>
              <a:t>The application provides an intuitive and user friendly experience to create and access events, thus engaging people in the community. </a:t>
            </a:r>
            <a:endParaRPr lang="en-US" sz="4000" dirty="0">
              <a:solidFill>
                <a:srgbClr val="336699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000" b="1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9906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endParaRPr lang="en-US" sz="8400" b="0" i="0" u="none" strike="noStrike" cap="none" dirty="0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27203400" y="609600"/>
            <a:ext cx="4724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25000"/>
              <a:buFont typeface="Arial"/>
              <a:buNone/>
            </a:pPr>
            <a:endParaRPr lang="en-US" sz="8400" b="0" i="0" u="none" strike="noStrike" cap="none" dirty="0">
              <a:solidFill>
                <a:srgbClr val="33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12183375" y="5720875"/>
            <a:ext cx="9662100" cy="692530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8650" tIns="49325" rIns="98650" bIns="49325" anchor="t" anchorCtr="0">
            <a:noAutofit/>
          </a:bodyPr>
          <a:lstStyle/>
          <a:p>
            <a:pPr lvl="0" algn="ctr">
              <a:buClr>
                <a:srgbClr val="336699"/>
              </a:buClr>
              <a:buSzPct val="25000"/>
            </a:pPr>
            <a:r>
              <a:rPr lang="en-US" sz="4000" b="1" dirty="0" smtClean="0">
                <a:solidFill>
                  <a:srgbClr val="336699"/>
                </a:solidFill>
              </a:rPr>
              <a:t>Solution</a:t>
            </a:r>
            <a:endParaRPr lang="en-US" sz="4000" b="1" dirty="0">
              <a:solidFill>
                <a:srgbClr val="336699"/>
              </a:solidFill>
            </a:endParaRP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 err="1" smtClean="0">
                <a:solidFill>
                  <a:srgbClr val="336699"/>
                </a:solidFill>
              </a:rPr>
              <a:t>FIUGives</a:t>
            </a:r>
            <a:r>
              <a:rPr lang="en-US" sz="4000" dirty="0" smtClean="0">
                <a:solidFill>
                  <a:srgbClr val="336699"/>
                </a:solidFill>
              </a:rPr>
              <a:t> is an application that streamlines community service opportunities to a mobile device. </a:t>
            </a: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 smtClean="0">
                <a:solidFill>
                  <a:srgbClr val="336699"/>
                </a:solidFill>
              </a:rPr>
              <a:t>Students will be able to create, view, locate volunteering events, and schedule them to their devices’ calendars.</a:t>
            </a:r>
            <a:endParaRPr lang="en-US" sz="4000" dirty="0">
              <a:solidFill>
                <a:srgbClr val="336699"/>
              </a:solidFill>
            </a:endParaRPr>
          </a:p>
          <a:p>
            <a:pPr marL="571500" lvl="0" indent="-571500">
              <a:buFont typeface="Wingdings" charset="2"/>
              <a:buChar char="Ø"/>
            </a:pPr>
            <a:r>
              <a:rPr lang="en-US" sz="4000" dirty="0">
                <a:solidFill>
                  <a:srgbClr val="336699"/>
                </a:solidFill>
              </a:rPr>
              <a:t>The </a:t>
            </a:r>
            <a:r>
              <a:rPr lang="en-US" sz="4000" dirty="0" smtClean="0">
                <a:solidFill>
                  <a:srgbClr val="336699"/>
                </a:solidFill>
              </a:rPr>
              <a:t>application provides a combined functionality of an event scheduler, a calendar, and a map.</a:t>
            </a:r>
            <a:endParaRPr lang="en-US" sz="4000" dirty="0">
              <a:solidFill>
                <a:srgbClr val="336699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000" b="0" i="0" u="none" strike="noStrike" cap="none" dirty="0">
              <a:solidFill>
                <a:srgbClr val="336699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Font typeface="Arial"/>
              <a:buNone/>
            </a:pPr>
            <a:endParaRPr sz="4000" b="0" i="0" u="none" strike="noStrike" cap="none" dirty="0">
              <a:solidFill>
                <a:srgbClr val="336699"/>
              </a:solidFill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6343000" y="41615475"/>
            <a:ext cx="25737000" cy="1356600"/>
          </a:xfrm>
          <a:prstGeom prst="rect">
            <a:avLst/>
          </a:prstGeom>
          <a:noFill/>
          <a:ln w="635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000" dirty="0" smtClean="0">
                <a:solidFill>
                  <a:schemeClr val="dk1"/>
                </a:solidFill>
              </a:rPr>
              <a:t>I </a:t>
            </a:r>
            <a:r>
              <a:rPr lang="en-US" sz="3000" dirty="0">
                <a:solidFill>
                  <a:schemeClr val="dk1"/>
                </a:solidFill>
              </a:rPr>
              <a:t>am thankful to the help that I received from my group members, </a:t>
            </a:r>
            <a:r>
              <a:rPr lang="en-US" sz="3000" dirty="0" smtClean="0">
                <a:solidFill>
                  <a:schemeClr val="dk1"/>
                </a:solidFill>
              </a:rPr>
              <a:t>Kathryn Bello, and FIU Honors College students, Lucas </a:t>
            </a:r>
            <a:r>
              <a:rPr lang="en-US" sz="3000" dirty="0" err="1" smtClean="0">
                <a:solidFill>
                  <a:schemeClr val="dk1"/>
                </a:solidFill>
              </a:rPr>
              <a:t>Pizzutti</a:t>
            </a:r>
            <a:r>
              <a:rPr lang="en-US" sz="3000" dirty="0" smtClean="0">
                <a:solidFill>
                  <a:schemeClr val="dk1"/>
                </a:solidFill>
              </a:rPr>
              <a:t> and </a:t>
            </a:r>
            <a:r>
              <a:rPr lang="en-US" sz="3000" dirty="0" err="1" smtClean="0">
                <a:solidFill>
                  <a:schemeClr val="dk1"/>
                </a:solidFill>
              </a:rPr>
              <a:t>Betssy</a:t>
            </a:r>
            <a:r>
              <a:rPr lang="en-US" sz="3000" dirty="0" smtClean="0">
                <a:solidFill>
                  <a:schemeClr val="dk1"/>
                </a:solidFill>
              </a:rPr>
              <a:t> Rodriguez, who came up with an idea of </a:t>
            </a:r>
            <a:r>
              <a:rPr lang="en-US" sz="3000" dirty="0" err="1" smtClean="0">
                <a:solidFill>
                  <a:schemeClr val="dk1"/>
                </a:solidFill>
              </a:rPr>
              <a:t>FIUGives</a:t>
            </a:r>
            <a:r>
              <a:rPr lang="en-US" sz="3000" dirty="0" smtClean="0">
                <a:solidFill>
                  <a:schemeClr val="dk1"/>
                </a:solidFill>
              </a:rPr>
              <a:t> application .</a:t>
            </a:r>
            <a:endParaRPr lang="en-US" sz="3000" dirty="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132" y="16309292"/>
            <a:ext cx="3108960" cy="55298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39" y="13204183"/>
            <a:ext cx="3108960" cy="55298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234" y="16310333"/>
            <a:ext cx="3108960" cy="55298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994" y="14342322"/>
            <a:ext cx="3108960" cy="55298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754" y="14383844"/>
            <a:ext cx="3108960" cy="55298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712" y="16312754"/>
            <a:ext cx="3108960" cy="55298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1899" y="13204183"/>
            <a:ext cx="3108960" cy="55298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7642" y="16310334"/>
            <a:ext cx="3108960" cy="5529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698" y="23820243"/>
            <a:ext cx="8586285" cy="8095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53" y="1502971"/>
            <a:ext cx="7222404" cy="3815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0"/>
          </a:effectLst>
        </p:spPr>
      </p:pic>
      <p:sp>
        <p:nvSpPr>
          <p:cNvPr id="12" name="TextBox 11"/>
          <p:cNvSpPr txBox="1"/>
          <p:nvPr/>
        </p:nvSpPr>
        <p:spPr>
          <a:xfrm>
            <a:off x="13621500" y="1504030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903" y="30434686"/>
            <a:ext cx="1553164" cy="1553164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322" y="22609337"/>
            <a:ext cx="2740794" cy="27407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575" y="33819945"/>
            <a:ext cx="10058400" cy="67992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652" y="270114"/>
            <a:ext cx="3738880" cy="21031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0" y="277733"/>
            <a:ext cx="3657600" cy="914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484" y="99154"/>
            <a:ext cx="2377440" cy="237744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345" y="4061040"/>
            <a:ext cx="4779709" cy="118872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0" y="2414347"/>
            <a:ext cx="3233941" cy="32339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3" y="464914"/>
            <a:ext cx="1645920" cy="164592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448</Words>
  <Application>Microsoft Macintosh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Diseño predeterminado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Ekaterina Gumnova</cp:lastModifiedBy>
  <cp:revision>21</cp:revision>
  <dcterms:modified xsi:type="dcterms:W3CDTF">2017-07-17T20:49:03Z</dcterms:modified>
</cp:coreProperties>
</file>