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B9D0"/>
    <a:srgbClr val="54A4F6"/>
    <a:srgbClr val="0070C1"/>
    <a:srgbClr val="2F4ECE"/>
    <a:srgbClr val="008A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2"/>
    <p:restoredTop sz="94609"/>
  </p:normalViewPr>
  <p:slideViewPr>
    <p:cSldViewPr snapToGrid="0" snapToObjects="1">
      <p:cViewPr>
        <p:scale>
          <a:sx n="60" d="100"/>
          <a:sy n="60" d="100"/>
        </p:scale>
        <p:origin x="-1984" y="-109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sz="1800" b="0" i="0" u="none" strike="noStrike" cap="none" dirty="0"/>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1" name="Shape 91"/>
          <p:cNvSpPr txBox="1"/>
          <p:nvPr/>
        </p:nvSpPr>
        <p:spPr>
          <a:xfrm>
            <a:off x="990600" y="5518100"/>
            <a:ext cx="31089600" cy="35661600"/>
          </a:xfrm>
          <a:prstGeom prst="rect">
            <a:avLst/>
          </a:prstGeom>
          <a:pattFill prst="pct90">
            <a:fgClr>
              <a:schemeClr val="tx2">
                <a:lumMod val="20000"/>
                <a:lumOff val="80000"/>
              </a:schemeClr>
            </a:fgClr>
            <a:bgClr>
              <a:schemeClr val="bg1"/>
            </a:bgClr>
          </a:pattFill>
          <a:ln w="63500" cap="flat" cmpd="sng">
            <a:solidFill>
              <a:schemeClr val="accent2">
                <a:lumMod val="75000"/>
              </a:schemeClr>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dirty="0">
              <a:solidFill>
                <a:schemeClr val="dk1"/>
              </a:solidFill>
              <a:latin typeface="Arial"/>
              <a:ea typeface="Arial"/>
              <a:cs typeface="Arial"/>
              <a:sym typeface="Arial"/>
            </a:endParaRPr>
          </a:p>
        </p:txBody>
      </p:sp>
      <p:sp>
        <p:nvSpPr>
          <p:cNvPr id="89" name="Shape 89"/>
          <p:cNvSpPr txBox="1"/>
          <p:nvPr/>
        </p:nvSpPr>
        <p:spPr>
          <a:xfrm>
            <a:off x="9225636" y="2095824"/>
            <a:ext cx="15357300" cy="1149863"/>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dirty="0">
                <a:solidFill>
                  <a:schemeClr val="dk1"/>
                </a:solidFill>
                <a:latin typeface="Times New Roman"/>
                <a:ea typeface="Times New Roman"/>
                <a:cs typeface="Times New Roman"/>
                <a:sym typeface="Times New Roman"/>
              </a:rPr>
              <a:t>Senior Project, 2017, Summer</a:t>
            </a:r>
          </a:p>
        </p:txBody>
      </p:sp>
      <p:sp>
        <p:nvSpPr>
          <p:cNvPr id="90" name="Shape 90"/>
          <p:cNvSpPr txBox="1"/>
          <p:nvPr/>
        </p:nvSpPr>
        <p:spPr>
          <a:xfrm>
            <a:off x="6636600" y="2591124"/>
            <a:ext cx="19797600" cy="2452800"/>
          </a:xfrm>
          <a:prstGeom prst="rect">
            <a:avLst/>
          </a:prstGeom>
          <a:noFill/>
          <a:ln>
            <a:noFill/>
          </a:ln>
        </p:spPr>
        <p:txBody>
          <a:bodyPr lIns="98650" tIns="49325" rIns="98650" bIns="49325" anchor="t" anchorCtr="0">
            <a:noAutofit/>
          </a:bodyPr>
          <a:lstStyle/>
          <a:p>
            <a:pPr lvl="0" algn="ctr">
              <a:buClr>
                <a:srgbClr val="3333CC"/>
              </a:buClr>
              <a:buSzPct val="25000"/>
            </a:pPr>
            <a:r>
              <a:rPr lang="en-US" sz="6000" b="1" dirty="0" smtClean="0">
                <a:ln w="22225">
                  <a:solidFill>
                    <a:schemeClr val="accent2"/>
                  </a:solidFill>
                  <a:prstDash val="solid"/>
                </a:ln>
                <a:solidFill>
                  <a:schemeClr val="accent2">
                    <a:lumMod val="40000"/>
                    <a:lumOff val="60000"/>
                  </a:schemeClr>
                </a:solidFill>
              </a:rPr>
              <a:t>Streamlining Community Service Process 1.0</a:t>
            </a:r>
            <a:endParaRPr lang="en-US" sz="6000" b="1" dirty="0">
              <a:solidFill>
                <a:srgbClr val="3333CC"/>
              </a:solidFill>
            </a:endParaRP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chemeClr val="tx1"/>
                </a:solidFill>
                <a:latin typeface="Arial"/>
                <a:ea typeface="Arial"/>
                <a:cs typeface="Arial"/>
                <a:sym typeface="Arial"/>
              </a:rPr>
              <a:t>Student: </a:t>
            </a:r>
            <a:r>
              <a:rPr lang="en-US" sz="3500" dirty="0">
                <a:solidFill>
                  <a:schemeClr val="tx1"/>
                </a:solidFill>
              </a:rPr>
              <a:t>Kathryn Bello</a:t>
            </a:r>
            <a:r>
              <a:rPr lang="en-US" sz="3500" b="0" i="0" u="none" strike="noStrike" cap="none" dirty="0">
                <a:solidFill>
                  <a:schemeClr val="tx1"/>
                </a:solidFill>
                <a:latin typeface="Arial"/>
                <a:ea typeface="Arial"/>
                <a:cs typeface="Arial"/>
                <a:sym typeface="Arial"/>
              </a:rPr>
              <a:t>, Florida International University</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chemeClr val="tx1"/>
                </a:solidFill>
                <a:latin typeface="Arial"/>
                <a:ea typeface="Arial"/>
                <a:cs typeface="Arial"/>
                <a:sym typeface="Arial"/>
              </a:rPr>
              <a:t>Mentor:</a:t>
            </a:r>
            <a:r>
              <a:rPr lang="en-US" sz="3500" b="1" i="1" dirty="0">
                <a:solidFill>
                  <a:schemeClr val="tx1"/>
                </a:solidFill>
              </a:rPr>
              <a:t> </a:t>
            </a:r>
            <a:r>
              <a:rPr lang="en-US" sz="3500" dirty="0">
                <a:solidFill>
                  <a:schemeClr val="tx1"/>
                </a:solidFill>
              </a:rPr>
              <a:t>Allen Varela</a:t>
            </a:r>
            <a:r>
              <a:rPr lang="en-US" sz="3500" u="none" strike="noStrike" cap="none" dirty="0">
                <a:solidFill>
                  <a:schemeClr val="tx1"/>
                </a:solidFill>
              </a:rPr>
              <a:t>, </a:t>
            </a:r>
            <a:r>
              <a:rPr lang="en-US" sz="3500" dirty="0">
                <a:solidFill>
                  <a:schemeClr val="tx1"/>
                </a:solidFill>
              </a:rPr>
              <a:t>Florida International University</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chemeClr val="tx1"/>
                </a:solidFill>
                <a:latin typeface="Arial"/>
                <a:ea typeface="Arial"/>
                <a:cs typeface="Arial"/>
                <a:sym typeface="Arial"/>
              </a:rPr>
              <a:t>Instructor:</a:t>
            </a:r>
            <a:r>
              <a:rPr lang="en-US" sz="3500" b="1" i="1" u="none" strike="noStrike" cap="none" dirty="0">
                <a:solidFill>
                  <a:schemeClr val="tx1"/>
                </a:solidFill>
                <a:latin typeface="Arial"/>
                <a:ea typeface="Arial"/>
                <a:cs typeface="Arial"/>
                <a:sym typeface="Arial"/>
              </a:rPr>
              <a:t> </a:t>
            </a:r>
            <a:r>
              <a:rPr lang="en-US" sz="3500" b="0" i="0" u="none" strike="noStrike" cap="none" dirty="0">
                <a:solidFill>
                  <a:schemeClr val="tx1"/>
                </a:solidFill>
                <a:latin typeface="Arial"/>
                <a:ea typeface="Arial"/>
                <a:cs typeface="Arial"/>
                <a:sym typeface="Arial"/>
              </a:rPr>
              <a:t>Masoud Sadjadi, Florida International University</a:t>
            </a:r>
          </a:p>
        </p:txBody>
      </p:sp>
      <p:sp>
        <p:nvSpPr>
          <p:cNvPr id="93" name="Shape 93"/>
          <p:cNvSpPr txBox="1"/>
          <p:nvPr/>
        </p:nvSpPr>
        <p:spPr>
          <a:xfrm>
            <a:off x="990612" y="41924400"/>
            <a:ext cx="4980000" cy="7302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chemeClr val="bg2"/>
                </a:solidFill>
                <a:latin typeface="Arial"/>
                <a:ea typeface="Arial"/>
                <a:cs typeface="Arial"/>
                <a:sym typeface="Arial"/>
              </a:rPr>
              <a:t>Acknowledgement</a:t>
            </a:r>
          </a:p>
        </p:txBody>
      </p:sp>
      <p:sp>
        <p:nvSpPr>
          <p:cNvPr id="94" name="Shape 94"/>
          <p:cNvSpPr txBox="1"/>
          <p:nvPr/>
        </p:nvSpPr>
        <p:spPr>
          <a:xfrm>
            <a:off x="15925800" y="446087"/>
            <a:ext cx="4724400" cy="10779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strike="noStrike" cap="none" dirty="0">
                <a:solidFill>
                  <a:schemeClr val="accent2"/>
                </a:solidFill>
                <a:latin typeface="Arial"/>
                <a:ea typeface="Arial"/>
                <a:cs typeface="Arial"/>
                <a:sym typeface="Arial"/>
              </a:rPr>
              <a:t>School of Computing &amp; Information Sciences</a:t>
            </a:r>
          </a:p>
        </p:txBody>
      </p:sp>
      <p:pic>
        <p:nvPicPr>
          <p:cNvPr id="95" name="Shape 95"/>
          <p:cNvPicPr preferRelativeResize="0"/>
          <p:nvPr/>
        </p:nvPicPr>
        <p:blipFill rotWithShape="1">
          <a:blip r:embed="rId3">
            <a:alphaModFix/>
          </a:blip>
          <a:srcRect/>
          <a:stretch/>
        </p:blipFill>
        <p:spPr>
          <a:xfrm>
            <a:off x="13182600" y="381000"/>
            <a:ext cx="2630400" cy="1219200"/>
          </a:xfrm>
          <a:prstGeom prst="rect">
            <a:avLst/>
          </a:prstGeom>
          <a:noFill/>
          <a:ln>
            <a:noFill/>
          </a:ln>
        </p:spPr>
      </p:pic>
      <p:sp>
        <p:nvSpPr>
          <p:cNvPr id="105" name="Shape 105"/>
          <p:cNvSpPr txBox="1"/>
          <p:nvPr/>
        </p:nvSpPr>
        <p:spPr>
          <a:xfrm>
            <a:off x="6273561" y="41640479"/>
            <a:ext cx="25737000" cy="1358538"/>
          </a:xfrm>
          <a:prstGeom prst="rect">
            <a:avLst/>
          </a:prstGeom>
          <a:noFill/>
          <a:ln w="63500" cap="flat" cmpd="sng">
            <a:solidFill>
              <a:srgbClr val="0033CC"/>
            </a:solidFill>
            <a:prstDash val="solid"/>
            <a:miter/>
            <a:headEnd type="none" w="med" len="med"/>
            <a:tailEnd type="none" w="med" len="med"/>
          </a:ln>
        </p:spPr>
        <p:txBody>
          <a:bodyPr lIns="91425" tIns="91425" rIns="91425" bIns="91425" anchor="t" anchorCtr="0">
            <a:noAutofit/>
          </a:bodyPr>
          <a:lstStyle/>
          <a:p>
            <a:pPr>
              <a:buClr>
                <a:schemeClr val="dk1"/>
              </a:buClr>
              <a:buSzPct val="25000"/>
            </a:pPr>
            <a:r>
              <a:rPr lang="en-US" sz="3000" dirty="0" smtClean="0">
                <a:solidFill>
                  <a:schemeClr val="dk1"/>
                </a:solidFill>
              </a:rPr>
              <a:t>The </a:t>
            </a:r>
            <a:r>
              <a:rPr lang="en-US" sz="3000" dirty="0">
                <a:solidFill>
                  <a:schemeClr val="dk1"/>
                </a:solidFill>
              </a:rPr>
              <a:t>material presented in this poster is based upon the work supported by </a:t>
            </a:r>
            <a:r>
              <a:rPr lang="en-US" sz="3000" dirty="0" smtClean="0">
                <a:solidFill>
                  <a:schemeClr val="dk1"/>
                </a:solidFill>
              </a:rPr>
              <a:t>Kathryn Bello. </a:t>
            </a:r>
            <a:r>
              <a:rPr lang="en-US" sz="3000" dirty="0">
                <a:solidFill>
                  <a:schemeClr val="dk1"/>
                </a:solidFill>
              </a:rPr>
              <a:t>I am thankful </a:t>
            </a:r>
            <a:r>
              <a:rPr lang="en-US" sz="3000" dirty="0" smtClean="0">
                <a:solidFill>
                  <a:schemeClr val="dk1"/>
                </a:solidFill>
              </a:rPr>
              <a:t>to the help that I received from my group member Ekaterina Gumnova, mentor Allen Varela, project managers Betssy Rodriguez and Lucas Pizzutti, and lastly, instructor </a:t>
            </a:r>
            <a:r>
              <a:rPr lang="en-US" sz="3200" dirty="0" smtClean="0">
                <a:solidFill>
                  <a:schemeClr val="tx1"/>
                </a:solidFill>
              </a:rPr>
              <a:t>Masoud </a:t>
            </a:r>
            <a:r>
              <a:rPr lang="en-US" sz="3200" dirty="0">
                <a:solidFill>
                  <a:schemeClr val="tx1"/>
                </a:solidFill>
              </a:rPr>
              <a:t>Sadjadi</a:t>
            </a:r>
            <a:endParaRPr lang="en-US" sz="3000" dirty="0">
              <a:solidFill>
                <a:schemeClr val="dk1"/>
              </a:solidFill>
            </a:endParaRPr>
          </a:p>
          <a:p>
            <a:pPr lvl="0">
              <a:buClr>
                <a:schemeClr val="dk1"/>
              </a:buClr>
              <a:buSzPct val="25000"/>
            </a:pPr>
            <a:endParaRPr lang="en-US" sz="3000" dirty="0">
              <a:solidFill>
                <a:schemeClr val="dk1"/>
              </a:solidFill>
            </a:endParaRPr>
          </a:p>
        </p:txBody>
      </p:sp>
      <p:pic>
        <p:nvPicPr>
          <p:cNvPr id="106" name="Shape 106"/>
          <p:cNvPicPr preferRelativeResize="0"/>
          <p:nvPr/>
        </p:nvPicPr>
        <p:blipFill>
          <a:blip r:embed="rId4">
            <a:alphaModFix/>
          </a:blip>
          <a:stretch>
            <a:fillRect/>
          </a:stretch>
        </p:blipFill>
        <p:spPr>
          <a:xfrm>
            <a:off x="29518953" y="2211685"/>
            <a:ext cx="2344326" cy="2344326"/>
          </a:xfrm>
          <a:prstGeom prst="rect">
            <a:avLst/>
          </a:prstGeom>
          <a:noFill/>
          <a:ln>
            <a:noFill/>
          </a:ln>
        </p:spPr>
      </p:pic>
      <p:pic>
        <p:nvPicPr>
          <p:cNvPr id="107" name="Shape 107"/>
          <p:cNvPicPr preferRelativeResize="0"/>
          <p:nvPr/>
        </p:nvPicPr>
        <p:blipFill>
          <a:blip r:embed="rId5">
            <a:alphaModFix/>
          </a:blip>
          <a:stretch>
            <a:fillRect/>
          </a:stretch>
        </p:blipFill>
        <p:spPr>
          <a:xfrm>
            <a:off x="24291274" y="333100"/>
            <a:ext cx="7356873" cy="2105675"/>
          </a:xfrm>
          <a:prstGeom prst="rect">
            <a:avLst/>
          </a:prstGeom>
          <a:noFill/>
          <a:ln>
            <a:noFill/>
          </a:ln>
        </p:spPr>
      </p:pic>
      <p:pic>
        <p:nvPicPr>
          <p:cNvPr id="108" name="Shape 108"/>
          <p:cNvPicPr preferRelativeResize="0"/>
          <p:nvPr/>
        </p:nvPicPr>
        <p:blipFill>
          <a:blip r:embed="rId6">
            <a:alphaModFix/>
          </a:blip>
          <a:stretch>
            <a:fillRect/>
          </a:stretch>
        </p:blipFill>
        <p:spPr>
          <a:xfrm>
            <a:off x="24536307" y="3429376"/>
            <a:ext cx="4724399" cy="1562686"/>
          </a:xfrm>
          <a:prstGeom prst="rect">
            <a:avLst/>
          </a:prstGeom>
          <a:noFill/>
          <a:ln>
            <a:noFill/>
          </a:ln>
        </p:spPr>
      </p:pic>
      <p:pic>
        <p:nvPicPr>
          <p:cNvPr id="109" name="Shape 109"/>
          <p:cNvPicPr preferRelativeResize="0"/>
          <p:nvPr/>
        </p:nvPicPr>
        <p:blipFill>
          <a:blip r:embed="rId7">
            <a:alphaModFix/>
          </a:blip>
          <a:stretch>
            <a:fillRect/>
          </a:stretch>
        </p:blipFill>
        <p:spPr>
          <a:xfrm>
            <a:off x="990600" y="3818912"/>
            <a:ext cx="4637970" cy="1356600"/>
          </a:xfrm>
          <a:prstGeom prst="rect">
            <a:avLst/>
          </a:prstGeom>
          <a:noFill/>
          <a:ln>
            <a:noFill/>
          </a:ln>
        </p:spPr>
      </p:pic>
      <p:pic>
        <p:nvPicPr>
          <p:cNvPr id="110" name="Shape 110"/>
          <p:cNvPicPr preferRelativeResize="0"/>
          <p:nvPr/>
        </p:nvPicPr>
        <p:blipFill>
          <a:blip r:embed="rId8">
            <a:alphaModFix/>
          </a:blip>
          <a:stretch>
            <a:fillRect/>
          </a:stretch>
        </p:blipFill>
        <p:spPr>
          <a:xfrm>
            <a:off x="923025" y="610975"/>
            <a:ext cx="5115149" cy="2889846"/>
          </a:xfrm>
          <a:prstGeom prst="rect">
            <a:avLst/>
          </a:prstGeom>
          <a:noFill/>
          <a:ln>
            <a:noFill/>
          </a:ln>
        </p:spPr>
      </p:pic>
      <p:pic>
        <p:nvPicPr>
          <p:cNvPr id="111" name="Shape 111"/>
          <p:cNvPicPr preferRelativeResize="0"/>
          <p:nvPr/>
        </p:nvPicPr>
        <p:blipFill>
          <a:blip r:embed="rId9">
            <a:alphaModFix/>
          </a:blip>
          <a:stretch>
            <a:fillRect/>
          </a:stretch>
        </p:blipFill>
        <p:spPr>
          <a:xfrm rot="21320566">
            <a:off x="5831314" y="2688161"/>
            <a:ext cx="2500682" cy="2715997"/>
          </a:xfrm>
          <a:prstGeom prst="rect">
            <a:avLst/>
          </a:prstGeom>
          <a:noFill/>
          <a:ln>
            <a:noFill/>
          </a:ln>
        </p:spPr>
      </p:pic>
      <p:pic>
        <p:nvPicPr>
          <p:cNvPr id="112" name="Shape 112"/>
          <p:cNvPicPr preferRelativeResize="0"/>
          <p:nvPr/>
        </p:nvPicPr>
        <p:blipFill>
          <a:blip r:embed="rId10">
            <a:alphaModFix/>
          </a:blip>
          <a:stretch>
            <a:fillRect/>
          </a:stretch>
        </p:blipFill>
        <p:spPr>
          <a:xfrm>
            <a:off x="6342999" y="380999"/>
            <a:ext cx="3976528" cy="1219200"/>
          </a:xfrm>
          <a:prstGeom prst="rect">
            <a:avLst/>
          </a:prstGeom>
          <a:noFill/>
          <a:ln>
            <a:noFill/>
          </a:ln>
        </p:spPr>
      </p:pic>
      <p:sp>
        <p:nvSpPr>
          <p:cNvPr id="4" name="Snip Single Corner Rectangle 3"/>
          <p:cNvSpPr/>
          <p:nvPr/>
        </p:nvSpPr>
        <p:spPr>
          <a:xfrm rot="5400000">
            <a:off x="3421949" y="4351848"/>
            <a:ext cx="5939058" cy="9277407"/>
          </a:xfrm>
          <a:prstGeom prst="snip1Rect">
            <a:avLst>
              <a:gd name="adj" fmla="val 0"/>
            </a:avLst>
          </a:prstGeom>
          <a:solidFill>
            <a:srgbClr val="A6B9D0"/>
          </a:solidFill>
          <a:ln cap="flat">
            <a:solidFill>
              <a:schemeClr val="bg1">
                <a:lumMod val="50000"/>
              </a:schemeClr>
            </a:solidFill>
          </a:ln>
          <a:effectLst>
            <a:outerShdw blurRad="50800" dist="50800" dir="5400000" algn="ctr"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marL="571500" marR="0" lvl="0" indent="-571500" defTabSz="914400" eaLnBrk="1" fontAlgn="auto" latinLnBrk="0" hangingPunct="1">
              <a:lnSpc>
                <a:spcPct val="90000"/>
              </a:lnSpc>
              <a:spcBef>
                <a:spcPts val="0"/>
              </a:spcBef>
              <a:spcAft>
                <a:spcPts val="0"/>
              </a:spcAft>
              <a:buClr>
                <a:srgbClr val="336699"/>
              </a:buClr>
              <a:buSzPct val="100000"/>
              <a:buFont typeface="Arial" charset="0"/>
              <a:buNone/>
              <a:tabLst/>
              <a:defRPr/>
            </a:pPr>
            <a:endParaRPr lang="en-US" sz="4000" dirty="0">
              <a:solidFill>
                <a:schemeClr val="bg2"/>
              </a:solidFill>
            </a:endParaRPr>
          </a:p>
        </p:txBody>
      </p:sp>
      <p:sp>
        <p:nvSpPr>
          <p:cNvPr id="8" name="TextBox 7"/>
          <p:cNvSpPr txBox="1"/>
          <p:nvPr/>
        </p:nvSpPr>
        <p:spPr>
          <a:xfrm>
            <a:off x="1969203" y="6545390"/>
            <a:ext cx="9059856" cy="4524315"/>
          </a:xfrm>
          <a:prstGeom prst="rect">
            <a:avLst/>
          </a:prstGeom>
          <a:noFill/>
        </p:spPr>
        <p:txBody>
          <a:bodyPr wrap="square" rtlCol="0" anchor="t">
            <a:spAutoFit/>
          </a:bodyPr>
          <a:lstStyle/>
          <a:p>
            <a:pPr marL="571500" lvl="0" indent="-571500">
              <a:buClr>
                <a:schemeClr val="bg2"/>
              </a:buClr>
              <a:buSzPct val="100000"/>
              <a:buFont typeface="Arial" charset="0"/>
              <a:buChar char="•"/>
            </a:pPr>
            <a:r>
              <a:rPr lang="en-US" sz="3600" dirty="0">
                <a:solidFill>
                  <a:schemeClr val="bg2"/>
                </a:solidFill>
              </a:rPr>
              <a:t>The </a:t>
            </a:r>
            <a:r>
              <a:rPr lang="en-US" sz="3600" dirty="0" smtClean="0">
                <a:solidFill>
                  <a:schemeClr val="bg2"/>
                </a:solidFill>
              </a:rPr>
              <a:t>project owners requested </a:t>
            </a:r>
            <a:r>
              <a:rPr lang="en-US" sz="3600" dirty="0">
                <a:solidFill>
                  <a:schemeClr val="bg2"/>
                </a:solidFill>
              </a:rPr>
              <a:t>a more efficient way to </a:t>
            </a:r>
            <a:r>
              <a:rPr lang="en-US" sz="3600" dirty="0" smtClean="0">
                <a:solidFill>
                  <a:schemeClr val="bg2"/>
                </a:solidFill>
              </a:rPr>
              <a:t>find and keep track of </a:t>
            </a:r>
            <a:r>
              <a:rPr lang="en-US" sz="3600" dirty="0">
                <a:solidFill>
                  <a:schemeClr val="bg2"/>
                </a:solidFill>
              </a:rPr>
              <a:t>community service </a:t>
            </a:r>
            <a:r>
              <a:rPr lang="en-US" sz="3600" dirty="0" smtClean="0">
                <a:solidFill>
                  <a:schemeClr val="bg2"/>
                </a:solidFill>
              </a:rPr>
              <a:t>events available to honors college students. </a:t>
            </a:r>
          </a:p>
          <a:p>
            <a:pPr marL="571500" lvl="0" indent="-571500">
              <a:buClr>
                <a:schemeClr val="bg2"/>
              </a:buClr>
              <a:buSzPct val="100000"/>
              <a:buFont typeface="Arial" charset="0"/>
              <a:buChar char="•"/>
            </a:pPr>
            <a:r>
              <a:rPr lang="en-US" sz="3600" dirty="0" smtClean="0">
                <a:solidFill>
                  <a:schemeClr val="bg2"/>
                </a:solidFill>
              </a:rPr>
              <a:t>This mission was expanded </a:t>
            </a:r>
            <a:r>
              <a:rPr lang="en-US" sz="3600" dirty="0">
                <a:solidFill>
                  <a:schemeClr val="bg2"/>
                </a:solidFill>
              </a:rPr>
              <a:t>to members outside of the FIU community </a:t>
            </a:r>
            <a:r>
              <a:rPr lang="en-US" sz="3600" dirty="0" smtClean="0">
                <a:solidFill>
                  <a:schemeClr val="bg2"/>
                </a:solidFill>
              </a:rPr>
              <a:t>because there </a:t>
            </a:r>
            <a:r>
              <a:rPr lang="en-US" sz="3600" dirty="0">
                <a:solidFill>
                  <a:schemeClr val="bg2"/>
                </a:solidFill>
              </a:rPr>
              <a:t>is no centralized </a:t>
            </a:r>
            <a:r>
              <a:rPr lang="en-US" sz="3600" dirty="0" smtClean="0">
                <a:solidFill>
                  <a:schemeClr val="bg2"/>
                </a:solidFill>
              </a:rPr>
              <a:t>place </a:t>
            </a:r>
            <a:r>
              <a:rPr lang="en-US" sz="3600" dirty="0">
                <a:solidFill>
                  <a:schemeClr val="bg2"/>
                </a:solidFill>
              </a:rPr>
              <a:t>to view </a:t>
            </a:r>
            <a:r>
              <a:rPr lang="en-US" sz="3600" dirty="0" smtClean="0">
                <a:solidFill>
                  <a:schemeClr val="bg2"/>
                </a:solidFill>
              </a:rPr>
              <a:t>volunteering events.</a:t>
            </a:r>
          </a:p>
        </p:txBody>
      </p:sp>
      <p:sp>
        <p:nvSpPr>
          <p:cNvPr id="10" name="Rounded Rectangle 9"/>
          <p:cNvSpPr/>
          <p:nvPr/>
        </p:nvSpPr>
        <p:spPr>
          <a:xfrm>
            <a:off x="3396343" y="5747660"/>
            <a:ext cx="6172200" cy="625067"/>
          </a:xfrm>
          <a:prstGeom prst="roundRect">
            <a:avLst>
              <a:gd name="adj" fmla="val 0"/>
            </a:avLst>
          </a:prstGeom>
          <a:solidFill>
            <a:schemeClr val="bg1"/>
          </a:solidFill>
          <a:ln>
            <a:solidFill>
              <a:schemeClr val="accent2">
                <a:lumMod val="75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22225">
                  <a:solidFill>
                    <a:schemeClr val="accent2"/>
                  </a:solidFill>
                  <a:prstDash val="solid"/>
                </a:ln>
                <a:solidFill>
                  <a:schemeClr val="accent2">
                    <a:lumMod val="40000"/>
                    <a:lumOff val="60000"/>
                  </a:schemeClr>
                </a:solidFill>
              </a:rPr>
              <a:t>Problem</a:t>
            </a:r>
          </a:p>
        </p:txBody>
      </p:sp>
      <p:grpSp>
        <p:nvGrpSpPr>
          <p:cNvPr id="26" name="Group 25"/>
          <p:cNvGrpSpPr/>
          <p:nvPr/>
        </p:nvGrpSpPr>
        <p:grpSpPr>
          <a:xfrm>
            <a:off x="11814454" y="6008470"/>
            <a:ext cx="9624221" cy="5949193"/>
            <a:chOff x="11792359" y="6140674"/>
            <a:chExt cx="9624221" cy="6032505"/>
          </a:xfrm>
        </p:grpSpPr>
        <p:sp>
          <p:nvSpPr>
            <p:cNvPr id="7" name="Snip Same Side Corner Rectangle 6"/>
            <p:cNvSpPr/>
            <p:nvPr/>
          </p:nvSpPr>
          <p:spPr>
            <a:xfrm>
              <a:off x="11792359" y="6140674"/>
              <a:ext cx="9624221" cy="6032505"/>
            </a:xfrm>
            <a:prstGeom prst="snip2SameRect">
              <a:avLst>
                <a:gd name="adj1" fmla="val 0"/>
                <a:gd name="adj2" fmla="val 0"/>
              </a:avLst>
            </a:prstGeom>
            <a:solidFill>
              <a:srgbClr val="A6B9D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buClr>
                  <a:srgbClr val="336699"/>
                </a:buClr>
                <a:buSzPct val="100000"/>
              </a:pPr>
              <a:endParaRPr lang="en-US" sz="3600" dirty="0">
                <a:solidFill>
                  <a:schemeClr val="tx1"/>
                </a:solidFill>
              </a:endParaRPr>
            </a:p>
          </p:txBody>
        </p:sp>
        <p:sp>
          <p:nvSpPr>
            <p:cNvPr id="11" name="TextBox 10"/>
            <p:cNvSpPr txBox="1"/>
            <p:nvPr/>
          </p:nvSpPr>
          <p:spPr>
            <a:xfrm>
              <a:off x="12335476" y="6677594"/>
              <a:ext cx="8929034" cy="5149429"/>
            </a:xfrm>
            <a:prstGeom prst="rect">
              <a:avLst/>
            </a:prstGeom>
            <a:noFill/>
          </p:spPr>
          <p:txBody>
            <a:bodyPr wrap="square" rtlCol="0">
              <a:spAutoFit/>
            </a:bodyPr>
            <a:lstStyle/>
            <a:p>
              <a:pPr marL="571500" lvl="0" indent="-571500">
                <a:buFont typeface="Arial" charset="0"/>
                <a:buChar char="•"/>
              </a:pPr>
              <a:r>
                <a:rPr lang="en-US" sz="3600" dirty="0" smtClean="0">
                  <a:solidFill>
                    <a:schemeClr val="tx1"/>
                  </a:solidFill>
                </a:rPr>
                <a:t>Our proposed solution </a:t>
              </a:r>
              <a:r>
                <a:rPr lang="en-US" sz="3600" dirty="0">
                  <a:solidFill>
                    <a:schemeClr val="tx1"/>
                  </a:solidFill>
                </a:rPr>
                <a:t>is </a:t>
              </a:r>
              <a:r>
                <a:rPr lang="en-US" sz="3600" dirty="0" smtClean="0">
                  <a:solidFill>
                    <a:schemeClr val="tx1"/>
                  </a:solidFill>
                </a:rPr>
                <a:t>a mobile </a:t>
              </a:r>
              <a:r>
                <a:rPr lang="en-US" sz="3600" dirty="0">
                  <a:solidFill>
                    <a:schemeClr val="tx1"/>
                  </a:solidFill>
                </a:rPr>
                <a:t>application </a:t>
              </a:r>
              <a:r>
                <a:rPr lang="en-US" sz="3600" dirty="0" smtClean="0">
                  <a:solidFill>
                    <a:schemeClr val="tx1"/>
                  </a:solidFill>
                </a:rPr>
                <a:t>that streamlines </a:t>
              </a:r>
              <a:r>
                <a:rPr lang="en-US" sz="3600" dirty="0">
                  <a:solidFill>
                    <a:schemeClr val="tx1"/>
                  </a:solidFill>
                </a:rPr>
                <a:t>community </a:t>
              </a:r>
              <a:r>
                <a:rPr lang="en-US" sz="3600" dirty="0" smtClean="0">
                  <a:solidFill>
                    <a:schemeClr val="tx1"/>
                  </a:solidFill>
                </a:rPr>
                <a:t>service search and the rsvp process.</a:t>
              </a:r>
            </a:p>
            <a:p>
              <a:pPr marL="571500" lvl="0" indent="-571500">
                <a:buFont typeface="Arial" charset="0"/>
                <a:buChar char="•"/>
              </a:pPr>
              <a:r>
                <a:rPr lang="en-US" sz="3600" dirty="0" smtClean="0">
                  <a:solidFill>
                    <a:schemeClr val="tx1"/>
                  </a:solidFill>
                </a:rPr>
                <a:t>This </a:t>
              </a:r>
              <a:r>
                <a:rPr lang="en-US" sz="3600" dirty="0">
                  <a:solidFill>
                    <a:schemeClr val="tx1"/>
                  </a:solidFill>
                </a:rPr>
                <a:t>application allows users to create, view, filter, locate, and rsvp to volunteering events by combining the functionality of an event scheduler, calendar, and map.</a:t>
              </a:r>
            </a:p>
            <a:p>
              <a:endParaRPr lang="en-US" sz="3600" dirty="0"/>
            </a:p>
          </p:txBody>
        </p:sp>
      </p:grpSp>
      <p:grpSp>
        <p:nvGrpSpPr>
          <p:cNvPr id="30" name="Group 29"/>
          <p:cNvGrpSpPr/>
          <p:nvPr/>
        </p:nvGrpSpPr>
        <p:grpSpPr>
          <a:xfrm>
            <a:off x="1752774" y="13893924"/>
            <a:ext cx="9319965" cy="8255408"/>
            <a:chOff x="1764656" y="14442817"/>
            <a:chExt cx="9319965" cy="8255408"/>
          </a:xfrm>
        </p:grpSpPr>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64656" y="14442817"/>
              <a:ext cx="4520787" cy="8229577"/>
            </a:xfrm>
            <a:prstGeom prst="rect">
              <a:avLst/>
            </a:prstGeom>
            <a:ln>
              <a:solidFill>
                <a:srgbClr val="A6B9D0"/>
              </a:solidFill>
            </a:ln>
          </p:spPr>
        </p:pic>
        <p:pic>
          <p:nvPicPr>
            <p:cNvPr id="19" name="Picture 18"/>
            <p:cNvPicPr>
              <a:picLocks/>
            </p:cNvPicPr>
            <p:nvPr/>
          </p:nvPicPr>
          <p:blipFill>
            <a:blip r:embed="rId12">
              <a:extLst>
                <a:ext uri="{28A0092B-C50C-407E-A947-70E740481C1C}">
                  <a14:useLocalDpi xmlns:a14="http://schemas.microsoft.com/office/drawing/2010/main" val="0"/>
                </a:ext>
              </a:extLst>
            </a:blip>
            <a:stretch>
              <a:fillRect/>
            </a:stretch>
          </p:blipFill>
          <p:spPr>
            <a:xfrm>
              <a:off x="6567485" y="14468625"/>
              <a:ext cx="4517136" cy="8229600"/>
            </a:xfrm>
            <a:prstGeom prst="rect">
              <a:avLst/>
            </a:prstGeom>
            <a:ln>
              <a:solidFill>
                <a:srgbClr val="A6B9D0"/>
              </a:solidFill>
            </a:ln>
          </p:spPr>
        </p:pic>
      </p:grpSp>
      <p:pic>
        <p:nvPicPr>
          <p:cNvPr id="23" name="Picture 22"/>
          <p:cNvPicPr>
            <a:picLocks/>
          </p:cNvPicPr>
          <p:nvPr/>
        </p:nvPicPr>
        <p:blipFill>
          <a:blip r:embed="rId13">
            <a:extLst>
              <a:ext uri="{28A0092B-C50C-407E-A947-70E740481C1C}">
                <a14:useLocalDpi xmlns:a14="http://schemas.microsoft.com/office/drawing/2010/main" val="0"/>
              </a:ext>
            </a:extLst>
          </a:blip>
          <a:stretch>
            <a:fillRect/>
          </a:stretch>
        </p:blipFill>
        <p:spPr>
          <a:xfrm>
            <a:off x="22177480" y="14538858"/>
            <a:ext cx="4517136" cy="8229600"/>
          </a:xfrm>
          <a:prstGeom prst="rect">
            <a:avLst/>
          </a:prstGeom>
          <a:ln>
            <a:solidFill>
              <a:srgbClr val="A6B9D0"/>
            </a:solidFill>
          </a:ln>
        </p:spPr>
      </p:pic>
      <p:pic>
        <p:nvPicPr>
          <p:cNvPr id="24" name="Picture 23"/>
          <p:cNvPicPr>
            <a:picLocks/>
          </p:cNvPicPr>
          <p:nvPr/>
        </p:nvPicPr>
        <p:blipFill>
          <a:blip r:embed="rId14">
            <a:extLst>
              <a:ext uri="{28A0092B-C50C-407E-A947-70E740481C1C}">
                <a14:useLocalDpi xmlns:a14="http://schemas.microsoft.com/office/drawing/2010/main" val="0"/>
              </a:ext>
            </a:extLst>
          </a:blip>
          <a:stretch>
            <a:fillRect/>
          </a:stretch>
        </p:blipFill>
        <p:spPr>
          <a:xfrm>
            <a:off x="26846690" y="14538858"/>
            <a:ext cx="4517136" cy="8229600"/>
          </a:xfrm>
          <a:prstGeom prst="rect">
            <a:avLst/>
          </a:prstGeom>
          <a:ln>
            <a:solidFill>
              <a:srgbClr val="A6B9D0"/>
            </a:solidFill>
          </a:ln>
        </p:spPr>
      </p:pic>
      <p:sp>
        <p:nvSpPr>
          <p:cNvPr id="43" name="Snip Single Corner Rectangle 42"/>
          <p:cNvSpPr/>
          <p:nvPr/>
        </p:nvSpPr>
        <p:spPr>
          <a:xfrm rot="10800000">
            <a:off x="22222947" y="6000960"/>
            <a:ext cx="9206652" cy="7771909"/>
          </a:xfrm>
          <a:prstGeom prst="snip1Rect">
            <a:avLst>
              <a:gd name="adj" fmla="val 0"/>
            </a:avLst>
          </a:prstGeom>
          <a:solidFill>
            <a:srgbClr val="A6B9D0"/>
          </a:solidFill>
          <a:ln cap="flat">
            <a:solidFill>
              <a:schemeClr val="bg1">
                <a:lumMod val="50000"/>
              </a:schemeClr>
            </a:solidFill>
          </a:ln>
          <a:effectLst>
            <a:outerShdw blurRad="50800" dist="50800" dir="5400000" algn="ctr"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marL="571500" marR="0" lvl="0" indent="-571500" defTabSz="914400" eaLnBrk="1" fontAlgn="auto" latinLnBrk="0" hangingPunct="1">
              <a:lnSpc>
                <a:spcPct val="90000"/>
              </a:lnSpc>
              <a:spcBef>
                <a:spcPts val="0"/>
              </a:spcBef>
              <a:spcAft>
                <a:spcPts val="0"/>
              </a:spcAft>
              <a:buClr>
                <a:srgbClr val="336699"/>
              </a:buClr>
              <a:buSzPct val="100000"/>
              <a:buFont typeface="Arial" charset="0"/>
              <a:buNone/>
              <a:tabLst/>
              <a:defRPr/>
            </a:pPr>
            <a:endParaRPr lang="en-US" sz="4000" dirty="0">
              <a:solidFill>
                <a:schemeClr val="bg2"/>
              </a:solidFill>
            </a:endParaRPr>
          </a:p>
        </p:txBody>
      </p:sp>
      <p:sp>
        <p:nvSpPr>
          <p:cNvPr id="9" name="TextBox 8"/>
          <p:cNvSpPr txBox="1"/>
          <p:nvPr/>
        </p:nvSpPr>
        <p:spPr>
          <a:xfrm>
            <a:off x="22438357" y="6690052"/>
            <a:ext cx="8689698" cy="6894195"/>
          </a:xfrm>
          <a:prstGeom prst="rect">
            <a:avLst/>
          </a:prstGeom>
          <a:noFill/>
        </p:spPr>
        <p:txBody>
          <a:bodyPr wrap="square" rtlCol="0">
            <a:spAutoFit/>
          </a:bodyPr>
          <a:lstStyle/>
          <a:p>
            <a:pPr marL="571500" lvl="0" indent="-571500">
              <a:buClr>
                <a:schemeClr val="tx1"/>
              </a:buClr>
              <a:buSzPct val="100000"/>
              <a:buFont typeface="Arial" charset="0"/>
              <a:buChar char="•"/>
            </a:pPr>
            <a:r>
              <a:rPr lang="en-US" sz="3400" dirty="0" smtClean="0">
                <a:solidFill>
                  <a:schemeClr val="bg2"/>
                </a:solidFill>
              </a:rPr>
              <a:t>The honors college website does not provide a convenient mechanism for keeping track of events that a user is interested in or rsvp’s to.</a:t>
            </a:r>
          </a:p>
          <a:p>
            <a:pPr marL="571500" lvl="0" indent="-571500">
              <a:buClr>
                <a:schemeClr val="tx1"/>
              </a:buClr>
              <a:buSzPct val="100000"/>
              <a:buFont typeface="Arial" charset="0"/>
              <a:buChar char="•"/>
            </a:pPr>
            <a:r>
              <a:rPr lang="en-US" sz="3400" dirty="0" smtClean="0">
                <a:solidFill>
                  <a:schemeClr val="bg2"/>
                </a:solidFill>
              </a:rPr>
              <a:t>There is no way to sort through all of the events in the system and there is no mobile application.</a:t>
            </a:r>
          </a:p>
          <a:p>
            <a:pPr marL="571500" lvl="0" indent="-571500">
              <a:buClr>
                <a:schemeClr val="tx1"/>
              </a:buClr>
              <a:buSzPct val="100000"/>
              <a:buFont typeface="Arial" charset="0"/>
              <a:buChar char="•"/>
            </a:pPr>
            <a:r>
              <a:rPr lang="en-US" sz="3400" dirty="0" smtClean="0">
                <a:solidFill>
                  <a:schemeClr val="bg2"/>
                </a:solidFill>
              </a:rPr>
              <a:t>Outside of the FIU community, there exists mobile applications for volunteering but they are not intuitive for users.</a:t>
            </a:r>
          </a:p>
          <a:p>
            <a:pPr marL="571500" lvl="0" indent="-571500">
              <a:buClr>
                <a:schemeClr val="tx1"/>
              </a:buClr>
              <a:buSzPct val="100000"/>
              <a:buFont typeface="Arial" charset="0"/>
              <a:buChar char="•"/>
            </a:pPr>
            <a:r>
              <a:rPr lang="en-US" sz="3400" dirty="0" smtClean="0">
                <a:solidFill>
                  <a:schemeClr val="bg2"/>
                </a:solidFill>
              </a:rPr>
              <a:t>They do not have standardized requirements for event registration.</a:t>
            </a:r>
            <a:endParaRPr lang="en-US" sz="3400" dirty="0">
              <a:solidFill>
                <a:schemeClr val="bg2"/>
              </a:solidFill>
            </a:endParaRPr>
          </a:p>
        </p:txBody>
      </p:sp>
      <p:sp>
        <p:nvSpPr>
          <p:cNvPr id="97" name="Shape 97"/>
          <p:cNvSpPr txBox="1"/>
          <p:nvPr/>
        </p:nvSpPr>
        <p:spPr>
          <a:xfrm>
            <a:off x="11792359" y="12666380"/>
            <a:ext cx="9624221" cy="6066134"/>
          </a:xfrm>
          <a:prstGeom prst="rect">
            <a:avLst/>
          </a:prstGeom>
          <a:solidFill>
            <a:srgbClr val="A6B9D0"/>
          </a:solidFill>
          <a:ln w="12700" cap="flat" cmpd="sng">
            <a:solidFill>
              <a:schemeClr val="bg1">
                <a:lumMod val="50000"/>
              </a:schemeClr>
            </a:solidFill>
            <a:prstDash val="solid"/>
            <a:miter/>
            <a:headEnd type="none" w="med" len="med"/>
            <a:tailEnd type="none" w="med" len="med"/>
          </a:ln>
        </p:spPr>
        <p:txBody>
          <a:bodyPr lIns="98650" tIns="49325" rIns="98650" bIns="49325" anchor="t" anchorCtr="0">
            <a:noAutofit/>
          </a:bodyPr>
          <a:lstStyle/>
          <a:p>
            <a:pPr marL="571500" indent="-571500" fontAlgn="base">
              <a:buFont typeface="Arial" charset="0"/>
              <a:buChar char="•"/>
            </a:pPr>
            <a:endParaRPr lang="en-US" sz="3600" dirty="0"/>
          </a:p>
          <a:p>
            <a:pPr marL="571500" indent="-571500" fontAlgn="base">
              <a:buFont typeface="Arial" charset="0"/>
              <a:buChar char="•"/>
            </a:pPr>
            <a:r>
              <a:rPr lang="en-US" sz="3600" dirty="0" smtClean="0"/>
              <a:t>676 – Sign up</a:t>
            </a:r>
            <a:endParaRPr lang="en-US" sz="3600" dirty="0"/>
          </a:p>
          <a:p>
            <a:pPr marL="571500" indent="-571500" fontAlgn="base">
              <a:buFont typeface="Arial" charset="0"/>
              <a:buChar char="•"/>
            </a:pPr>
            <a:r>
              <a:rPr lang="en-US" sz="3600" dirty="0" smtClean="0"/>
              <a:t>663 – Login</a:t>
            </a:r>
          </a:p>
          <a:p>
            <a:pPr marL="571500" indent="-571500" fontAlgn="base">
              <a:buFont typeface="Arial" charset="0"/>
              <a:buChar char="•"/>
            </a:pPr>
            <a:r>
              <a:rPr lang="en-US" sz="3600" dirty="0" smtClean="0"/>
              <a:t>671 – Rsvp to Event</a:t>
            </a:r>
          </a:p>
          <a:p>
            <a:pPr marL="571500" indent="-571500" fontAlgn="base">
              <a:buFont typeface="Courier New" charset="0"/>
              <a:buChar char="o"/>
            </a:pPr>
            <a:r>
              <a:rPr lang="en-US" sz="3600" dirty="0" smtClean="0"/>
              <a:t>Rsvp adds event to iPhone calendar</a:t>
            </a:r>
            <a:endParaRPr lang="en-US" sz="3600" dirty="0"/>
          </a:p>
          <a:p>
            <a:pPr marL="571500" indent="-571500" fontAlgn="base">
              <a:buFont typeface="Arial" charset="0"/>
              <a:buChar char="•"/>
            </a:pPr>
            <a:r>
              <a:rPr lang="en-US" sz="3600" dirty="0" smtClean="0"/>
              <a:t>672 – View Rsvp Calendar</a:t>
            </a:r>
            <a:endParaRPr lang="en-US" sz="3600" dirty="0"/>
          </a:p>
          <a:p>
            <a:pPr marL="571500" indent="-571500" fontAlgn="base">
              <a:buFont typeface="Arial" charset="0"/>
              <a:buChar char="•"/>
            </a:pPr>
            <a:r>
              <a:rPr lang="en-US" sz="3600" dirty="0" smtClean="0"/>
              <a:t>673 – Cancel Rsvp</a:t>
            </a:r>
            <a:endParaRPr lang="en-US" sz="3600" dirty="0"/>
          </a:p>
          <a:p>
            <a:pPr marL="571500" indent="-571500" fontAlgn="base">
              <a:buFont typeface="Arial" charset="0"/>
              <a:buChar char="•"/>
            </a:pPr>
            <a:r>
              <a:rPr lang="en-US" sz="3600" dirty="0" smtClean="0"/>
              <a:t>664 - View </a:t>
            </a:r>
            <a:r>
              <a:rPr lang="en-US" sz="3600" dirty="0" smtClean="0"/>
              <a:t>U</a:t>
            </a:r>
            <a:r>
              <a:rPr lang="en-US" sz="3600" dirty="0" smtClean="0"/>
              <a:t>ser Profile</a:t>
            </a:r>
            <a:endParaRPr lang="en-US" sz="3600" dirty="0"/>
          </a:p>
          <a:p>
            <a:pPr marL="571500" indent="-571500" fontAlgn="base">
              <a:buFont typeface="Arial" charset="0"/>
              <a:buChar char="•"/>
            </a:pPr>
            <a:r>
              <a:rPr lang="en-US" sz="3600" dirty="0" smtClean="0"/>
              <a:t>665 - Update User Profile</a:t>
            </a:r>
            <a:endParaRPr lang="en-US" sz="3600" dirty="0"/>
          </a:p>
          <a:p>
            <a:pPr marL="571500" indent="-571500" fontAlgn="base">
              <a:buFont typeface="Arial" charset="0"/>
              <a:buChar char="•"/>
            </a:pPr>
            <a:r>
              <a:rPr lang="en-US" sz="3600" dirty="0" smtClean="0"/>
              <a:t>675 – Share Event on Facebook</a:t>
            </a:r>
            <a:endParaRPr lang="en-US" sz="3600" b="0" i="0" u="none" strike="noStrike" cap="none" dirty="0">
              <a:solidFill>
                <a:schemeClr val="bg2"/>
              </a:solidFill>
              <a:latin typeface="Arial"/>
              <a:ea typeface="Arial"/>
              <a:cs typeface="Arial"/>
              <a:sym typeface="Arial"/>
            </a:endParaRPr>
          </a:p>
          <a:p>
            <a:pPr marL="0" marR="0" lvl="0" indent="0" algn="ctr" rtl="0">
              <a:lnSpc>
                <a:spcPct val="100000"/>
              </a:lnSpc>
              <a:spcBef>
                <a:spcPts val="0"/>
              </a:spcBef>
              <a:spcAft>
                <a:spcPts val="0"/>
              </a:spcAft>
              <a:buClr>
                <a:srgbClr val="336699"/>
              </a:buClr>
              <a:buFont typeface="Arial"/>
              <a:buNone/>
            </a:pPr>
            <a:endParaRPr sz="3600" b="1" i="0" u="none" strike="noStrike" cap="none" dirty="0">
              <a:solidFill>
                <a:schemeClr val="bg2"/>
              </a:solidFill>
              <a:latin typeface="Arial"/>
              <a:ea typeface="Arial"/>
              <a:cs typeface="Arial"/>
              <a:sym typeface="Arial"/>
            </a:endParaRPr>
          </a:p>
        </p:txBody>
      </p:sp>
      <p:sp>
        <p:nvSpPr>
          <p:cNvPr id="68" name="Snip Same Side Corner Rectangle 67"/>
          <p:cNvSpPr/>
          <p:nvPr/>
        </p:nvSpPr>
        <p:spPr>
          <a:xfrm>
            <a:off x="11791096" y="19733720"/>
            <a:ext cx="9693291" cy="6487537"/>
          </a:xfrm>
          <a:prstGeom prst="snip2SameRect">
            <a:avLst>
              <a:gd name="adj1" fmla="val 0"/>
              <a:gd name="adj2" fmla="val 0"/>
            </a:avLst>
          </a:prstGeom>
          <a:solidFill>
            <a:srgbClr val="A6B9D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buClr>
                <a:srgbClr val="336699"/>
              </a:buClr>
              <a:buSzPct val="100000"/>
            </a:pPr>
            <a:endParaRPr lang="en-US" sz="3600" dirty="0">
              <a:solidFill>
                <a:schemeClr val="tx1"/>
              </a:solidFill>
            </a:endParaRPr>
          </a:p>
        </p:txBody>
      </p:sp>
      <p:pic>
        <p:nvPicPr>
          <p:cNvPr id="113" name="Shape 113" descr="System Diagram - Page 1 (1).png"/>
          <p:cNvPicPr preferRelativeResize="0"/>
          <p:nvPr/>
        </p:nvPicPr>
        <p:blipFill>
          <a:blip r:embed="rId15">
            <a:alphaModFix/>
          </a:blip>
          <a:stretch>
            <a:fillRect/>
          </a:stretch>
        </p:blipFill>
        <p:spPr>
          <a:xfrm>
            <a:off x="13367401" y="20048601"/>
            <a:ext cx="6667500" cy="6286500"/>
          </a:xfrm>
          <a:prstGeom prst="rect">
            <a:avLst/>
          </a:prstGeom>
          <a:noFill/>
          <a:ln>
            <a:noFill/>
          </a:ln>
        </p:spPr>
      </p:pic>
      <p:sp>
        <p:nvSpPr>
          <p:cNvPr id="72" name="Snip Same Side Corner Rectangle 71"/>
          <p:cNvSpPr/>
          <p:nvPr/>
        </p:nvSpPr>
        <p:spPr>
          <a:xfrm>
            <a:off x="1752774" y="23270252"/>
            <a:ext cx="9314215" cy="7802290"/>
          </a:xfrm>
          <a:prstGeom prst="snip2SameRect">
            <a:avLst>
              <a:gd name="adj1" fmla="val 0"/>
              <a:gd name="adj2" fmla="val 0"/>
            </a:avLst>
          </a:prstGeom>
          <a:solidFill>
            <a:srgbClr val="A6B9D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buClr>
                <a:srgbClr val="336699"/>
              </a:buClr>
              <a:buSzPct val="100000"/>
            </a:pPr>
            <a:endParaRPr lang="en-US" sz="3600" dirty="0">
              <a:solidFill>
                <a:schemeClr val="tx1"/>
              </a:solidFill>
            </a:endParaRPr>
          </a:p>
        </p:txBody>
      </p:sp>
      <p:sp>
        <p:nvSpPr>
          <p:cNvPr id="32" name="TextBox 31"/>
          <p:cNvSpPr txBox="1"/>
          <p:nvPr/>
        </p:nvSpPr>
        <p:spPr>
          <a:xfrm>
            <a:off x="2060677" y="23772999"/>
            <a:ext cx="8872410" cy="8956298"/>
          </a:xfrm>
          <a:prstGeom prst="rect">
            <a:avLst/>
          </a:prstGeom>
          <a:noFill/>
        </p:spPr>
        <p:txBody>
          <a:bodyPr wrap="square" rtlCol="0">
            <a:spAutoFit/>
          </a:bodyPr>
          <a:lstStyle/>
          <a:p>
            <a:r>
              <a:rPr lang="en-US" sz="3600" dirty="0" smtClean="0"/>
              <a:t>The </a:t>
            </a:r>
            <a:r>
              <a:rPr lang="en-US" sz="3600" dirty="0"/>
              <a:t>project was implemented using Xcode </a:t>
            </a:r>
            <a:r>
              <a:rPr lang="en-US" sz="3600" dirty="0" smtClean="0"/>
              <a:t>Software Development Kit. </a:t>
            </a:r>
            <a:r>
              <a:rPr lang="en-US" sz="3600" dirty="0"/>
              <a:t>The main implementation language is Swift. Some apple native frameworks were used, such as MapKit, </a:t>
            </a:r>
            <a:r>
              <a:rPr lang="en-US" sz="3600" dirty="0" smtClean="0"/>
              <a:t>CoreLocation, EventKit </a:t>
            </a:r>
            <a:r>
              <a:rPr lang="en-US" sz="3600" dirty="0"/>
              <a:t>and UIKit. We used cocoapods as a library for third party frameworks, such as JTAppleCalendar, Firebase, and Facebook share API. Authentication and database storage were both implemented using Firebase. The data is stored as JSON objects and synchronized in real-time.</a:t>
            </a:r>
          </a:p>
          <a:p>
            <a:r>
              <a:rPr lang="en-US" sz="3600" dirty="0"/>
              <a:t/>
            </a:r>
            <a:br>
              <a:rPr lang="en-US" sz="3600" dirty="0"/>
            </a:br>
            <a:endParaRPr lang="en-US" sz="3600" dirty="0">
              <a:solidFill>
                <a:schemeClr val="bg2"/>
              </a:solidFill>
            </a:endParaRPr>
          </a:p>
          <a:p>
            <a:endParaRPr lang="en-US" sz="3600" dirty="0"/>
          </a:p>
        </p:txBody>
      </p:sp>
      <p:sp>
        <p:nvSpPr>
          <p:cNvPr id="76" name="Snip Same Side Corner Rectangle 75"/>
          <p:cNvSpPr/>
          <p:nvPr/>
        </p:nvSpPr>
        <p:spPr>
          <a:xfrm>
            <a:off x="1734702" y="31874670"/>
            <a:ext cx="13411424" cy="8695667"/>
          </a:xfrm>
          <a:prstGeom prst="snip2SameRect">
            <a:avLst>
              <a:gd name="adj1" fmla="val 0"/>
              <a:gd name="adj2" fmla="val 0"/>
            </a:avLst>
          </a:prstGeom>
          <a:solidFill>
            <a:srgbClr val="A6B9D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buClr>
                <a:srgbClr val="336699"/>
              </a:buClr>
              <a:buSzPct val="100000"/>
            </a:pPr>
            <a:endParaRPr lang="en-US" sz="3600" dirty="0">
              <a:solidFill>
                <a:schemeClr val="tx1"/>
              </a:solidFill>
            </a:endParaRPr>
          </a:p>
        </p:txBody>
      </p:sp>
      <p:sp>
        <p:nvSpPr>
          <p:cNvPr id="79" name="Snip Same Side Corner Rectangle 78"/>
          <p:cNvSpPr/>
          <p:nvPr/>
        </p:nvSpPr>
        <p:spPr>
          <a:xfrm>
            <a:off x="22212713" y="24587775"/>
            <a:ext cx="9186346" cy="6568933"/>
          </a:xfrm>
          <a:prstGeom prst="snip2SameRect">
            <a:avLst>
              <a:gd name="adj1" fmla="val 0"/>
              <a:gd name="adj2" fmla="val 0"/>
            </a:avLst>
          </a:prstGeom>
          <a:solidFill>
            <a:srgbClr val="A6B9D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buClr>
                <a:srgbClr val="336699"/>
              </a:buClr>
              <a:buSzPct val="100000"/>
            </a:pPr>
            <a:endParaRPr lang="en-US" sz="3600" dirty="0">
              <a:solidFill>
                <a:schemeClr val="tx1"/>
              </a:solidFill>
            </a:endParaRPr>
          </a:p>
        </p:txBody>
      </p:sp>
      <p:sp>
        <p:nvSpPr>
          <p:cNvPr id="82" name="Snip Same Side Corner Rectangle 81"/>
          <p:cNvSpPr/>
          <p:nvPr/>
        </p:nvSpPr>
        <p:spPr>
          <a:xfrm>
            <a:off x="11767815" y="27023385"/>
            <a:ext cx="9693291" cy="4133323"/>
          </a:xfrm>
          <a:prstGeom prst="snip2SameRect">
            <a:avLst>
              <a:gd name="adj1" fmla="val 0"/>
              <a:gd name="adj2" fmla="val 0"/>
            </a:avLst>
          </a:prstGeom>
          <a:solidFill>
            <a:srgbClr val="A6B9D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buClr>
                <a:srgbClr val="336699"/>
              </a:buClr>
              <a:buSzPct val="100000"/>
            </a:pPr>
            <a:endParaRPr lang="en-US" sz="3600" dirty="0">
              <a:solidFill>
                <a:schemeClr val="tx1"/>
              </a:solidFill>
            </a:endParaRPr>
          </a:p>
        </p:txBody>
      </p:sp>
      <p:pic>
        <p:nvPicPr>
          <p:cNvPr id="37" name="Picture 36"/>
          <p:cNvPicPr>
            <a:picLocks/>
          </p:cNvPicPr>
          <p:nvPr/>
        </p:nvPicPr>
        <p:blipFill>
          <a:blip r:embed="rId16">
            <a:extLst>
              <a:ext uri="{28A0092B-C50C-407E-A947-70E740481C1C}">
                <a14:useLocalDpi xmlns:a14="http://schemas.microsoft.com/office/drawing/2010/main" val="0"/>
              </a:ext>
            </a:extLst>
          </a:blip>
          <a:stretch>
            <a:fillRect/>
          </a:stretch>
        </p:blipFill>
        <p:spPr>
          <a:xfrm>
            <a:off x="27157586" y="31812696"/>
            <a:ext cx="4206240" cy="7946136"/>
          </a:xfrm>
          <a:prstGeom prst="rect">
            <a:avLst/>
          </a:prstGeom>
          <a:ln>
            <a:solidFill>
              <a:srgbClr val="A6B9D0"/>
            </a:solidFill>
          </a:ln>
        </p:spPr>
      </p:pic>
      <p:pic>
        <p:nvPicPr>
          <p:cNvPr id="38" name="Picture 37"/>
          <p:cNvPicPr>
            <a:picLocks/>
          </p:cNvPicPr>
          <p:nvPr/>
        </p:nvPicPr>
        <p:blipFill>
          <a:blip r:embed="rId17">
            <a:extLst>
              <a:ext uri="{28A0092B-C50C-407E-A947-70E740481C1C}">
                <a14:useLocalDpi xmlns:a14="http://schemas.microsoft.com/office/drawing/2010/main" val="0"/>
              </a:ext>
            </a:extLst>
          </a:blip>
          <a:stretch>
            <a:fillRect/>
          </a:stretch>
        </p:blipFill>
        <p:spPr>
          <a:xfrm>
            <a:off x="21762673" y="31812696"/>
            <a:ext cx="4206240" cy="8008110"/>
          </a:xfrm>
          <a:prstGeom prst="rect">
            <a:avLst/>
          </a:prstGeom>
          <a:ln>
            <a:solidFill>
              <a:srgbClr val="A6B9D0"/>
            </a:solidFill>
          </a:ln>
        </p:spPr>
      </p:pic>
      <p:pic>
        <p:nvPicPr>
          <p:cNvPr id="39" name="Picture 38"/>
          <p:cNvPicPr>
            <a:picLocks/>
          </p:cNvPicPr>
          <p:nvPr/>
        </p:nvPicPr>
        <p:blipFill>
          <a:blip r:embed="rId18">
            <a:extLst>
              <a:ext uri="{28A0092B-C50C-407E-A947-70E740481C1C}">
                <a14:useLocalDpi xmlns:a14="http://schemas.microsoft.com/office/drawing/2010/main" val="0"/>
              </a:ext>
            </a:extLst>
          </a:blip>
          <a:stretch>
            <a:fillRect/>
          </a:stretch>
        </p:blipFill>
        <p:spPr>
          <a:xfrm>
            <a:off x="16364695" y="31874670"/>
            <a:ext cx="4209305" cy="7946136"/>
          </a:xfrm>
          <a:prstGeom prst="rect">
            <a:avLst/>
          </a:prstGeom>
          <a:ln>
            <a:solidFill>
              <a:srgbClr val="A6B9D0"/>
            </a:solidFill>
          </a:ln>
        </p:spPr>
      </p:pic>
      <p:sp>
        <p:nvSpPr>
          <p:cNvPr id="41" name="TextBox 40"/>
          <p:cNvSpPr txBox="1"/>
          <p:nvPr/>
        </p:nvSpPr>
        <p:spPr>
          <a:xfrm>
            <a:off x="11990915" y="27493837"/>
            <a:ext cx="9262639" cy="4524315"/>
          </a:xfrm>
          <a:prstGeom prst="rect">
            <a:avLst/>
          </a:prstGeom>
          <a:noFill/>
        </p:spPr>
        <p:txBody>
          <a:bodyPr wrap="square" rtlCol="0">
            <a:spAutoFit/>
          </a:bodyPr>
          <a:lstStyle/>
          <a:p>
            <a:r>
              <a:rPr lang="en-US" sz="3200" dirty="0"/>
              <a:t>The unit testing was implemented using Xcode to test the model classes and their methods. Functional testing was done manually through the Xcode simulator and iPhone 6S.</a:t>
            </a:r>
            <a:endParaRPr lang="en-US" sz="3200" dirty="0"/>
          </a:p>
          <a:p>
            <a:r>
              <a:rPr lang="en-US" sz="3200" dirty="0"/>
              <a:t>We performed usability </a:t>
            </a:r>
            <a:r>
              <a:rPr lang="en-US" sz="3200" dirty="0" smtClean="0"/>
              <a:t>testing with multiple users to </a:t>
            </a:r>
            <a:r>
              <a:rPr lang="en-US" sz="3200" dirty="0"/>
              <a:t>verify that the mobile application offers a flexible and friendly user </a:t>
            </a:r>
            <a:r>
              <a:rPr lang="en-US" sz="3200" dirty="0" smtClean="0"/>
              <a:t>experience.</a:t>
            </a:r>
            <a:endParaRPr lang="en-US" sz="3200" dirty="0"/>
          </a:p>
          <a:p>
            <a:r>
              <a:rPr lang="en-US" sz="3200" dirty="0"/>
              <a:t/>
            </a:r>
            <a:br>
              <a:rPr lang="en-US" sz="3200" dirty="0"/>
            </a:br>
            <a:endParaRPr lang="en-US" sz="3200" dirty="0"/>
          </a:p>
        </p:txBody>
      </p:sp>
      <p:sp>
        <p:nvSpPr>
          <p:cNvPr id="44" name="TextBox 43"/>
          <p:cNvSpPr txBox="1"/>
          <p:nvPr/>
        </p:nvSpPr>
        <p:spPr>
          <a:xfrm>
            <a:off x="1860988" y="12365657"/>
            <a:ext cx="9276285" cy="923330"/>
          </a:xfrm>
          <a:prstGeom prst="rect">
            <a:avLst/>
          </a:prstGeom>
          <a:solidFill>
            <a:schemeClr val="bg1"/>
          </a:solidFill>
          <a:ln>
            <a:solidFill>
              <a:srgbClr val="A6B9D0"/>
            </a:solidFill>
          </a:ln>
        </p:spPr>
        <p:txBody>
          <a:bodyPr wrap="square" rtlCol="0">
            <a:spAutoFit/>
          </a:bodyPr>
          <a:lstStyle/>
          <a:p>
            <a:r>
              <a:rPr lang="en-US" sz="1800" b="1" dirty="0" smtClean="0"/>
              <a:t>Figure A. </a:t>
            </a:r>
            <a:r>
              <a:rPr lang="en-US" sz="1800" dirty="0" smtClean="0"/>
              <a:t>All of the event’s information can be viewed in “Event Details”. This is also where a user is able to share the event, rsvp, and view a list of other people attending.</a:t>
            </a:r>
          </a:p>
          <a:p>
            <a:r>
              <a:rPr lang="en-US" sz="1800" b="1" dirty="0" smtClean="0"/>
              <a:t>Figure B. </a:t>
            </a:r>
            <a:r>
              <a:rPr lang="en-US" sz="1800" dirty="0" smtClean="0"/>
              <a:t>The event map displays all of the registered events available in your area.</a:t>
            </a:r>
            <a:endParaRPr lang="en-US" sz="1800" b="1" dirty="0"/>
          </a:p>
        </p:txBody>
      </p:sp>
      <p:sp>
        <p:nvSpPr>
          <p:cNvPr id="49" name="TextBox 48"/>
          <p:cNvSpPr txBox="1"/>
          <p:nvPr/>
        </p:nvSpPr>
        <p:spPr>
          <a:xfrm>
            <a:off x="1752774" y="22243143"/>
            <a:ext cx="2155208" cy="307777"/>
          </a:xfrm>
          <a:prstGeom prst="rect">
            <a:avLst/>
          </a:prstGeom>
          <a:solidFill>
            <a:schemeClr val="bg1"/>
          </a:solidFill>
          <a:ln>
            <a:solidFill>
              <a:srgbClr val="A6B9D0"/>
            </a:solidFill>
          </a:ln>
        </p:spPr>
        <p:txBody>
          <a:bodyPr wrap="square" rtlCol="0">
            <a:spAutoFit/>
          </a:bodyPr>
          <a:lstStyle/>
          <a:p>
            <a:r>
              <a:rPr lang="en-US" b="1" dirty="0" smtClean="0"/>
              <a:t>Figure A. Event Details</a:t>
            </a:r>
            <a:endParaRPr lang="en-US" b="1" dirty="0"/>
          </a:p>
        </p:txBody>
      </p:sp>
      <p:sp>
        <p:nvSpPr>
          <p:cNvPr id="117" name="TextBox 116"/>
          <p:cNvSpPr txBox="1"/>
          <p:nvPr/>
        </p:nvSpPr>
        <p:spPr>
          <a:xfrm>
            <a:off x="6548555" y="22249330"/>
            <a:ext cx="2155208" cy="307777"/>
          </a:xfrm>
          <a:prstGeom prst="rect">
            <a:avLst/>
          </a:prstGeom>
          <a:solidFill>
            <a:schemeClr val="bg1"/>
          </a:solidFill>
          <a:ln>
            <a:solidFill>
              <a:srgbClr val="A6B9D0"/>
            </a:solidFill>
          </a:ln>
        </p:spPr>
        <p:txBody>
          <a:bodyPr wrap="square" rtlCol="0">
            <a:spAutoFit/>
          </a:bodyPr>
          <a:lstStyle/>
          <a:p>
            <a:r>
              <a:rPr lang="en-US" b="1" dirty="0" smtClean="0"/>
              <a:t>Figure B. Events Map</a:t>
            </a:r>
            <a:endParaRPr lang="en-US" b="1" dirty="0"/>
          </a:p>
        </p:txBody>
      </p:sp>
      <p:sp>
        <p:nvSpPr>
          <p:cNvPr id="118" name="Rounded Rectangle 117"/>
          <p:cNvSpPr/>
          <p:nvPr/>
        </p:nvSpPr>
        <p:spPr>
          <a:xfrm>
            <a:off x="13498222" y="5739737"/>
            <a:ext cx="6172200" cy="625067"/>
          </a:xfrm>
          <a:prstGeom prst="roundRect">
            <a:avLst>
              <a:gd name="adj" fmla="val 0"/>
            </a:avLst>
          </a:prstGeom>
          <a:solidFill>
            <a:schemeClr val="bg1"/>
          </a:solidFill>
          <a:ln>
            <a:solidFill>
              <a:schemeClr val="accent2">
                <a:lumMod val="75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22225">
                  <a:solidFill>
                    <a:schemeClr val="accent2"/>
                  </a:solidFill>
                  <a:prstDash val="solid"/>
                </a:ln>
                <a:solidFill>
                  <a:schemeClr val="accent2">
                    <a:lumMod val="40000"/>
                    <a:lumOff val="60000"/>
                  </a:schemeClr>
                </a:solidFill>
              </a:rPr>
              <a:t>Solution</a:t>
            </a:r>
          </a:p>
        </p:txBody>
      </p:sp>
      <p:sp>
        <p:nvSpPr>
          <p:cNvPr id="119" name="TextBox 118"/>
          <p:cNvSpPr txBox="1"/>
          <p:nvPr/>
        </p:nvSpPr>
        <p:spPr>
          <a:xfrm>
            <a:off x="22154774" y="23031486"/>
            <a:ext cx="9209052" cy="923330"/>
          </a:xfrm>
          <a:prstGeom prst="rect">
            <a:avLst/>
          </a:prstGeom>
          <a:solidFill>
            <a:schemeClr val="bg1"/>
          </a:solidFill>
          <a:ln>
            <a:solidFill>
              <a:srgbClr val="A6B9D0"/>
            </a:solidFill>
          </a:ln>
        </p:spPr>
        <p:txBody>
          <a:bodyPr wrap="square" rtlCol="0">
            <a:spAutoFit/>
          </a:bodyPr>
          <a:lstStyle/>
          <a:p>
            <a:r>
              <a:rPr lang="en-US" sz="1800" b="1" dirty="0" smtClean="0"/>
              <a:t>Figure C. “</a:t>
            </a:r>
            <a:r>
              <a:rPr lang="en-US" sz="1800" dirty="0" smtClean="0"/>
              <a:t>My Events” is a calendar that displays the events that a user has rsvp’d to.</a:t>
            </a:r>
          </a:p>
          <a:p>
            <a:r>
              <a:rPr lang="en-US" sz="1800" b="1" dirty="0" smtClean="0"/>
              <a:t>Figure D. </a:t>
            </a:r>
            <a:r>
              <a:rPr lang="en-US" sz="1800" dirty="0" smtClean="0"/>
              <a:t>“Events Calendar” is a calendar in table form that displays all of the registered events that have been filtered by user preferences and sorted by date.</a:t>
            </a:r>
            <a:endParaRPr lang="en-US" sz="1800" b="1" dirty="0"/>
          </a:p>
        </p:txBody>
      </p:sp>
      <p:sp>
        <p:nvSpPr>
          <p:cNvPr id="120" name="TextBox 119"/>
          <p:cNvSpPr txBox="1"/>
          <p:nvPr/>
        </p:nvSpPr>
        <p:spPr>
          <a:xfrm>
            <a:off x="22179880" y="14067367"/>
            <a:ext cx="2593980" cy="307777"/>
          </a:xfrm>
          <a:prstGeom prst="rect">
            <a:avLst/>
          </a:prstGeom>
          <a:solidFill>
            <a:schemeClr val="bg1"/>
          </a:solidFill>
          <a:ln>
            <a:solidFill>
              <a:srgbClr val="A6B9D0"/>
            </a:solidFill>
          </a:ln>
        </p:spPr>
        <p:txBody>
          <a:bodyPr wrap="square" rtlCol="0">
            <a:spAutoFit/>
          </a:bodyPr>
          <a:lstStyle/>
          <a:p>
            <a:r>
              <a:rPr lang="en-US" b="1" dirty="0" smtClean="0"/>
              <a:t>Figure C. My Event Calendar</a:t>
            </a:r>
            <a:endParaRPr lang="en-US" b="1" dirty="0"/>
          </a:p>
        </p:txBody>
      </p:sp>
      <p:sp>
        <p:nvSpPr>
          <p:cNvPr id="121" name="TextBox 120"/>
          <p:cNvSpPr txBox="1"/>
          <p:nvPr/>
        </p:nvSpPr>
        <p:spPr>
          <a:xfrm>
            <a:off x="26846690" y="14067367"/>
            <a:ext cx="2593980" cy="307777"/>
          </a:xfrm>
          <a:prstGeom prst="rect">
            <a:avLst/>
          </a:prstGeom>
          <a:solidFill>
            <a:schemeClr val="bg1"/>
          </a:solidFill>
          <a:ln>
            <a:solidFill>
              <a:srgbClr val="A6B9D0"/>
            </a:solidFill>
          </a:ln>
        </p:spPr>
        <p:txBody>
          <a:bodyPr wrap="square" rtlCol="0">
            <a:spAutoFit/>
          </a:bodyPr>
          <a:lstStyle/>
          <a:p>
            <a:r>
              <a:rPr lang="en-US" b="1" dirty="0" smtClean="0"/>
              <a:t>Figure D. Events Calendar</a:t>
            </a:r>
            <a:endParaRPr lang="en-US" b="1" dirty="0"/>
          </a:p>
        </p:txBody>
      </p:sp>
      <p:sp>
        <p:nvSpPr>
          <p:cNvPr id="122" name="Rounded Rectangle 121"/>
          <p:cNvSpPr/>
          <p:nvPr/>
        </p:nvSpPr>
        <p:spPr>
          <a:xfrm>
            <a:off x="23674982" y="5759086"/>
            <a:ext cx="6172200" cy="625067"/>
          </a:xfrm>
          <a:prstGeom prst="roundRect">
            <a:avLst>
              <a:gd name="adj" fmla="val 0"/>
            </a:avLst>
          </a:prstGeom>
          <a:solidFill>
            <a:schemeClr val="bg1"/>
          </a:solidFill>
          <a:ln>
            <a:solidFill>
              <a:schemeClr val="accent2">
                <a:lumMod val="75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22225">
                  <a:solidFill>
                    <a:schemeClr val="accent2"/>
                  </a:solidFill>
                  <a:prstDash val="solid"/>
                </a:ln>
                <a:solidFill>
                  <a:schemeClr val="accent2">
                    <a:lumMod val="40000"/>
                    <a:lumOff val="60000"/>
                  </a:schemeClr>
                </a:solidFill>
              </a:rPr>
              <a:t>Current System</a:t>
            </a:r>
          </a:p>
        </p:txBody>
      </p:sp>
      <p:sp>
        <p:nvSpPr>
          <p:cNvPr id="123" name="Rounded Rectangle 122"/>
          <p:cNvSpPr/>
          <p:nvPr/>
        </p:nvSpPr>
        <p:spPr>
          <a:xfrm>
            <a:off x="13483834" y="12353845"/>
            <a:ext cx="6172200" cy="625067"/>
          </a:xfrm>
          <a:prstGeom prst="roundRect">
            <a:avLst>
              <a:gd name="adj" fmla="val 0"/>
            </a:avLst>
          </a:prstGeom>
          <a:solidFill>
            <a:schemeClr val="bg1"/>
          </a:solidFill>
          <a:ln>
            <a:solidFill>
              <a:schemeClr val="accent2">
                <a:lumMod val="75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22225">
                  <a:solidFill>
                    <a:schemeClr val="accent2"/>
                  </a:solidFill>
                  <a:prstDash val="solid"/>
                </a:ln>
                <a:solidFill>
                  <a:schemeClr val="accent2">
                    <a:lumMod val="40000"/>
                    <a:lumOff val="60000"/>
                  </a:schemeClr>
                </a:solidFill>
              </a:rPr>
              <a:t>Requirements</a:t>
            </a:r>
          </a:p>
        </p:txBody>
      </p:sp>
      <p:sp>
        <p:nvSpPr>
          <p:cNvPr id="124" name="Rounded Rectangle 123"/>
          <p:cNvSpPr/>
          <p:nvPr/>
        </p:nvSpPr>
        <p:spPr>
          <a:xfrm>
            <a:off x="13551641" y="19477213"/>
            <a:ext cx="6172200" cy="625067"/>
          </a:xfrm>
          <a:prstGeom prst="roundRect">
            <a:avLst>
              <a:gd name="adj" fmla="val 0"/>
            </a:avLst>
          </a:prstGeom>
          <a:solidFill>
            <a:schemeClr val="bg1"/>
          </a:solidFill>
          <a:ln>
            <a:solidFill>
              <a:schemeClr val="accent2">
                <a:lumMod val="75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22225">
                  <a:solidFill>
                    <a:schemeClr val="accent2"/>
                  </a:solidFill>
                  <a:prstDash val="solid"/>
                </a:ln>
                <a:solidFill>
                  <a:schemeClr val="accent2">
                    <a:lumMod val="40000"/>
                    <a:lumOff val="60000"/>
                  </a:schemeClr>
                </a:solidFill>
              </a:rPr>
              <a:t>System Design</a:t>
            </a:r>
          </a:p>
        </p:txBody>
      </p:sp>
      <p:sp>
        <p:nvSpPr>
          <p:cNvPr id="125" name="Rounded Rectangle 124"/>
          <p:cNvSpPr/>
          <p:nvPr/>
        </p:nvSpPr>
        <p:spPr>
          <a:xfrm>
            <a:off x="3413030" y="22991157"/>
            <a:ext cx="6172200" cy="625067"/>
          </a:xfrm>
          <a:prstGeom prst="roundRect">
            <a:avLst>
              <a:gd name="adj" fmla="val 0"/>
            </a:avLst>
          </a:prstGeom>
          <a:solidFill>
            <a:schemeClr val="bg1"/>
          </a:solidFill>
          <a:ln>
            <a:solidFill>
              <a:schemeClr val="accent2">
                <a:lumMod val="75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22225">
                  <a:solidFill>
                    <a:schemeClr val="accent2"/>
                  </a:solidFill>
                  <a:prstDash val="solid"/>
                </a:ln>
                <a:solidFill>
                  <a:schemeClr val="accent2">
                    <a:lumMod val="40000"/>
                    <a:lumOff val="60000"/>
                  </a:schemeClr>
                </a:solidFill>
              </a:rPr>
              <a:t>Implementation</a:t>
            </a:r>
          </a:p>
        </p:txBody>
      </p:sp>
      <p:sp>
        <p:nvSpPr>
          <p:cNvPr id="126" name="Rounded Rectangle 125"/>
          <p:cNvSpPr/>
          <p:nvPr/>
        </p:nvSpPr>
        <p:spPr>
          <a:xfrm>
            <a:off x="13483834" y="26710852"/>
            <a:ext cx="6172200" cy="625067"/>
          </a:xfrm>
          <a:prstGeom prst="roundRect">
            <a:avLst>
              <a:gd name="adj" fmla="val 0"/>
            </a:avLst>
          </a:prstGeom>
          <a:solidFill>
            <a:schemeClr val="bg1"/>
          </a:solidFill>
          <a:ln>
            <a:solidFill>
              <a:schemeClr val="accent2">
                <a:lumMod val="75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22225">
                  <a:solidFill>
                    <a:schemeClr val="accent2"/>
                  </a:solidFill>
                  <a:prstDash val="solid"/>
                </a:ln>
                <a:solidFill>
                  <a:schemeClr val="accent2">
                    <a:lumMod val="40000"/>
                    <a:lumOff val="60000"/>
                  </a:schemeClr>
                </a:solidFill>
              </a:rPr>
              <a:t>Verification</a:t>
            </a:r>
          </a:p>
        </p:txBody>
      </p:sp>
      <p:sp>
        <p:nvSpPr>
          <p:cNvPr id="127" name="Rounded Rectangle 126"/>
          <p:cNvSpPr/>
          <p:nvPr/>
        </p:nvSpPr>
        <p:spPr>
          <a:xfrm>
            <a:off x="5507237" y="31568395"/>
            <a:ext cx="6172200" cy="625067"/>
          </a:xfrm>
          <a:prstGeom prst="roundRect">
            <a:avLst>
              <a:gd name="adj" fmla="val 0"/>
            </a:avLst>
          </a:prstGeom>
          <a:solidFill>
            <a:schemeClr val="bg1"/>
          </a:solidFill>
          <a:ln>
            <a:solidFill>
              <a:schemeClr val="accent2">
                <a:lumMod val="75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22225">
                  <a:solidFill>
                    <a:schemeClr val="accent2"/>
                  </a:solidFill>
                  <a:prstDash val="solid"/>
                </a:ln>
                <a:solidFill>
                  <a:schemeClr val="accent2">
                    <a:lumMod val="40000"/>
                    <a:lumOff val="60000"/>
                  </a:schemeClr>
                </a:solidFill>
              </a:rPr>
              <a:t>Object Design</a:t>
            </a:r>
          </a:p>
        </p:txBody>
      </p:sp>
      <p:sp>
        <p:nvSpPr>
          <p:cNvPr id="128" name="Rounded Rectangle 127"/>
          <p:cNvSpPr/>
          <p:nvPr/>
        </p:nvSpPr>
        <p:spPr>
          <a:xfrm>
            <a:off x="23673200" y="24312240"/>
            <a:ext cx="6172200" cy="625067"/>
          </a:xfrm>
          <a:prstGeom prst="roundRect">
            <a:avLst>
              <a:gd name="adj" fmla="val 0"/>
            </a:avLst>
          </a:prstGeom>
          <a:solidFill>
            <a:schemeClr val="bg1"/>
          </a:solidFill>
          <a:ln>
            <a:solidFill>
              <a:schemeClr val="accent2">
                <a:lumMod val="75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n w="22225">
                  <a:solidFill>
                    <a:schemeClr val="accent2"/>
                  </a:solidFill>
                  <a:prstDash val="solid"/>
                </a:ln>
                <a:solidFill>
                  <a:schemeClr val="accent2">
                    <a:lumMod val="40000"/>
                    <a:lumOff val="60000"/>
                  </a:schemeClr>
                </a:solidFill>
              </a:rPr>
              <a:t>Summary</a:t>
            </a:r>
          </a:p>
        </p:txBody>
      </p:sp>
      <p:sp>
        <p:nvSpPr>
          <p:cNvPr id="133" name="TextBox 132"/>
          <p:cNvSpPr txBox="1"/>
          <p:nvPr/>
        </p:nvSpPr>
        <p:spPr>
          <a:xfrm>
            <a:off x="16364695" y="40073490"/>
            <a:ext cx="1771607" cy="307777"/>
          </a:xfrm>
          <a:prstGeom prst="rect">
            <a:avLst/>
          </a:prstGeom>
          <a:solidFill>
            <a:schemeClr val="bg1"/>
          </a:solidFill>
          <a:ln>
            <a:solidFill>
              <a:srgbClr val="A6B9D0"/>
            </a:solidFill>
          </a:ln>
        </p:spPr>
        <p:txBody>
          <a:bodyPr wrap="square" rtlCol="0">
            <a:spAutoFit/>
          </a:bodyPr>
          <a:lstStyle/>
          <a:p>
            <a:r>
              <a:rPr lang="en-US" b="1" dirty="0" smtClean="0"/>
              <a:t>Figure E. Signup.</a:t>
            </a:r>
            <a:endParaRPr lang="en-US" b="1" dirty="0"/>
          </a:p>
        </p:txBody>
      </p:sp>
      <p:sp>
        <p:nvSpPr>
          <p:cNvPr id="134" name="TextBox 133"/>
          <p:cNvSpPr txBox="1"/>
          <p:nvPr/>
        </p:nvSpPr>
        <p:spPr>
          <a:xfrm>
            <a:off x="21762673" y="40077664"/>
            <a:ext cx="3330164" cy="307777"/>
          </a:xfrm>
          <a:prstGeom prst="rect">
            <a:avLst/>
          </a:prstGeom>
          <a:solidFill>
            <a:schemeClr val="bg1"/>
          </a:solidFill>
          <a:ln>
            <a:solidFill>
              <a:srgbClr val="A6B9D0"/>
            </a:solidFill>
          </a:ln>
        </p:spPr>
        <p:txBody>
          <a:bodyPr wrap="square" rtlCol="0">
            <a:spAutoFit/>
          </a:bodyPr>
          <a:lstStyle/>
          <a:p>
            <a:r>
              <a:rPr lang="en-US" b="1" dirty="0" smtClean="0"/>
              <a:t>Figure F. Events Map filtered by date.</a:t>
            </a:r>
            <a:endParaRPr lang="en-US" b="1" dirty="0"/>
          </a:p>
        </p:txBody>
      </p:sp>
      <p:sp>
        <p:nvSpPr>
          <p:cNvPr id="135" name="TextBox 134"/>
          <p:cNvSpPr txBox="1"/>
          <p:nvPr/>
        </p:nvSpPr>
        <p:spPr>
          <a:xfrm>
            <a:off x="27145824" y="40067890"/>
            <a:ext cx="2158001" cy="313377"/>
          </a:xfrm>
          <a:prstGeom prst="rect">
            <a:avLst/>
          </a:prstGeom>
          <a:solidFill>
            <a:schemeClr val="bg1"/>
          </a:solidFill>
          <a:ln>
            <a:solidFill>
              <a:srgbClr val="A6B9D0"/>
            </a:solidFill>
          </a:ln>
        </p:spPr>
        <p:txBody>
          <a:bodyPr wrap="square" rtlCol="0">
            <a:spAutoFit/>
          </a:bodyPr>
          <a:lstStyle/>
          <a:p>
            <a:r>
              <a:rPr lang="en-US" b="1" dirty="0" smtClean="0"/>
              <a:t>Figure G. Edit Profile.</a:t>
            </a:r>
            <a:endParaRPr lang="en-US" b="1" dirty="0"/>
          </a:p>
        </p:txBody>
      </p:sp>
      <p:sp>
        <p:nvSpPr>
          <p:cNvPr id="51" name="TextBox 50"/>
          <p:cNvSpPr txBox="1"/>
          <p:nvPr/>
        </p:nvSpPr>
        <p:spPr>
          <a:xfrm>
            <a:off x="22438357" y="25279895"/>
            <a:ext cx="8689698" cy="5632311"/>
          </a:xfrm>
          <a:prstGeom prst="rect">
            <a:avLst/>
          </a:prstGeom>
          <a:noFill/>
        </p:spPr>
        <p:txBody>
          <a:bodyPr wrap="square" rtlCol="0" anchor="t">
            <a:spAutoFit/>
          </a:bodyPr>
          <a:lstStyle/>
          <a:p>
            <a:r>
              <a:rPr lang="en-US" sz="3600" dirty="0" smtClean="0"/>
              <a:t>Thus, the first prototype of Streamlining Community Service </a:t>
            </a:r>
            <a:r>
              <a:rPr lang="en-US" sz="3600" dirty="0"/>
              <a:t>P</a:t>
            </a:r>
            <a:r>
              <a:rPr lang="en-US" sz="3600" dirty="0" smtClean="0"/>
              <a:t>rocess provides a simple and efficient solution to the owner’s problem of not having a centralized and user friendly place for volunteering events. This project can be expanded and improved into a social media platform to fully accomplish the owners goal of engaging people in the community.</a:t>
            </a:r>
            <a:endParaRPr lang="en-US" sz="3600" dirty="0"/>
          </a:p>
        </p:txBody>
      </p:sp>
      <p:pic>
        <p:nvPicPr>
          <p:cNvPr id="52" name="Picture 5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418064" y="32407933"/>
            <a:ext cx="12357246" cy="7984681"/>
          </a:xfrm>
          <a:prstGeom prst="rect">
            <a:avLst/>
          </a:prstGeom>
        </p:spPr>
      </p:pic>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655</Words>
  <Application>Microsoft Macintosh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Courier New</vt:lpstr>
      <vt:lpstr>Times New Roman</vt:lpstr>
      <vt:lpstr>Arial</vt:lpstr>
      <vt:lpstr>Diseño predeterminado</vt:lpstr>
      <vt:lpstr>PowerPoint Presentation</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Kathryn Bello</cp:lastModifiedBy>
  <cp:revision>38</cp:revision>
  <dcterms:modified xsi:type="dcterms:W3CDTF">2017-07-17T19:30:14Z</dcterms:modified>
</cp:coreProperties>
</file>