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DDDDDD"/>
    <a:srgbClr val="CCFFFF"/>
    <a:srgbClr val="FF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690" y="-4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822600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0185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43600"/>
            <a:ext cx="32918400" cy="36209177"/>
          </a:xfrm>
          <a:prstGeom prst="rect">
            <a:avLst/>
          </a:prstGeom>
        </p:spPr>
      </p:pic>
      <p:sp>
        <p:nvSpPr>
          <p:cNvPr id="19" name="Rounded Rectangle 18"/>
          <p:cNvSpPr/>
          <p:nvPr/>
        </p:nvSpPr>
        <p:spPr>
          <a:xfrm>
            <a:off x="791085" y="6087979"/>
            <a:ext cx="31060515" cy="31927244"/>
          </a:xfrm>
          <a:prstGeom prst="roundRect">
            <a:avLst>
              <a:gd name="adj" fmla="val 1483"/>
            </a:avLst>
          </a:prstGeom>
          <a:solidFill>
            <a:srgbClr val="F8F8F8"/>
          </a:solidFill>
          <a:scene3d>
            <a:camera prst="orthographicFront"/>
            <a:lightRig rig="threePt" dir="t"/>
          </a:scene3d>
          <a:sp3d>
            <a:bevelT prst="relaxedInset"/>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Shape 100"/>
          <p:cNvSpPr txBox="1"/>
          <p:nvPr/>
        </p:nvSpPr>
        <p:spPr>
          <a:xfrm>
            <a:off x="1219200" y="19087654"/>
            <a:ext cx="11020304" cy="7260929"/>
          </a:xfrm>
          <a:prstGeom prst="rect">
            <a:avLst/>
          </a:prstGeom>
          <a:solidFill>
            <a:schemeClr val="lt1"/>
          </a:solidFill>
          <a:ln w="38100" cap="flat" cmpd="sng">
            <a:solidFill>
              <a:schemeClr val="tx1"/>
            </a:solidFill>
            <a:prstDash val="solid"/>
            <a:miter/>
            <a:headEnd type="none" w="med" len="med"/>
            <a:tailEnd type="none" w="med" len="med"/>
          </a:ln>
          <a:effectLst>
            <a:outerShdw blurRad="50800" dist="38100" algn="l" rotWithShape="0">
              <a:prstClr val="black">
                <a:alpha val="40000"/>
              </a:prstClr>
            </a:outerShdw>
          </a:effectLst>
          <a:scene3d>
            <a:camera prst="orthographicFront"/>
            <a:lightRig rig="threePt" dir="t"/>
          </a:scene3d>
          <a:sp3d>
            <a:bevelT w="165100" prst="coolSlant"/>
          </a:sp3d>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3200" i="0" u="sng" strike="noStrike"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System </a:t>
            </a:r>
            <a:r>
              <a:rPr lang="en-US" sz="3200" i="0" u="sng" strike="noStrike" dirty="0" smtClean="0">
                <a:ln w="0"/>
                <a:solidFill>
                  <a:schemeClr val="tx1"/>
                </a:solidFill>
                <a:effectLst>
                  <a:outerShdw blurRad="38100" dist="19050" dir="2700000" algn="tl" rotWithShape="0">
                    <a:schemeClr val="dk1">
                      <a:alpha val="40000"/>
                    </a:schemeClr>
                  </a:outerShdw>
                </a:effectLst>
                <a:latin typeface="Arial"/>
                <a:ea typeface="Arial"/>
                <a:cs typeface="Arial"/>
                <a:sym typeface="Arial"/>
              </a:rPr>
              <a:t>Design</a:t>
            </a:r>
          </a:p>
          <a:p>
            <a:pPr marL="0" marR="0" lvl="0" indent="0" algn="ctr" rtl="0">
              <a:lnSpc>
                <a:spcPct val="100000"/>
              </a:lnSpc>
              <a:spcBef>
                <a:spcPts val="0"/>
              </a:spcBef>
              <a:spcAft>
                <a:spcPts val="0"/>
              </a:spcAft>
              <a:buClr>
                <a:srgbClr val="336699"/>
              </a:buClr>
              <a:buSzPct val="25000"/>
              <a:buFont typeface="Arial"/>
              <a:buNone/>
            </a:pPr>
            <a:r>
              <a:rPr lang="en-US" sz="2800" dirty="0" smtClean="0">
                <a:solidFill>
                  <a:schemeClr val="tx1"/>
                </a:solidFill>
              </a:rPr>
              <a:t>The system design that we selected was MMVC because it provides are more efficient way of accessing, and preparing the data for the view. This design also reduces the load of the Controllers classes</a:t>
            </a:r>
            <a:r>
              <a:rPr lang="en-US" sz="4000" dirty="0" smtClean="0">
                <a:solidFill>
                  <a:schemeClr val="tx1"/>
                </a:solidFill>
              </a:rPr>
              <a:t>. </a:t>
            </a:r>
            <a:endParaRPr lang="en-US" sz="3600" i="0" u="none" strike="noStrike" cap="none" dirty="0">
              <a:solidFill>
                <a:schemeClr val="tx1"/>
              </a:solidFill>
              <a:sym typeface="Arial"/>
            </a:endParaRPr>
          </a:p>
        </p:txBody>
      </p:sp>
      <p:sp>
        <p:nvSpPr>
          <p:cNvPr id="94" name="Shape 94"/>
          <p:cNvSpPr txBox="1"/>
          <p:nvPr/>
        </p:nvSpPr>
        <p:spPr>
          <a:xfrm>
            <a:off x="914400" y="42062400"/>
            <a:ext cx="31089600" cy="1371598"/>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89" name="Shape 89"/>
          <p:cNvSpPr txBox="1"/>
          <p:nvPr/>
        </p:nvSpPr>
        <p:spPr>
          <a:xfrm>
            <a:off x="9601199" y="2035809"/>
            <a:ext cx="12444300"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smtClean="0">
                <a:solidFill>
                  <a:schemeClr val="dk1"/>
                </a:solidFill>
                <a:latin typeface="Times New Roman"/>
                <a:ea typeface="Times New Roman"/>
                <a:cs typeface="Times New Roman"/>
                <a:sym typeface="Times New Roman"/>
              </a:rPr>
              <a:t>Senior Project, </a:t>
            </a:r>
            <a:r>
              <a:rPr lang="en-US" sz="7200" b="1" dirty="0" smtClean="0">
                <a:solidFill>
                  <a:schemeClr val="dk1"/>
                </a:solidFill>
                <a:latin typeface="Times New Roman"/>
                <a:ea typeface="Times New Roman"/>
                <a:cs typeface="Times New Roman"/>
                <a:sym typeface="Times New Roman"/>
              </a:rPr>
              <a:t>2016</a:t>
            </a:r>
            <a:r>
              <a:rPr lang="en-US" sz="7200" b="1" i="0" u="none" strike="noStrike" cap="none"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Fall</a:t>
            </a:r>
          </a:p>
        </p:txBody>
      </p:sp>
      <p:sp>
        <p:nvSpPr>
          <p:cNvPr id="90" name="Shape 90"/>
          <p:cNvSpPr txBox="1"/>
          <p:nvPr/>
        </p:nvSpPr>
        <p:spPr>
          <a:xfrm>
            <a:off x="6500029" y="242704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4000" b="1" i="0" u="none" strike="noStrike" cap="none" dirty="0" smtClean="0">
                <a:solidFill>
                  <a:srgbClr val="3333CC"/>
                </a:solidFill>
                <a:latin typeface="Arial"/>
                <a:ea typeface="Arial"/>
                <a:cs typeface="Arial"/>
                <a:sym typeface="Arial"/>
              </a:rPr>
              <a:t>Technology Driven Active Learning in Human Anatomy Laboratory </a:t>
            </a:r>
            <a:r>
              <a:rPr lang="en-US" sz="4000" b="1" i="0" u="none" strike="noStrike" cap="none" dirty="0" err="1" smtClean="0">
                <a:solidFill>
                  <a:srgbClr val="3333CC"/>
                </a:solidFill>
                <a:latin typeface="Arial"/>
                <a:ea typeface="Arial"/>
                <a:cs typeface="Arial"/>
                <a:sym typeface="Arial"/>
              </a:rPr>
              <a:t>Ver</a:t>
            </a:r>
            <a:r>
              <a:rPr lang="en-US" sz="4000" b="1" i="0" u="none" strike="noStrike" cap="none" dirty="0" smtClean="0">
                <a:solidFill>
                  <a:srgbClr val="3333CC"/>
                </a:solidFill>
                <a:latin typeface="Arial"/>
                <a:ea typeface="Arial"/>
                <a:cs typeface="Arial"/>
                <a:sym typeface="Arial"/>
              </a:rPr>
              <a:t> 1.0</a:t>
            </a:r>
            <a:endParaRPr lang="en-US" sz="40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200" b="1" i="0" u="none" strike="noStrike" cap="none" dirty="0">
                <a:solidFill>
                  <a:srgbClr val="3333CC"/>
                </a:solidFill>
                <a:sym typeface="Arial"/>
              </a:rPr>
              <a:t>Student: </a:t>
            </a:r>
            <a:r>
              <a:rPr lang="en-US" sz="3200" b="0" i="0" u="none" strike="noStrike" cap="none" dirty="0" smtClean="0">
                <a:solidFill>
                  <a:srgbClr val="3333CC"/>
                </a:solidFill>
                <a:sym typeface="Arial"/>
              </a:rPr>
              <a:t>Darian Mendez, </a:t>
            </a:r>
            <a:r>
              <a:rPr lang="en-US" sz="3200" b="0" i="0" u="none" strike="noStrike" cap="none" dirty="0">
                <a:solidFill>
                  <a:srgbClr val="3333CC"/>
                </a:solidFill>
                <a:sym typeface="Arial"/>
              </a:rPr>
              <a:t>Florida International University</a:t>
            </a:r>
          </a:p>
          <a:p>
            <a:pPr lvl="0" algn="ctr">
              <a:buClr>
                <a:srgbClr val="3333CC"/>
              </a:buClr>
              <a:buSzPct val="25000"/>
            </a:pPr>
            <a:r>
              <a:rPr lang="en-US" sz="3200" b="1" i="0" u="none" strike="noStrike" cap="none" dirty="0">
                <a:solidFill>
                  <a:srgbClr val="3333CC"/>
                </a:solidFill>
                <a:sym typeface="Arial"/>
              </a:rPr>
              <a:t>Mentor:</a:t>
            </a:r>
            <a:r>
              <a:rPr lang="en-US" sz="3200" b="1" i="1" u="none" strike="noStrike" cap="none" dirty="0">
                <a:solidFill>
                  <a:srgbClr val="3333CC"/>
                </a:solidFill>
                <a:sym typeface="Arial"/>
              </a:rPr>
              <a:t> </a:t>
            </a:r>
            <a:r>
              <a:rPr lang="en-US" sz="3200" dirty="0" smtClean="0">
                <a:solidFill>
                  <a:srgbClr val="3333CC"/>
                </a:solidFill>
              </a:rPr>
              <a:t>Mohsen Taheri</a:t>
            </a:r>
            <a:r>
              <a:rPr lang="en-US" sz="3200" b="0" i="0" u="none" strike="noStrike" cap="none" dirty="0" smtClean="0">
                <a:solidFill>
                  <a:srgbClr val="3333CC"/>
                </a:solidFill>
                <a:sym typeface="Arial"/>
              </a:rPr>
              <a:t>,</a:t>
            </a:r>
            <a:r>
              <a:rPr lang="en-US" sz="3200" b="0" i="1" u="none" strike="noStrike" cap="none" dirty="0" smtClean="0">
                <a:solidFill>
                  <a:srgbClr val="3333CC"/>
                </a:solidFill>
                <a:sym typeface="Arial"/>
              </a:rPr>
              <a:t> </a:t>
            </a:r>
            <a:r>
              <a:rPr lang="en-US" sz="3200" b="0" i="0" u="none" strike="noStrike" cap="none" dirty="0" smtClean="0">
                <a:solidFill>
                  <a:srgbClr val="3333CC"/>
                </a:solidFill>
                <a:sym typeface="Arial"/>
              </a:rPr>
              <a:t>Florida International </a:t>
            </a:r>
            <a:r>
              <a:rPr lang="en-US" sz="3200" b="0" i="0" u="none" strike="noStrike" cap="none" dirty="0" smtClean="0">
                <a:solidFill>
                  <a:srgbClr val="3333CC"/>
                </a:solidFill>
                <a:sym typeface="Arial"/>
              </a:rPr>
              <a:t>University</a:t>
            </a:r>
          </a:p>
          <a:p>
            <a:pPr algn="ctr">
              <a:buClr>
                <a:srgbClr val="3333CC"/>
              </a:buClr>
              <a:buSzPct val="25000"/>
            </a:pPr>
            <a:r>
              <a:rPr lang="en-US" sz="3200" b="1" dirty="0">
                <a:solidFill>
                  <a:srgbClr val="3333CC"/>
                </a:solidFill>
              </a:rPr>
              <a:t>Mentor:</a:t>
            </a:r>
            <a:r>
              <a:rPr lang="en-US" sz="3200" b="1" i="1" dirty="0">
                <a:solidFill>
                  <a:srgbClr val="3333CC"/>
                </a:solidFill>
              </a:rPr>
              <a:t> </a:t>
            </a:r>
            <a:r>
              <a:rPr lang="en-US" sz="3200" dirty="0" smtClean="0">
                <a:solidFill>
                  <a:srgbClr val="3333CC"/>
                </a:solidFill>
              </a:rPr>
              <a:t>Dr. Lisa </a:t>
            </a:r>
            <a:r>
              <a:rPr lang="en-US" sz="3200" dirty="0" err="1" smtClean="0">
                <a:solidFill>
                  <a:srgbClr val="3333CC"/>
                </a:solidFill>
              </a:rPr>
              <a:t>Brinn</a:t>
            </a:r>
            <a:r>
              <a:rPr lang="en-US" sz="3200" dirty="0" smtClean="0">
                <a:solidFill>
                  <a:srgbClr val="3333CC"/>
                </a:solidFill>
              </a:rPr>
              <a:t>,</a:t>
            </a:r>
            <a:r>
              <a:rPr lang="en-US" sz="3200" i="1" dirty="0" smtClean="0">
                <a:solidFill>
                  <a:srgbClr val="3333CC"/>
                </a:solidFill>
              </a:rPr>
              <a:t> </a:t>
            </a:r>
            <a:r>
              <a:rPr lang="en-US" sz="3200" dirty="0">
                <a:solidFill>
                  <a:srgbClr val="3333CC"/>
                </a:solidFill>
              </a:rPr>
              <a:t>Florida International University </a:t>
            </a:r>
            <a:r>
              <a:rPr lang="en-US" sz="3200" b="0" i="0" u="none" strike="noStrike" cap="none" dirty="0" smtClean="0">
                <a:solidFill>
                  <a:srgbClr val="3333CC"/>
                </a:solidFill>
                <a:sym typeface="Arial"/>
              </a:rPr>
              <a:t> </a:t>
            </a:r>
            <a:endParaRPr lang="en-US" sz="3200" b="0" i="0" u="none" strike="noStrike" cap="none" dirty="0">
              <a:solidFill>
                <a:srgbClr val="3333CC"/>
              </a:solidFill>
              <a:sym typeface="Arial"/>
            </a:endParaRPr>
          </a:p>
          <a:p>
            <a:pPr marL="0" marR="0" lvl="0" indent="0" algn="ctr" rtl="0">
              <a:lnSpc>
                <a:spcPct val="100000"/>
              </a:lnSpc>
              <a:spcBef>
                <a:spcPts val="0"/>
              </a:spcBef>
              <a:spcAft>
                <a:spcPts val="0"/>
              </a:spcAft>
              <a:buClr>
                <a:srgbClr val="3333CC"/>
              </a:buClr>
              <a:buSzPct val="25000"/>
              <a:buFont typeface="Arial"/>
              <a:buNone/>
            </a:pPr>
            <a:r>
              <a:rPr lang="en-US" sz="3200" b="1" i="0" u="none" strike="noStrike" cap="none" dirty="0">
                <a:solidFill>
                  <a:srgbClr val="3333CC"/>
                </a:solidFill>
                <a:sym typeface="Arial"/>
              </a:rPr>
              <a:t>Instructor:</a:t>
            </a:r>
            <a:r>
              <a:rPr lang="en-US" sz="3200" b="1" i="1" u="none" strike="noStrike" cap="none" dirty="0">
                <a:solidFill>
                  <a:srgbClr val="3333CC"/>
                </a:solidFill>
                <a:sym typeface="Arial"/>
              </a:rPr>
              <a:t> </a:t>
            </a:r>
            <a:r>
              <a:rPr lang="en-US" sz="3200" b="0" i="0" u="none" strike="noStrike" cap="none" dirty="0" err="1">
                <a:solidFill>
                  <a:srgbClr val="3333CC"/>
                </a:solidFill>
                <a:sym typeface="Arial"/>
              </a:rPr>
              <a:t>Masoud</a:t>
            </a:r>
            <a:r>
              <a:rPr lang="en-US" sz="3200" b="0" i="0" u="none" strike="noStrike" cap="none" dirty="0">
                <a:solidFill>
                  <a:srgbClr val="3333CC"/>
                </a:solidFill>
                <a:sym typeface="Arial"/>
              </a:rPr>
              <a:t> </a:t>
            </a:r>
            <a:r>
              <a:rPr lang="en-US" sz="3200" b="0" i="0" u="none" strike="noStrike" cap="none" dirty="0" err="1">
                <a:solidFill>
                  <a:srgbClr val="3333CC"/>
                </a:solidFill>
                <a:sym typeface="Arial"/>
              </a:rPr>
              <a:t>Sadjadi</a:t>
            </a:r>
            <a:r>
              <a:rPr lang="en-US" sz="3200" b="0" i="0" u="none" strike="noStrike" cap="none" dirty="0">
                <a:solidFill>
                  <a:srgbClr val="3333CC"/>
                </a:solidFill>
                <a:sym typeface="Arial"/>
              </a:rPr>
              <a:t>, Florida International University</a:t>
            </a:r>
          </a:p>
        </p:txBody>
      </p:sp>
      <p:sp>
        <p:nvSpPr>
          <p:cNvPr id="91" name="Shape 91"/>
          <p:cNvSpPr txBox="1"/>
          <p:nvPr/>
        </p:nvSpPr>
        <p:spPr>
          <a:xfrm>
            <a:off x="1219200" y="42519600"/>
            <a:ext cx="30632400" cy="561975"/>
          </a:xfrm>
          <a:prstGeom prst="rect">
            <a:avLst/>
          </a:prstGeom>
          <a:noFill/>
          <a:ln>
            <a:noFill/>
          </a:ln>
        </p:spPr>
        <p:txBody>
          <a:bodyPr lIns="98650" tIns="49325" rIns="98650" bIns="49325" anchor="t" anchorCtr="0">
            <a:noAutofit/>
          </a:bodyPr>
          <a:lstStyle/>
          <a:p>
            <a:pPr marL="493712" lvl="0" indent="-493712" algn="ctr">
              <a:buClr>
                <a:schemeClr val="dk1"/>
              </a:buClr>
              <a:buSzPct val="25000"/>
            </a:pPr>
            <a:r>
              <a:rPr lang="en-US" sz="3000" b="0" i="0" u="none" strike="noStrike" cap="none" dirty="0">
                <a:solidFill>
                  <a:schemeClr val="dk1"/>
                </a:solidFill>
                <a:latin typeface="Arial"/>
                <a:ea typeface="Arial"/>
                <a:cs typeface="Arial"/>
                <a:sym typeface="Arial"/>
              </a:rPr>
              <a:t>The material presented in this poster is based upon the work supported </a:t>
            </a:r>
            <a:r>
              <a:rPr lang="en-US" sz="3000" dirty="0">
                <a:solidFill>
                  <a:schemeClr val="dk1"/>
                </a:solidFill>
              </a:rPr>
              <a:t>by Mohsen </a:t>
            </a:r>
            <a:r>
              <a:rPr lang="en-US" sz="3000" dirty="0" smtClean="0">
                <a:solidFill>
                  <a:schemeClr val="dk1"/>
                </a:solidFill>
              </a:rPr>
              <a:t>Taheri, </a:t>
            </a:r>
            <a:r>
              <a:rPr lang="en-US" sz="3000" b="0" i="0" u="none" strike="noStrike" cap="none" dirty="0" smtClean="0">
                <a:solidFill>
                  <a:schemeClr val="dk1"/>
                </a:solidFill>
                <a:latin typeface="Arial"/>
                <a:ea typeface="Arial"/>
                <a:cs typeface="Arial"/>
                <a:sym typeface="Arial"/>
              </a:rPr>
              <a:t>I </a:t>
            </a:r>
            <a:r>
              <a:rPr lang="en-US" sz="3000" b="0" i="0" u="none" strike="noStrike" cap="none" dirty="0">
                <a:solidFill>
                  <a:schemeClr val="dk1"/>
                </a:solidFill>
                <a:latin typeface="Arial"/>
                <a:ea typeface="Arial"/>
                <a:cs typeface="Arial"/>
                <a:sym typeface="Arial"/>
              </a:rPr>
              <a:t>am thankful to the help that I received from my group </a:t>
            </a:r>
            <a:r>
              <a:rPr lang="en-US" sz="3000" b="0" i="0" u="none" strike="noStrike" cap="none" dirty="0" smtClean="0">
                <a:solidFill>
                  <a:schemeClr val="dk1"/>
                </a:solidFill>
                <a:latin typeface="Arial"/>
                <a:ea typeface="Arial"/>
                <a:cs typeface="Arial"/>
                <a:sym typeface="Arial"/>
              </a:rPr>
              <a:t>members</a:t>
            </a:r>
            <a:r>
              <a:rPr lang="en-US" sz="3000" dirty="0">
                <a:solidFill>
                  <a:schemeClr val="dk1"/>
                </a:solidFill>
              </a:rPr>
              <a:t> </a:t>
            </a:r>
            <a:r>
              <a:rPr lang="en-US" sz="3000" dirty="0" smtClean="0">
                <a:solidFill>
                  <a:schemeClr val="dk1"/>
                </a:solidFill>
              </a:rPr>
              <a:t>Hector Cen.</a:t>
            </a:r>
            <a:endParaRPr lang="en-US" sz="3000" b="0" i="0" u="none" strike="noStrike" cap="none" dirty="0">
              <a:solidFill>
                <a:schemeClr val="dk1"/>
              </a:solidFill>
              <a:latin typeface="Arial"/>
              <a:ea typeface="Arial"/>
              <a:cs typeface="Arial"/>
              <a:sym typeface="Arial"/>
            </a:endParaRPr>
          </a:p>
        </p:txBody>
      </p:sp>
      <p:sp>
        <p:nvSpPr>
          <p:cNvPr id="93" name="Shape 93"/>
          <p:cNvSpPr txBox="1"/>
          <p:nvPr/>
        </p:nvSpPr>
        <p:spPr>
          <a:xfrm>
            <a:off x="1192212" y="6666092"/>
            <a:ext cx="11047292" cy="12144049"/>
          </a:xfrm>
          <a:prstGeom prst="rect">
            <a:avLst/>
          </a:prstGeom>
          <a:ln w="38100">
            <a:solidFill>
              <a:schemeClr val="tx1"/>
            </a:solidFill>
            <a:headEnd type="none" w="med" len="med"/>
            <a:tailEnd type="none" w="med" len="med"/>
          </a:ln>
          <a:effectLst>
            <a:outerShdw blurRad="50800" dist="38100" algn="l" rotWithShape="0">
              <a:prstClr val="black">
                <a:alpha val="40000"/>
              </a:prstClr>
            </a:outerShdw>
          </a:effectLst>
          <a:scene3d>
            <a:camera prst="orthographicFront"/>
            <a:lightRig rig="threePt" dir="t"/>
          </a:scene3d>
          <a:sp3d>
            <a:bevelT w="165100" prst="coolSlant"/>
          </a:sp3d>
        </p:spPr>
        <p:style>
          <a:lnRef idx="1">
            <a:schemeClr val="accent3"/>
          </a:lnRef>
          <a:fillRef idx="2">
            <a:schemeClr val="accent3"/>
          </a:fillRef>
          <a:effectRef idx="1">
            <a:schemeClr val="accent3"/>
          </a:effectRef>
          <a:fontRef idx="minor">
            <a:schemeClr val="dk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3600" i="0" u="sng" strike="noStrike" dirty="0" smtClean="0">
                <a:ln w="0"/>
                <a:solidFill>
                  <a:schemeClr val="tx1"/>
                </a:solidFill>
                <a:effectLst>
                  <a:outerShdw blurRad="38100" dist="19050" dir="2700000" algn="tl" rotWithShape="0">
                    <a:schemeClr val="dk1">
                      <a:alpha val="40000"/>
                    </a:schemeClr>
                  </a:outerShdw>
                </a:effectLst>
                <a:sym typeface="Arial"/>
              </a:rPr>
              <a:t>Problem</a:t>
            </a:r>
          </a:p>
          <a:p>
            <a:pPr marR="0" lvl="0" algn="l" rtl="0">
              <a:lnSpc>
                <a:spcPct val="100000"/>
              </a:lnSpc>
              <a:spcBef>
                <a:spcPts val="0"/>
              </a:spcBef>
              <a:spcAft>
                <a:spcPts val="0"/>
              </a:spcAft>
              <a:buClr>
                <a:srgbClr val="336699"/>
              </a:buClr>
              <a:buSzPct val="100000"/>
            </a:pPr>
            <a:r>
              <a:rPr lang="en-US" sz="2800" dirty="0" smtClean="0">
                <a:solidFill>
                  <a:schemeClr val="tx1"/>
                </a:solidFill>
              </a:rPr>
              <a:t>	Florida International University provides unique plastic human models for the Human Anatomy Lab. The students that takes this lecture can only see a specific part of the plastic human model one time during the lecture that covers this specific model. After that class the students don’t have access to the same model again. For this reason, students utilize the lecture time taking pictures of the model instead of learning it. This behavior is affecting their grades negatively. In addition, if the student don’t take the pictures, then they lack material to study for the tests later on. This is leaving students with the impossible choice of taking pictures or paying attention to the lecture. </a:t>
            </a:r>
          </a:p>
          <a:p>
            <a:pPr lvl="0" algn="ctr">
              <a:buClr>
                <a:srgbClr val="336699"/>
              </a:buClr>
              <a:buSzPct val="25000"/>
            </a:pPr>
            <a:r>
              <a:rPr lang="en-US" sz="3600" u="sng" dirty="0">
                <a:ln w="0"/>
                <a:solidFill>
                  <a:schemeClr val="tx1"/>
                </a:solidFill>
                <a:effectLst>
                  <a:outerShdw blurRad="38100" dist="19050" dir="2700000" algn="tl" rotWithShape="0">
                    <a:schemeClr val="dk1">
                      <a:alpha val="40000"/>
                    </a:schemeClr>
                  </a:outerShdw>
                </a:effectLst>
              </a:rPr>
              <a:t>Solution</a:t>
            </a:r>
          </a:p>
          <a:p>
            <a:pPr lvl="0">
              <a:buClr>
                <a:srgbClr val="336699"/>
              </a:buClr>
              <a:buSzPct val="100000"/>
            </a:pPr>
            <a:r>
              <a:rPr lang="en-US" sz="2800" dirty="0">
                <a:solidFill>
                  <a:schemeClr val="tx1"/>
                </a:solidFill>
                <a:latin typeface="+mj-lt"/>
              </a:rPr>
              <a:t>	</a:t>
            </a:r>
            <a:r>
              <a:rPr lang="en-US" sz="2800" dirty="0">
                <a:solidFill>
                  <a:schemeClr val="tx1"/>
                </a:solidFill>
                <a:latin typeface="Arial" panose="020B0604020202020204" pitchFamily="34" charset="0"/>
                <a:cs typeface="Arial" panose="020B0604020202020204" pitchFamily="34" charset="0"/>
              </a:rPr>
              <a:t>The solution to the problem is provide students with an environment that will help them study for the test. The environment should provide the students with all the lecture materials, and necessary tools to study:</a:t>
            </a:r>
          </a:p>
          <a:p>
            <a:pPr marL="457200" lvl="0" indent="-457200">
              <a:buClr>
                <a:srgbClr val="336699"/>
              </a:buClr>
              <a:buSzPct val="10000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The students need to have access to pictures of the unique FIU plastic human models. </a:t>
            </a:r>
          </a:p>
          <a:p>
            <a:pPr marL="457200" lvl="0" indent="-457200">
              <a:buClr>
                <a:srgbClr val="336699"/>
              </a:buClr>
              <a:buSzPct val="10000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The students need to have access to videos explaining the models in detail. </a:t>
            </a:r>
          </a:p>
          <a:p>
            <a:pPr marL="457200" lvl="0" indent="-457200">
              <a:buClr>
                <a:srgbClr val="336699"/>
              </a:buClr>
              <a:buSzPct val="10000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The students need to take practice quizzes to test their knowledge. </a:t>
            </a:r>
          </a:p>
          <a:p>
            <a:pPr lvl="0">
              <a:buClr>
                <a:srgbClr val="336699"/>
              </a:buClr>
              <a:buSzPct val="100000"/>
            </a:pPr>
            <a:r>
              <a:rPr lang="en-US" sz="2800" dirty="0">
                <a:solidFill>
                  <a:schemeClr val="tx1"/>
                </a:solidFill>
                <a:latin typeface="Arial" panose="020B0604020202020204" pitchFamily="34" charset="0"/>
                <a:cs typeface="Arial" panose="020B0604020202020204" pitchFamily="34" charset="0"/>
              </a:rPr>
              <a:t>	An IPad application is perfectly suited to provide the solution to this problem. This is why The Technology Driven Active Learning in Human Anatomy Laboratory </a:t>
            </a:r>
            <a:r>
              <a:rPr lang="en-US" sz="2800" dirty="0" err="1">
                <a:solidFill>
                  <a:schemeClr val="tx1"/>
                </a:solidFill>
                <a:latin typeface="Arial" panose="020B0604020202020204" pitchFamily="34" charset="0"/>
                <a:cs typeface="Arial" panose="020B0604020202020204" pitchFamily="34" charset="0"/>
              </a:rPr>
              <a:t>Ver</a:t>
            </a:r>
            <a:r>
              <a:rPr lang="en-US" sz="2800" dirty="0">
                <a:solidFill>
                  <a:schemeClr val="tx1"/>
                </a:solidFill>
                <a:latin typeface="Arial" panose="020B0604020202020204" pitchFamily="34" charset="0"/>
                <a:cs typeface="Arial" panose="020B0604020202020204" pitchFamily="34" charset="0"/>
              </a:rPr>
              <a:t> 1.0 IPad application was developed to help student improve their Human Anatomy Lab experience.  </a:t>
            </a:r>
          </a:p>
          <a:p>
            <a:pPr marR="0" lvl="0" algn="l" rtl="0">
              <a:lnSpc>
                <a:spcPct val="100000"/>
              </a:lnSpc>
              <a:spcBef>
                <a:spcPts val="0"/>
              </a:spcBef>
              <a:spcAft>
                <a:spcPts val="0"/>
              </a:spcAft>
              <a:buClr>
                <a:srgbClr val="336699"/>
              </a:buClr>
              <a:buSzPct val="100000"/>
            </a:pPr>
            <a:endParaRPr lang="en-US" sz="2800" dirty="0" smtClean="0">
              <a:solidFill>
                <a:srgbClr val="336699"/>
              </a:solidFill>
            </a:endParaRPr>
          </a:p>
          <a:p>
            <a:pPr marR="0" lvl="0" algn="l" rtl="0">
              <a:lnSpc>
                <a:spcPct val="100000"/>
              </a:lnSpc>
              <a:spcBef>
                <a:spcPts val="0"/>
              </a:spcBef>
              <a:spcAft>
                <a:spcPts val="0"/>
              </a:spcAft>
              <a:buClr>
                <a:srgbClr val="336699"/>
              </a:buClr>
              <a:buSzPct val="100000"/>
            </a:pPr>
            <a:r>
              <a:rPr lang="en-US" sz="2800" dirty="0" smtClean="0">
                <a:solidFill>
                  <a:srgbClr val="336699"/>
                </a:solidFill>
              </a:rPr>
              <a:t> </a:t>
            </a:r>
            <a:endParaRPr lang="en-US" sz="1800" b="0" i="0" u="none" strike="noStrike" cap="none" dirty="0" smtClean="0">
              <a:solidFill>
                <a:srgbClr val="336699"/>
              </a:solidFill>
              <a:sym typeface="Arial"/>
            </a:endParaRPr>
          </a:p>
        </p:txBody>
      </p:sp>
      <p:sp>
        <p:nvSpPr>
          <p:cNvPr id="95" name="Shape 95"/>
          <p:cNvSpPr txBox="1"/>
          <p:nvPr/>
        </p:nvSpPr>
        <p:spPr>
          <a:xfrm>
            <a:off x="1192212" y="41605200"/>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6" name="Shape 96"/>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4">
            <a:alphaModFix/>
          </a:blip>
          <a:srcRect/>
          <a:stretch/>
        </p:blipFill>
        <p:spPr>
          <a:xfrm>
            <a:off x="13182600" y="381000"/>
            <a:ext cx="2630400" cy="1219200"/>
          </a:xfrm>
          <a:prstGeom prst="rect">
            <a:avLst/>
          </a:prstGeom>
          <a:noFill/>
          <a:ln>
            <a:noFill/>
          </a:ln>
        </p:spPr>
      </p:pic>
      <p:sp>
        <p:nvSpPr>
          <p:cNvPr id="98" name="Shape 98"/>
          <p:cNvSpPr txBox="1"/>
          <p:nvPr/>
        </p:nvSpPr>
        <p:spPr>
          <a:xfrm>
            <a:off x="12512228" y="13360453"/>
            <a:ext cx="8736154" cy="5445706"/>
          </a:xfrm>
          <a:prstGeom prst="rect">
            <a:avLst/>
          </a:prstGeom>
          <a:solidFill>
            <a:schemeClr val="lt1"/>
          </a:solidFill>
          <a:ln w="38100" cap="flat" cmpd="sng">
            <a:solidFill>
              <a:schemeClr val="tx1"/>
            </a:solidFill>
            <a:prstDash val="solid"/>
            <a:miter/>
            <a:headEnd type="none" w="med" len="med"/>
            <a:tailEnd type="none" w="med" len="med"/>
          </a:ln>
          <a:effectLst>
            <a:outerShdw blurRad="50800" dist="38100" algn="l" rotWithShape="0">
              <a:prstClr val="black">
                <a:alpha val="40000"/>
              </a:prstClr>
            </a:outerShdw>
          </a:effectLst>
          <a:scene3d>
            <a:camera prst="orthographicFront"/>
            <a:lightRig rig="threePt" dir="t"/>
          </a:scene3d>
          <a:sp3d>
            <a:bevelT w="165100" prst="coolSlant"/>
          </a:sp3d>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3200" i="0" u="sng" strike="noStrike"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Current </a:t>
            </a:r>
            <a:r>
              <a:rPr lang="en-US" sz="3200" i="0" u="sng" strike="noStrike" dirty="0" smtClean="0">
                <a:ln w="0"/>
                <a:solidFill>
                  <a:schemeClr val="tx1"/>
                </a:solidFill>
                <a:effectLst>
                  <a:outerShdw blurRad="38100" dist="19050" dir="2700000" algn="tl" rotWithShape="0">
                    <a:schemeClr val="dk1">
                      <a:alpha val="40000"/>
                    </a:schemeClr>
                  </a:outerShdw>
                </a:effectLst>
                <a:latin typeface="Arial"/>
                <a:ea typeface="Arial"/>
                <a:cs typeface="Arial"/>
                <a:sym typeface="Arial"/>
              </a:rPr>
              <a:t>System</a:t>
            </a:r>
          </a:p>
          <a:p>
            <a:pPr lvl="0">
              <a:buClr>
                <a:srgbClr val="336699"/>
              </a:buClr>
              <a:buSzPct val="100000"/>
            </a:pPr>
            <a:r>
              <a:rPr lang="en-US" sz="2600" dirty="0" smtClean="0">
                <a:solidFill>
                  <a:schemeClr val="tx1"/>
                </a:solidFill>
              </a:rPr>
              <a:t>There is currently no system that will help the FIU students taking the Human Anatomy Lab to study. The Technology Driven Active Learning in Human Anatomy Laboratory </a:t>
            </a:r>
            <a:r>
              <a:rPr lang="en-US" sz="2600" dirty="0" err="1" smtClean="0">
                <a:solidFill>
                  <a:schemeClr val="tx1"/>
                </a:solidFill>
              </a:rPr>
              <a:t>Ver</a:t>
            </a:r>
            <a:r>
              <a:rPr lang="en-US" sz="2600" dirty="0" smtClean="0">
                <a:solidFill>
                  <a:schemeClr val="tx1"/>
                </a:solidFill>
              </a:rPr>
              <a:t> 1.0 IPad application is the first of its kind. The IPad application have the following features that I had developed:</a:t>
            </a:r>
          </a:p>
          <a:p>
            <a:pPr marL="342900" lvl="0" indent="-342900">
              <a:buClr>
                <a:srgbClr val="336699"/>
              </a:buClr>
              <a:buSzPct val="100000"/>
              <a:buFont typeface="Arial" panose="020B0604020202020204" pitchFamily="34" charset="0"/>
              <a:buChar char="•"/>
            </a:pPr>
            <a:r>
              <a:rPr lang="en-US" sz="2600" dirty="0" smtClean="0">
                <a:solidFill>
                  <a:schemeClr val="tx1"/>
                </a:solidFill>
              </a:rPr>
              <a:t>Select a station of a selected Lab.</a:t>
            </a:r>
          </a:p>
          <a:p>
            <a:pPr marL="342900" lvl="0" indent="-342900">
              <a:buClr>
                <a:srgbClr val="336699"/>
              </a:buClr>
              <a:buSzPct val="100000"/>
              <a:buFont typeface="Arial" panose="020B0604020202020204" pitchFamily="34" charset="0"/>
              <a:buChar char="•"/>
            </a:pPr>
            <a:r>
              <a:rPr lang="en-US" sz="2600" dirty="0" smtClean="0">
                <a:solidFill>
                  <a:schemeClr val="tx1"/>
                </a:solidFill>
              </a:rPr>
              <a:t>Watch the video of the selected station.</a:t>
            </a:r>
          </a:p>
          <a:p>
            <a:pPr marL="342900" lvl="0" indent="-342900">
              <a:buClr>
                <a:srgbClr val="336699"/>
              </a:buClr>
              <a:buSzPct val="100000"/>
              <a:buFont typeface="Arial" panose="020B0604020202020204" pitchFamily="34" charset="0"/>
              <a:buChar char="•"/>
            </a:pPr>
            <a:r>
              <a:rPr lang="en-US" sz="2600" dirty="0" smtClean="0">
                <a:solidFill>
                  <a:schemeClr val="tx1"/>
                </a:solidFill>
              </a:rPr>
              <a:t>Take a quiz for a selected station.</a:t>
            </a:r>
          </a:p>
          <a:p>
            <a:pPr marL="342900" lvl="0" indent="-342900">
              <a:buClr>
                <a:srgbClr val="336699"/>
              </a:buClr>
              <a:buSzPct val="100000"/>
              <a:buFont typeface="Arial" panose="020B0604020202020204" pitchFamily="34" charset="0"/>
              <a:buChar char="•"/>
            </a:pPr>
            <a:r>
              <a:rPr lang="en-US" sz="2600" dirty="0" smtClean="0">
                <a:solidFill>
                  <a:schemeClr val="tx1"/>
                </a:solidFill>
              </a:rPr>
              <a:t>Personalize the quiz experience. </a:t>
            </a:r>
          </a:p>
          <a:p>
            <a:pPr marL="342900" lvl="0" indent="-342900">
              <a:buClr>
                <a:srgbClr val="336699"/>
              </a:buClr>
              <a:buSzPct val="100000"/>
              <a:buFont typeface="Arial" panose="020B0604020202020204" pitchFamily="34" charset="0"/>
              <a:buChar char="•"/>
            </a:pPr>
            <a:r>
              <a:rPr lang="en-US" sz="2600" dirty="0" smtClean="0">
                <a:solidFill>
                  <a:schemeClr val="tx1"/>
                </a:solidFill>
              </a:rPr>
              <a:t>All the quiz data for Lab 1 is ready to be use.</a:t>
            </a:r>
          </a:p>
          <a:p>
            <a:pPr marL="342900" lvl="0" indent="-342900">
              <a:buClr>
                <a:srgbClr val="336699"/>
              </a:buClr>
              <a:buSzPct val="100000"/>
              <a:buFont typeface="Arial" panose="020B0604020202020204" pitchFamily="34" charset="0"/>
              <a:buChar char="•"/>
            </a:pPr>
            <a:r>
              <a:rPr lang="en-US" sz="2600" dirty="0" smtClean="0">
                <a:solidFill>
                  <a:schemeClr val="tx1"/>
                </a:solidFill>
              </a:rPr>
              <a:t>All the videos for Lab 1 are ready to be use.</a:t>
            </a:r>
            <a:endParaRPr lang="en-US" sz="2600" dirty="0" smtClean="0">
              <a:solidFill>
                <a:schemeClr val="tx1"/>
              </a:solidFill>
            </a:endParaRPr>
          </a:p>
        </p:txBody>
      </p:sp>
      <p:sp>
        <p:nvSpPr>
          <p:cNvPr id="99" name="Shape 99"/>
          <p:cNvSpPr txBox="1"/>
          <p:nvPr/>
        </p:nvSpPr>
        <p:spPr>
          <a:xfrm>
            <a:off x="12517316" y="6690205"/>
            <a:ext cx="8736155" cy="6419626"/>
          </a:xfrm>
          <a:prstGeom prst="rect">
            <a:avLst/>
          </a:prstGeom>
          <a:solidFill>
            <a:schemeClr val="lt1"/>
          </a:solidFill>
          <a:ln w="38100" cap="flat" cmpd="sng">
            <a:solidFill>
              <a:schemeClr val="tx1"/>
            </a:solidFill>
            <a:prstDash val="solid"/>
            <a:miter/>
            <a:headEnd type="none" w="med" len="med"/>
            <a:tailEnd type="none" w="med" len="med"/>
          </a:ln>
          <a:scene3d>
            <a:camera prst="orthographicFront"/>
            <a:lightRig rig="threePt" dir="t"/>
          </a:scene3d>
          <a:sp3d>
            <a:bevelT w="165100" prst="coolSlant"/>
          </a:sp3d>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3200" i="0" u="sng" strike="noStrike" dirty="0">
                <a:ln w="0"/>
                <a:solidFill>
                  <a:schemeClr val="tx1"/>
                </a:solidFill>
                <a:effectLst>
                  <a:outerShdw blurRad="38100" dist="19050" dir="2700000" algn="tl" rotWithShape="0">
                    <a:schemeClr val="dk1">
                      <a:alpha val="40000"/>
                    </a:schemeClr>
                  </a:outerShdw>
                </a:effectLst>
                <a:sym typeface="Arial"/>
              </a:rPr>
              <a:t>Requirements</a:t>
            </a:r>
          </a:p>
          <a:p>
            <a:pPr lvl="0">
              <a:buClr>
                <a:srgbClr val="336699"/>
              </a:buClr>
              <a:buSzPct val="25000"/>
            </a:pPr>
            <a:r>
              <a:rPr lang="en-US" sz="2350" dirty="0" smtClean="0">
                <a:solidFill>
                  <a:schemeClr val="bg2"/>
                </a:solidFill>
              </a:rPr>
              <a:t>	The </a:t>
            </a:r>
            <a:r>
              <a:rPr lang="en-US" sz="2350" dirty="0">
                <a:solidFill>
                  <a:schemeClr val="bg2"/>
                </a:solidFill>
              </a:rPr>
              <a:t>Technology Driven Active Learning in Human Anatomy Laboratory </a:t>
            </a:r>
            <a:r>
              <a:rPr lang="en-US" sz="2350" dirty="0" err="1">
                <a:solidFill>
                  <a:schemeClr val="bg2"/>
                </a:solidFill>
              </a:rPr>
              <a:t>Ver</a:t>
            </a:r>
            <a:r>
              <a:rPr lang="en-US" sz="2350" dirty="0">
                <a:solidFill>
                  <a:schemeClr val="bg2"/>
                </a:solidFill>
              </a:rPr>
              <a:t> 1.0 IPad </a:t>
            </a:r>
            <a:r>
              <a:rPr lang="en-US" sz="2350" dirty="0" smtClean="0">
                <a:solidFill>
                  <a:schemeClr val="bg2"/>
                </a:solidFill>
              </a:rPr>
              <a:t>requirements are:</a:t>
            </a:r>
          </a:p>
          <a:p>
            <a:pPr marL="285750" lvl="0" indent="-285750">
              <a:buClr>
                <a:srgbClr val="336699"/>
              </a:buClr>
              <a:buSzPct val="25000"/>
              <a:buFont typeface="Wingdings" panose="05000000000000000000" pitchFamily="2" charset="2"/>
              <a:buChar char="q"/>
            </a:pPr>
            <a:r>
              <a:rPr lang="en-US" sz="2350" dirty="0" smtClean="0">
                <a:solidFill>
                  <a:schemeClr val="bg2"/>
                </a:solidFill>
              </a:rPr>
              <a:t>Simulate the class structure in the application by distributing the data into labs. Then for each lab, organize the data in stations. </a:t>
            </a:r>
            <a:endParaRPr lang="en-US" sz="2350" dirty="0" smtClean="0">
              <a:solidFill>
                <a:schemeClr val="bg2"/>
              </a:solidFill>
            </a:endParaRPr>
          </a:p>
          <a:p>
            <a:pPr marL="285750" lvl="0" indent="-285750">
              <a:buClr>
                <a:srgbClr val="336699"/>
              </a:buClr>
              <a:buSzPct val="25000"/>
              <a:buFont typeface="Wingdings" panose="05000000000000000000" pitchFamily="2" charset="2"/>
              <a:buChar char="q"/>
            </a:pPr>
            <a:r>
              <a:rPr lang="en-US" sz="2350" dirty="0" smtClean="0">
                <a:solidFill>
                  <a:schemeClr val="bg2"/>
                </a:solidFill>
              </a:rPr>
              <a:t>Student </a:t>
            </a:r>
            <a:r>
              <a:rPr lang="en-US" sz="2350" dirty="0" smtClean="0">
                <a:solidFill>
                  <a:schemeClr val="bg2"/>
                </a:solidFill>
              </a:rPr>
              <a:t>should be able to select a </a:t>
            </a:r>
            <a:r>
              <a:rPr lang="en-US" sz="2350" dirty="0" smtClean="0">
                <a:solidFill>
                  <a:schemeClr val="bg2"/>
                </a:solidFill>
              </a:rPr>
              <a:t>station of a selected lab.</a:t>
            </a:r>
            <a:endParaRPr lang="en-US" sz="2350" dirty="0" smtClean="0">
              <a:solidFill>
                <a:schemeClr val="bg2"/>
              </a:solidFill>
            </a:endParaRPr>
          </a:p>
          <a:p>
            <a:pPr marL="285750" marR="0" lvl="0" indent="-285750" algn="l" rtl="0">
              <a:lnSpc>
                <a:spcPct val="100000"/>
              </a:lnSpc>
              <a:spcBef>
                <a:spcPts val="0"/>
              </a:spcBef>
              <a:spcAft>
                <a:spcPts val="0"/>
              </a:spcAft>
              <a:buClr>
                <a:srgbClr val="336699"/>
              </a:buClr>
              <a:buSzPct val="25000"/>
              <a:buFont typeface="Wingdings" panose="05000000000000000000" pitchFamily="2" charset="2"/>
              <a:buChar char="q"/>
            </a:pPr>
            <a:r>
              <a:rPr lang="en-US" sz="2350" dirty="0" smtClean="0">
                <a:solidFill>
                  <a:schemeClr val="bg2"/>
                </a:solidFill>
              </a:rPr>
              <a:t>Student should be able to see the videos of the </a:t>
            </a:r>
            <a:r>
              <a:rPr lang="en-US" sz="2350" dirty="0" smtClean="0">
                <a:solidFill>
                  <a:schemeClr val="bg2"/>
                </a:solidFill>
              </a:rPr>
              <a:t>selected station</a:t>
            </a:r>
            <a:r>
              <a:rPr lang="en-US" sz="2350" dirty="0" smtClean="0">
                <a:solidFill>
                  <a:schemeClr val="bg2"/>
                </a:solidFill>
              </a:rPr>
              <a:t>.</a:t>
            </a:r>
          </a:p>
          <a:p>
            <a:pPr marL="285750" marR="0" lvl="0" indent="-285750" algn="l" rtl="0">
              <a:lnSpc>
                <a:spcPct val="100000"/>
              </a:lnSpc>
              <a:spcBef>
                <a:spcPts val="0"/>
              </a:spcBef>
              <a:spcAft>
                <a:spcPts val="0"/>
              </a:spcAft>
              <a:buClr>
                <a:srgbClr val="336699"/>
              </a:buClr>
              <a:buSzPct val="25000"/>
              <a:buFont typeface="Wingdings" panose="05000000000000000000" pitchFamily="2" charset="2"/>
              <a:buChar char="q"/>
            </a:pPr>
            <a:r>
              <a:rPr lang="en-US" sz="2350" b="0" i="0" u="none" strike="noStrike" cap="none" dirty="0" smtClean="0">
                <a:solidFill>
                  <a:schemeClr val="bg2"/>
                </a:solidFill>
                <a:sym typeface="Arial"/>
              </a:rPr>
              <a:t>Student should be able to take a quiz of the </a:t>
            </a:r>
            <a:r>
              <a:rPr lang="en-US" sz="2350" b="0" i="0" u="none" strike="noStrike" cap="none" dirty="0" smtClean="0">
                <a:solidFill>
                  <a:schemeClr val="bg2"/>
                </a:solidFill>
                <a:sym typeface="Arial"/>
              </a:rPr>
              <a:t>selected station</a:t>
            </a:r>
            <a:r>
              <a:rPr lang="en-US" sz="2350" b="0" i="0" u="none" strike="noStrike" cap="none" dirty="0" smtClean="0">
                <a:solidFill>
                  <a:schemeClr val="bg2"/>
                </a:solidFill>
                <a:sym typeface="Arial"/>
              </a:rPr>
              <a:t>.</a:t>
            </a:r>
          </a:p>
          <a:p>
            <a:pPr marL="285750" marR="0" lvl="0" indent="-285750" algn="l" rtl="0">
              <a:lnSpc>
                <a:spcPct val="100000"/>
              </a:lnSpc>
              <a:spcBef>
                <a:spcPts val="0"/>
              </a:spcBef>
              <a:spcAft>
                <a:spcPts val="0"/>
              </a:spcAft>
              <a:buClr>
                <a:srgbClr val="336699"/>
              </a:buClr>
              <a:buSzPct val="25000"/>
              <a:buFont typeface="Wingdings" panose="05000000000000000000" pitchFamily="2" charset="2"/>
              <a:buChar char="q"/>
            </a:pPr>
            <a:r>
              <a:rPr lang="en-US" sz="2350" dirty="0" smtClean="0">
                <a:solidFill>
                  <a:schemeClr val="bg2"/>
                </a:solidFill>
              </a:rPr>
              <a:t>Student should be able to take a </a:t>
            </a:r>
            <a:r>
              <a:rPr lang="en-US" sz="2350" dirty="0" smtClean="0">
                <a:solidFill>
                  <a:schemeClr val="bg2"/>
                </a:solidFill>
              </a:rPr>
              <a:t>Multiple </a:t>
            </a:r>
            <a:r>
              <a:rPr lang="en-US" sz="2350" dirty="0" smtClean="0">
                <a:solidFill>
                  <a:schemeClr val="bg2"/>
                </a:solidFill>
              </a:rPr>
              <a:t>choice quiz.</a:t>
            </a:r>
          </a:p>
          <a:p>
            <a:pPr marL="285750" marR="0" lvl="0" indent="-285750" algn="l" rtl="0">
              <a:lnSpc>
                <a:spcPct val="100000"/>
              </a:lnSpc>
              <a:spcBef>
                <a:spcPts val="0"/>
              </a:spcBef>
              <a:spcAft>
                <a:spcPts val="0"/>
              </a:spcAft>
              <a:buClr>
                <a:srgbClr val="336699"/>
              </a:buClr>
              <a:buSzPct val="25000"/>
              <a:buFont typeface="Wingdings" panose="05000000000000000000" pitchFamily="2" charset="2"/>
              <a:buChar char="q"/>
            </a:pPr>
            <a:r>
              <a:rPr lang="en-US" sz="2350" b="0" i="0" u="none" strike="noStrike" cap="none" dirty="0" smtClean="0">
                <a:solidFill>
                  <a:schemeClr val="bg2"/>
                </a:solidFill>
                <a:sym typeface="Arial"/>
              </a:rPr>
              <a:t>Student should be able to take a Fill in the </a:t>
            </a:r>
            <a:r>
              <a:rPr lang="en-US" sz="2350" b="0" i="0" u="none" strike="noStrike" cap="none" dirty="0" smtClean="0">
                <a:solidFill>
                  <a:schemeClr val="bg2"/>
                </a:solidFill>
                <a:sym typeface="Arial"/>
              </a:rPr>
              <a:t>blank </a:t>
            </a:r>
            <a:r>
              <a:rPr lang="en-US" sz="2350" b="0" i="0" u="none" strike="noStrike" cap="none" dirty="0" smtClean="0">
                <a:solidFill>
                  <a:schemeClr val="bg2"/>
                </a:solidFill>
                <a:sym typeface="Arial"/>
              </a:rPr>
              <a:t>quiz.</a:t>
            </a:r>
          </a:p>
          <a:p>
            <a:pPr marL="285750" marR="0" lvl="0" indent="-285750" algn="l" rtl="0">
              <a:lnSpc>
                <a:spcPct val="100000"/>
              </a:lnSpc>
              <a:spcBef>
                <a:spcPts val="0"/>
              </a:spcBef>
              <a:spcAft>
                <a:spcPts val="0"/>
              </a:spcAft>
              <a:buClr>
                <a:srgbClr val="336699"/>
              </a:buClr>
              <a:buSzPct val="25000"/>
              <a:buFont typeface="Wingdings" panose="05000000000000000000" pitchFamily="2" charset="2"/>
              <a:buChar char="q"/>
            </a:pPr>
            <a:r>
              <a:rPr lang="en-US" sz="2350" dirty="0" smtClean="0">
                <a:solidFill>
                  <a:schemeClr val="bg2"/>
                </a:solidFill>
              </a:rPr>
              <a:t>Student should be able to receive a grade after the quiz.</a:t>
            </a:r>
          </a:p>
          <a:p>
            <a:pPr marL="285750" marR="0" lvl="0" indent="-285750" algn="l" rtl="0">
              <a:lnSpc>
                <a:spcPct val="100000"/>
              </a:lnSpc>
              <a:spcBef>
                <a:spcPts val="0"/>
              </a:spcBef>
              <a:spcAft>
                <a:spcPts val="0"/>
              </a:spcAft>
              <a:buClr>
                <a:srgbClr val="336699"/>
              </a:buClr>
              <a:buSzPct val="25000"/>
              <a:buFont typeface="Wingdings" panose="05000000000000000000" pitchFamily="2" charset="2"/>
              <a:buChar char="q"/>
            </a:pPr>
            <a:r>
              <a:rPr lang="en-US" sz="2350" b="0" i="0" u="none" strike="noStrike" cap="none" dirty="0" smtClean="0">
                <a:solidFill>
                  <a:schemeClr val="bg2"/>
                </a:solidFill>
                <a:sym typeface="Arial"/>
              </a:rPr>
              <a:t>Student should be able to personalize the settings of the quiz.</a:t>
            </a:r>
          </a:p>
          <a:p>
            <a:pPr marL="285750" lvl="4" indent="-285750">
              <a:buClr>
                <a:srgbClr val="336699"/>
              </a:buClr>
              <a:buSzPct val="25000"/>
              <a:buFont typeface="Wingdings" panose="05000000000000000000" pitchFamily="2" charset="2"/>
              <a:buChar char="q"/>
            </a:pPr>
            <a:r>
              <a:rPr lang="en-US" sz="2350" dirty="0" smtClean="0">
                <a:solidFill>
                  <a:schemeClr val="bg2"/>
                </a:solidFill>
              </a:rPr>
              <a:t>Student should be able to change the time for a quiz.</a:t>
            </a:r>
          </a:p>
          <a:p>
            <a:pPr marL="285750" lvl="4" indent="-285750">
              <a:buClr>
                <a:srgbClr val="336699"/>
              </a:buClr>
              <a:buSzPct val="25000"/>
              <a:buFont typeface="Wingdings" panose="05000000000000000000" pitchFamily="2" charset="2"/>
              <a:buChar char="q"/>
            </a:pPr>
            <a:r>
              <a:rPr lang="en-US" sz="2350" b="0" i="0" u="none" strike="noStrike" cap="none" dirty="0" smtClean="0">
                <a:solidFill>
                  <a:schemeClr val="bg2"/>
                </a:solidFill>
                <a:sym typeface="Arial"/>
              </a:rPr>
              <a:t>Student should be able to change the type of question.</a:t>
            </a:r>
          </a:p>
          <a:p>
            <a:pPr marL="285750" lvl="4" indent="-285750">
              <a:buClr>
                <a:srgbClr val="336699"/>
              </a:buClr>
              <a:buSzPct val="25000"/>
              <a:buFont typeface="Wingdings" panose="05000000000000000000" pitchFamily="2" charset="2"/>
              <a:buChar char="q"/>
            </a:pPr>
            <a:r>
              <a:rPr lang="en-US" sz="2350" dirty="0" smtClean="0">
                <a:solidFill>
                  <a:schemeClr val="bg2"/>
                </a:solidFill>
              </a:rPr>
              <a:t>Student should be able select the material for the quiz.</a:t>
            </a:r>
            <a:endParaRPr lang="en-US" sz="2350" b="0" i="0" u="none" strike="noStrike" cap="none" dirty="0" smtClean="0">
              <a:solidFill>
                <a:schemeClr val="bg2"/>
              </a:solidFill>
              <a:sym typeface="Arial"/>
            </a:endParaRPr>
          </a:p>
          <a:p>
            <a:pPr marL="0" marR="0" lvl="0" indent="0" algn="l" rtl="0">
              <a:lnSpc>
                <a:spcPct val="100000"/>
              </a:lnSpc>
              <a:spcBef>
                <a:spcPts val="0"/>
              </a:spcBef>
              <a:spcAft>
                <a:spcPts val="0"/>
              </a:spcAft>
              <a:buClr>
                <a:srgbClr val="336699"/>
              </a:buClr>
              <a:buSzPct val="25000"/>
              <a:buFont typeface="Arial"/>
              <a:buNone/>
            </a:pPr>
            <a:endParaRPr lang="en-US" b="0" i="0" u="none" strike="noStrike" cap="none" dirty="0" smtClean="0">
              <a:solidFill>
                <a:srgbClr val="336699"/>
              </a:solidFill>
              <a:sym typeface="Arial"/>
            </a:endParaRPr>
          </a:p>
          <a:p>
            <a:pPr marL="0" marR="0" lvl="0" indent="0" algn="l" rtl="0">
              <a:lnSpc>
                <a:spcPct val="100000"/>
              </a:lnSpc>
              <a:spcBef>
                <a:spcPts val="0"/>
              </a:spcBef>
              <a:spcAft>
                <a:spcPts val="0"/>
              </a:spcAft>
              <a:buClr>
                <a:srgbClr val="336699"/>
              </a:buClr>
              <a:buSzPct val="25000"/>
              <a:buFont typeface="Arial"/>
              <a:buNone/>
            </a:pPr>
            <a:endParaRPr lang="en-US" b="0" i="0" u="none" strike="noStrike" cap="none" dirty="0">
              <a:solidFill>
                <a:srgbClr val="336699"/>
              </a:solidFill>
              <a:sym typeface="Arial"/>
            </a:endParaRPr>
          </a:p>
          <a:p>
            <a:pPr marL="0" marR="0" lvl="0" indent="0" algn="ctr" rtl="0">
              <a:lnSpc>
                <a:spcPct val="100000"/>
              </a:lnSpc>
              <a:spcBef>
                <a:spcPts val="0"/>
              </a:spcBef>
              <a:spcAft>
                <a:spcPts val="0"/>
              </a:spcAft>
              <a:buClr>
                <a:srgbClr val="336699"/>
              </a:buClr>
              <a:buFont typeface="Arial"/>
              <a:buNone/>
            </a:pPr>
            <a:endParaRPr b="1" i="0" u="none" strike="noStrike" cap="none" dirty="0">
              <a:solidFill>
                <a:srgbClr val="336699"/>
              </a:solidFill>
              <a:sym typeface="Arial"/>
            </a:endParaRPr>
          </a:p>
        </p:txBody>
      </p:sp>
      <p:sp>
        <p:nvSpPr>
          <p:cNvPr id="101" name="Shape 101"/>
          <p:cNvSpPr txBox="1"/>
          <p:nvPr/>
        </p:nvSpPr>
        <p:spPr>
          <a:xfrm>
            <a:off x="12512229" y="19104908"/>
            <a:ext cx="19083926" cy="7243675"/>
          </a:xfrm>
          <a:prstGeom prst="rect">
            <a:avLst/>
          </a:prstGeom>
          <a:solidFill>
            <a:schemeClr val="lt1"/>
          </a:solidFill>
          <a:ln w="38100" cap="flat" cmpd="sng">
            <a:solidFill>
              <a:schemeClr val="tx1"/>
            </a:solidFill>
            <a:prstDash val="solid"/>
            <a:miter/>
            <a:headEnd type="none" w="med" len="med"/>
            <a:tailEnd type="none" w="med" len="med"/>
          </a:ln>
          <a:effectLst>
            <a:outerShdw blurRad="50800" dist="38100" algn="l" rotWithShape="0">
              <a:prstClr val="black">
                <a:alpha val="40000"/>
              </a:prstClr>
            </a:outerShdw>
          </a:effectLst>
          <a:scene3d>
            <a:camera prst="orthographicFront"/>
            <a:lightRig rig="threePt" dir="t"/>
          </a:scene3d>
          <a:sp3d>
            <a:bevelT w="165100" prst="coolSlant"/>
          </a:sp3d>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3200" i="0" u="sng" strike="noStrike"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Object Design</a:t>
            </a:r>
          </a:p>
        </p:txBody>
      </p:sp>
      <p:sp>
        <p:nvSpPr>
          <p:cNvPr id="102" name="Shape 102"/>
          <p:cNvSpPr txBox="1"/>
          <p:nvPr/>
        </p:nvSpPr>
        <p:spPr>
          <a:xfrm>
            <a:off x="21606905" y="6692762"/>
            <a:ext cx="9989249" cy="12113398"/>
          </a:xfrm>
          <a:prstGeom prst="rect">
            <a:avLst/>
          </a:prstGeom>
          <a:solidFill>
            <a:schemeClr val="lt1"/>
          </a:solidFill>
          <a:ln w="38100" cap="flat" cmpd="sng">
            <a:solidFill>
              <a:schemeClr val="tx1"/>
            </a:solidFill>
            <a:prstDash val="solid"/>
            <a:miter/>
            <a:headEnd type="none" w="med" len="med"/>
            <a:tailEnd type="none" w="med" len="med"/>
          </a:ln>
          <a:effectLst>
            <a:outerShdw blurRad="50800" dist="38100" algn="l" rotWithShape="0">
              <a:prstClr val="black">
                <a:alpha val="40000"/>
              </a:prstClr>
            </a:outerShdw>
          </a:effectLst>
          <a:scene3d>
            <a:camera prst="orthographicFront"/>
            <a:lightRig rig="threePt" dir="t"/>
          </a:scene3d>
          <a:sp3d>
            <a:bevelT w="165100" prst="coolSlant"/>
          </a:sp3d>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3200" i="0" u="sng" strike="noStrike" dirty="0">
                <a:ln w="0"/>
                <a:solidFill>
                  <a:schemeClr val="tx1"/>
                </a:solidFill>
                <a:effectLst>
                  <a:outerShdw blurRad="38100" dist="19050" dir="2700000" algn="tl" rotWithShape="0">
                    <a:schemeClr val="dk1">
                      <a:alpha val="40000"/>
                    </a:schemeClr>
                  </a:outerShdw>
                </a:effectLst>
                <a:sym typeface="Arial"/>
              </a:rPr>
              <a:t>Implementation</a:t>
            </a:r>
          </a:p>
          <a:p>
            <a:pPr lvl="0">
              <a:buClr>
                <a:srgbClr val="336699"/>
              </a:buClr>
              <a:buSzPct val="25000"/>
            </a:pPr>
            <a:r>
              <a:rPr lang="en-US" sz="2800" dirty="0">
                <a:solidFill>
                  <a:schemeClr val="tx1"/>
                </a:solidFill>
              </a:rPr>
              <a:t>Anatomy Lab application </a:t>
            </a:r>
            <a:r>
              <a:rPr lang="en-US" sz="2800" dirty="0" smtClean="0">
                <a:solidFill>
                  <a:schemeClr val="tx1"/>
                </a:solidFill>
              </a:rPr>
              <a:t>was created in </a:t>
            </a:r>
            <a:r>
              <a:rPr lang="en-US" sz="2800" dirty="0" err="1" smtClean="0">
                <a:solidFill>
                  <a:schemeClr val="tx1"/>
                </a:solidFill>
              </a:rPr>
              <a:t>Xcode</a:t>
            </a:r>
            <a:r>
              <a:rPr lang="en-US" sz="2800" dirty="0" smtClean="0">
                <a:solidFill>
                  <a:schemeClr val="tx1"/>
                </a:solidFill>
              </a:rPr>
              <a:t> using version </a:t>
            </a:r>
            <a:r>
              <a:rPr lang="en-US" sz="2800" dirty="0">
                <a:solidFill>
                  <a:schemeClr val="tx1"/>
                </a:solidFill>
              </a:rPr>
              <a:t>2.3 of </a:t>
            </a:r>
            <a:r>
              <a:rPr lang="en-US" sz="2800" dirty="0" smtClean="0">
                <a:solidFill>
                  <a:schemeClr val="tx1"/>
                </a:solidFill>
              </a:rPr>
              <a:t>Swift. </a:t>
            </a:r>
            <a:r>
              <a:rPr lang="en-US" sz="2800" dirty="0">
                <a:solidFill>
                  <a:schemeClr val="tx1"/>
                </a:solidFill>
              </a:rPr>
              <a:t>Third party libraries were also used, such as:</a:t>
            </a:r>
          </a:p>
          <a:p>
            <a:pPr lvl="0">
              <a:buClr>
                <a:srgbClr val="336699"/>
              </a:buClr>
              <a:buSzPct val="25000"/>
            </a:pPr>
            <a:r>
              <a:rPr lang="en-US" sz="2800" dirty="0" err="1">
                <a:solidFill>
                  <a:schemeClr val="tx1"/>
                </a:solidFill>
              </a:rPr>
              <a:t>SwiftyJSON</a:t>
            </a:r>
            <a:endParaRPr lang="en-US" sz="2800" dirty="0">
              <a:solidFill>
                <a:schemeClr val="tx1"/>
              </a:solidFill>
            </a:endParaRPr>
          </a:p>
          <a:p>
            <a:pPr lvl="0">
              <a:buClr>
                <a:srgbClr val="336699"/>
              </a:buClr>
              <a:buSzPct val="25000"/>
            </a:pPr>
            <a:r>
              <a:rPr lang="en-US" sz="2800" dirty="0" err="1">
                <a:solidFill>
                  <a:schemeClr val="tx1"/>
                </a:solidFill>
              </a:rPr>
              <a:t>PopupDialog</a:t>
            </a:r>
            <a:endParaRPr lang="en-US" sz="2800" dirty="0">
              <a:solidFill>
                <a:schemeClr val="tx1"/>
              </a:solidFill>
            </a:endParaRPr>
          </a:p>
          <a:p>
            <a:pPr lvl="0">
              <a:buClr>
                <a:srgbClr val="336699"/>
              </a:buClr>
              <a:buSzPct val="25000"/>
            </a:pPr>
            <a:r>
              <a:rPr lang="en-US" sz="2800" dirty="0">
                <a:solidFill>
                  <a:schemeClr val="tx1"/>
                </a:solidFill>
              </a:rPr>
              <a:t>Font Awesome</a:t>
            </a:r>
          </a:p>
          <a:p>
            <a:pPr lvl="0">
              <a:buClr>
                <a:srgbClr val="336699"/>
              </a:buClr>
              <a:buSzPct val="25000"/>
            </a:pPr>
            <a:r>
              <a:rPr lang="en-US" sz="2800" dirty="0" err="1">
                <a:solidFill>
                  <a:schemeClr val="tx1"/>
                </a:solidFill>
              </a:rPr>
              <a:t>IQKeyboardManager</a:t>
            </a:r>
            <a:endParaRPr lang="en-US" sz="2800" dirty="0">
              <a:solidFill>
                <a:schemeClr val="tx1"/>
              </a:solidFill>
            </a:endParaRPr>
          </a:p>
          <a:p>
            <a:pPr lvl="0">
              <a:buClr>
                <a:srgbClr val="336699"/>
              </a:buClr>
              <a:buSzPct val="25000"/>
            </a:pPr>
            <a:r>
              <a:rPr lang="en-US" sz="2800" dirty="0">
                <a:solidFill>
                  <a:schemeClr val="tx1"/>
                </a:solidFill>
              </a:rPr>
              <a:t>Realm</a:t>
            </a:r>
          </a:p>
          <a:p>
            <a:pPr lvl="0">
              <a:buClr>
                <a:srgbClr val="336699"/>
              </a:buClr>
              <a:buSzPct val="25000"/>
            </a:pPr>
            <a:r>
              <a:rPr lang="en-US" sz="2800" dirty="0">
                <a:solidFill>
                  <a:schemeClr val="tx1"/>
                </a:solidFill>
              </a:rPr>
              <a:t>Google Sign In</a:t>
            </a:r>
          </a:p>
          <a:p>
            <a:pPr lvl="0">
              <a:buClr>
                <a:srgbClr val="336699"/>
              </a:buClr>
              <a:buSzPct val="25000"/>
            </a:pPr>
            <a:r>
              <a:rPr lang="en-US" sz="2800" dirty="0" smtClean="0">
                <a:solidFill>
                  <a:schemeClr val="tx1"/>
                </a:solidFill>
              </a:rPr>
              <a:t>We used </a:t>
            </a:r>
            <a:r>
              <a:rPr lang="en-US" sz="2800" dirty="0" err="1" smtClean="0">
                <a:solidFill>
                  <a:schemeClr val="tx1"/>
                </a:solidFill>
              </a:rPr>
              <a:t>Cocoapods</a:t>
            </a:r>
            <a:r>
              <a:rPr lang="en-US" sz="2800" dirty="0" smtClean="0">
                <a:solidFill>
                  <a:schemeClr val="tx1"/>
                </a:solidFill>
              </a:rPr>
              <a:t> to manage the application, </a:t>
            </a:r>
            <a:r>
              <a:rPr lang="en-US" sz="2800" dirty="0">
                <a:solidFill>
                  <a:schemeClr val="tx1"/>
                </a:solidFill>
              </a:rPr>
              <a:t>which is a dependency manager for Swift and Objective-C projects.</a:t>
            </a:r>
          </a:p>
          <a:p>
            <a:pPr lvl="0">
              <a:buClr>
                <a:srgbClr val="336699"/>
              </a:buClr>
              <a:buSzPct val="25000"/>
            </a:pPr>
            <a:r>
              <a:rPr lang="en-US" sz="2800" dirty="0">
                <a:solidFill>
                  <a:schemeClr val="tx1"/>
                </a:solidFill>
              </a:rPr>
              <a:t>Application was developed using:</a:t>
            </a:r>
          </a:p>
          <a:p>
            <a:pPr lvl="0">
              <a:buClr>
                <a:srgbClr val="336699"/>
              </a:buClr>
              <a:buSzPct val="25000"/>
            </a:pPr>
            <a:r>
              <a:rPr lang="en-US" sz="2800" dirty="0">
                <a:solidFill>
                  <a:schemeClr val="tx1"/>
                </a:solidFill>
              </a:rPr>
              <a:t>IDE: </a:t>
            </a:r>
            <a:r>
              <a:rPr lang="en-US" sz="2800" dirty="0" err="1">
                <a:solidFill>
                  <a:schemeClr val="tx1"/>
                </a:solidFill>
              </a:rPr>
              <a:t>Xcode</a:t>
            </a:r>
            <a:r>
              <a:rPr lang="en-US" sz="2800" dirty="0">
                <a:solidFill>
                  <a:schemeClr val="tx1"/>
                </a:solidFill>
              </a:rPr>
              <a:t> 7.3.1</a:t>
            </a:r>
          </a:p>
          <a:p>
            <a:pPr lvl="0">
              <a:buClr>
                <a:srgbClr val="336699"/>
              </a:buClr>
              <a:buSzPct val="25000"/>
            </a:pPr>
            <a:r>
              <a:rPr lang="en-US" sz="2800" dirty="0">
                <a:solidFill>
                  <a:schemeClr val="tx1"/>
                </a:solidFill>
              </a:rPr>
              <a:t>Development OS: Mac OS X 10.11 (El Capitan)</a:t>
            </a:r>
          </a:p>
          <a:p>
            <a:pPr lvl="0">
              <a:buClr>
                <a:srgbClr val="336699"/>
              </a:buClr>
              <a:buSzPct val="25000"/>
            </a:pPr>
            <a:r>
              <a:rPr lang="en-US" sz="2800" dirty="0">
                <a:solidFill>
                  <a:schemeClr val="tx1"/>
                </a:solidFill>
              </a:rPr>
              <a:t>Target iOS version: 9.3.5</a:t>
            </a:r>
          </a:p>
          <a:p>
            <a:pPr lvl="0">
              <a:buClr>
                <a:srgbClr val="336699"/>
              </a:buClr>
              <a:buSzPct val="25000"/>
            </a:pPr>
            <a:r>
              <a:rPr lang="en-US" sz="2800" dirty="0">
                <a:solidFill>
                  <a:schemeClr val="tx1"/>
                </a:solidFill>
              </a:rPr>
              <a:t>Target device: iPad (Landscape orientation)</a:t>
            </a:r>
          </a:p>
          <a:p>
            <a:pPr lvl="0">
              <a:buClr>
                <a:srgbClr val="336699"/>
              </a:buClr>
              <a:buSzPct val="25000"/>
            </a:pPr>
            <a:r>
              <a:rPr lang="en-US" sz="2800" dirty="0">
                <a:solidFill>
                  <a:schemeClr val="tx1"/>
                </a:solidFill>
              </a:rPr>
              <a:t>Language: Swift 2.3</a:t>
            </a:r>
          </a:p>
          <a:p>
            <a:pPr marL="0" marR="0" lvl="0" indent="0" algn="l" rtl="0">
              <a:lnSpc>
                <a:spcPct val="100000"/>
              </a:lnSpc>
              <a:spcBef>
                <a:spcPts val="0"/>
              </a:spcBef>
              <a:spcAft>
                <a:spcPts val="0"/>
              </a:spcAft>
              <a:buClr>
                <a:srgbClr val="336699"/>
              </a:buClr>
              <a:buSzPct val="25000"/>
              <a:buFont typeface="Arial"/>
              <a:buNone/>
            </a:pPr>
            <a:endParaRPr lang="en-US" sz="2000" b="0" i="0" u="none" strike="noStrike" cap="none" dirty="0" smtClean="0">
              <a:solidFill>
                <a:srgbClr val="336699"/>
              </a:solidFill>
              <a:sym typeface="Arial"/>
            </a:endParaRPr>
          </a:p>
          <a:p>
            <a:pPr marL="0" marR="0" lvl="0" indent="0" algn="ctr" rtl="0">
              <a:lnSpc>
                <a:spcPct val="100000"/>
              </a:lnSpc>
              <a:spcBef>
                <a:spcPts val="0"/>
              </a:spcBef>
              <a:spcAft>
                <a:spcPts val="0"/>
              </a:spcAft>
              <a:buClr>
                <a:srgbClr val="336699"/>
              </a:buClr>
              <a:buFont typeface="Arial"/>
              <a:buNone/>
            </a:pPr>
            <a:endParaRPr sz="2000" b="1" i="0" u="none" strike="noStrike" cap="none" dirty="0">
              <a:solidFill>
                <a:srgbClr val="336699"/>
              </a:solidFill>
              <a:sym typeface="Arial"/>
            </a:endParaRPr>
          </a:p>
        </p:txBody>
      </p:sp>
      <p:sp>
        <p:nvSpPr>
          <p:cNvPr id="103" name="Shape 103"/>
          <p:cNvSpPr txBox="1"/>
          <p:nvPr/>
        </p:nvSpPr>
        <p:spPr>
          <a:xfrm>
            <a:off x="1192212" y="26680752"/>
            <a:ext cx="7454483" cy="11133498"/>
          </a:xfrm>
          <a:prstGeom prst="rect">
            <a:avLst/>
          </a:prstGeom>
          <a:solidFill>
            <a:schemeClr val="lt1"/>
          </a:solidFill>
          <a:ln w="38100" cap="flat" cmpd="sng">
            <a:solidFill>
              <a:schemeClr val="tx1"/>
            </a:solidFill>
            <a:prstDash val="solid"/>
            <a:miter/>
            <a:headEnd type="none" w="med" len="med"/>
            <a:tailEnd type="none" w="med" len="med"/>
          </a:ln>
          <a:effectLst>
            <a:outerShdw blurRad="50800" dist="38100" algn="l" rotWithShape="0">
              <a:prstClr val="black">
                <a:alpha val="40000"/>
              </a:prstClr>
            </a:outerShdw>
          </a:effectLst>
          <a:scene3d>
            <a:camera prst="orthographicFront"/>
            <a:lightRig rig="threePt" dir="t"/>
          </a:scene3d>
          <a:sp3d>
            <a:bevelT w="165100" prst="coolSlant"/>
          </a:sp3d>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3200" i="0" u="sng" strike="noStrike"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Verification</a:t>
            </a:r>
          </a:p>
        </p:txBody>
      </p:sp>
      <p:sp>
        <p:nvSpPr>
          <p:cNvPr id="105" name="Shape 105"/>
          <p:cNvSpPr txBox="1"/>
          <p:nvPr/>
        </p:nvSpPr>
        <p:spPr>
          <a:xfrm>
            <a:off x="22693561" y="26653758"/>
            <a:ext cx="8902594" cy="11160492"/>
          </a:xfrm>
          <a:prstGeom prst="rect">
            <a:avLst/>
          </a:prstGeom>
          <a:solidFill>
            <a:schemeClr val="lt1"/>
          </a:solidFill>
          <a:ln w="38100" cap="flat" cmpd="sng">
            <a:solidFill>
              <a:schemeClr val="tx1"/>
            </a:solidFill>
            <a:prstDash val="solid"/>
            <a:miter/>
            <a:headEnd type="none" w="med" len="med"/>
            <a:tailEnd type="none" w="med" len="med"/>
          </a:ln>
          <a:effectLst>
            <a:outerShdw blurRad="50800" dist="38100" algn="l" rotWithShape="0">
              <a:prstClr val="black">
                <a:alpha val="40000"/>
              </a:prstClr>
            </a:outerShdw>
          </a:effectLst>
          <a:scene3d>
            <a:camera prst="orthographicFront"/>
            <a:lightRig rig="threePt" dir="t"/>
          </a:scene3d>
          <a:sp3d>
            <a:bevelT w="165100" prst="coolSlant"/>
          </a:sp3d>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3200" i="0" u="sng" strike="noStrike"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Summary</a:t>
            </a:r>
          </a:p>
          <a:p>
            <a:pPr lvl="0">
              <a:buClr>
                <a:srgbClr val="336699"/>
              </a:buClr>
            </a:pPr>
            <a:r>
              <a:rPr lang="en-US" sz="2300" dirty="0" smtClean="0">
                <a:solidFill>
                  <a:schemeClr val="tx1"/>
                </a:solidFill>
              </a:rPr>
              <a:t>	The </a:t>
            </a:r>
            <a:r>
              <a:rPr lang="en-US" sz="2300" dirty="0">
                <a:solidFill>
                  <a:schemeClr val="tx1"/>
                </a:solidFill>
              </a:rPr>
              <a:t>Technology Driven Active Learning in Human Anatomy Laboratory </a:t>
            </a:r>
            <a:r>
              <a:rPr lang="en-US" sz="2300" dirty="0" smtClean="0">
                <a:solidFill>
                  <a:schemeClr val="tx1"/>
                </a:solidFill>
              </a:rPr>
              <a:t>is a groundbreaking IPad application that </a:t>
            </a:r>
            <a:r>
              <a:rPr lang="en-US" sz="2300" dirty="0" smtClean="0">
                <a:solidFill>
                  <a:schemeClr val="tx1"/>
                </a:solidFill>
              </a:rPr>
              <a:t>will transform </a:t>
            </a:r>
            <a:r>
              <a:rPr lang="en-US" sz="2300" dirty="0" smtClean="0">
                <a:solidFill>
                  <a:schemeClr val="tx1"/>
                </a:solidFill>
              </a:rPr>
              <a:t>the way that students at Florida International University study for the Anatomy Class. The students will be able to watch videos, </a:t>
            </a:r>
            <a:r>
              <a:rPr lang="en-US" sz="2300" dirty="0" smtClean="0">
                <a:solidFill>
                  <a:schemeClr val="tx1"/>
                </a:solidFill>
              </a:rPr>
              <a:t>take quizzes, and access  pictures, </a:t>
            </a:r>
            <a:r>
              <a:rPr lang="en-US" sz="2300" dirty="0" smtClean="0">
                <a:solidFill>
                  <a:schemeClr val="tx1"/>
                </a:solidFill>
              </a:rPr>
              <a:t>of the </a:t>
            </a:r>
            <a:r>
              <a:rPr lang="en-US" sz="2300" dirty="0" smtClean="0">
                <a:solidFill>
                  <a:schemeClr val="tx1"/>
                </a:solidFill>
              </a:rPr>
              <a:t>plastic human models, </a:t>
            </a:r>
            <a:r>
              <a:rPr lang="en-US" sz="2300" dirty="0" smtClean="0">
                <a:solidFill>
                  <a:schemeClr val="tx1"/>
                </a:solidFill>
              </a:rPr>
              <a:t>with </a:t>
            </a:r>
            <a:r>
              <a:rPr lang="en-US" sz="2300" dirty="0" smtClean="0">
                <a:solidFill>
                  <a:schemeClr val="tx1"/>
                </a:solidFill>
              </a:rPr>
              <a:t>its corresponding terms definition. The application will provide the student with the option to change their quizzes experience to match what is best appropriate for them</a:t>
            </a:r>
            <a:r>
              <a:rPr lang="en-US" sz="2300" dirty="0">
                <a:solidFill>
                  <a:schemeClr val="tx1"/>
                </a:solidFill>
              </a:rPr>
              <a:t>. The Technology Driven Active Learning in Human Anatomy Laboratory IPad </a:t>
            </a:r>
            <a:r>
              <a:rPr lang="en-US" sz="2300" dirty="0" smtClean="0">
                <a:solidFill>
                  <a:schemeClr val="tx1"/>
                </a:solidFill>
              </a:rPr>
              <a:t>will definitively provide the students with all the necessary tools to triumph in the Human Anatomy Lab.</a:t>
            </a:r>
          </a:p>
          <a:p>
            <a:pPr lvl="0">
              <a:buClr>
                <a:srgbClr val="336699"/>
              </a:buClr>
            </a:pPr>
            <a:r>
              <a:rPr lang="en-US" sz="2300" dirty="0" smtClean="0">
                <a:solidFill>
                  <a:schemeClr val="tx1"/>
                </a:solidFill>
              </a:rPr>
              <a:t>	As </a:t>
            </a:r>
            <a:r>
              <a:rPr lang="en-US" sz="2300" dirty="0">
                <a:solidFill>
                  <a:schemeClr val="tx1"/>
                </a:solidFill>
              </a:rPr>
              <a:t>a version </a:t>
            </a:r>
            <a:r>
              <a:rPr lang="en-US" sz="2300" dirty="0" smtClean="0">
                <a:solidFill>
                  <a:schemeClr val="tx1"/>
                </a:solidFill>
              </a:rPr>
              <a:t>1.0 the </a:t>
            </a:r>
            <a:r>
              <a:rPr lang="en-US" sz="2300" dirty="0">
                <a:solidFill>
                  <a:schemeClr val="tx1"/>
                </a:solidFill>
              </a:rPr>
              <a:t>Technology Driven Active Learning in Human Anatomy Laboratory </a:t>
            </a:r>
            <a:r>
              <a:rPr lang="en-US" sz="2300" dirty="0" smtClean="0">
                <a:solidFill>
                  <a:schemeClr val="tx1"/>
                </a:solidFill>
              </a:rPr>
              <a:t>application is the backbone for future generations to come in, and improve it. This is why our design was focus on making it  easy to add new material, maintain, and reuse. This design will facilitate the development of future versions of the application. </a:t>
            </a:r>
          </a:p>
          <a:p>
            <a:pPr lvl="0">
              <a:buClr>
                <a:srgbClr val="336699"/>
              </a:buClr>
            </a:pPr>
            <a:r>
              <a:rPr lang="en-US" sz="2300" dirty="0" smtClean="0">
                <a:solidFill>
                  <a:schemeClr val="tx1"/>
                </a:solidFill>
              </a:rPr>
              <a:t>	Our end goal is to revolutionize the way that teaching is done by moving to a more mobile friendly environment. We hope that our application will encourage other teaches to follow this approach for their classes. </a:t>
            </a:r>
          </a:p>
          <a:p>
            <a:pPr lvl="0" algn="ctr">
              <a:buClr>
                <a:srgbClr val="336699"/>
              </a:buClr>
            </a:pPr>
            <a:r>
              <a:rPr lang="en-US" sz="2400" dirty="0" smtClean="0">
                <a:solidFill>
                  <a:srgbClr val="336699"/>
                </a:solidFill>
              </a:rPr>
              <a:t> </a:t>
            </a:r>
          </a:p>
          <a:p>
            <a:pPr lvl="0" algn="ctr">
              <a:buClr>
                <a:srgbClr val="336699"/>
              </a:buClr>
            </a:pPr>
            <a:endParaRPr sz="4100" b="1" i="0" u="none" strike="noStrike" cap="none" dirty="0">
              <a:solidFill>
                <a:srgbClr val="336699"/>
              </a:solidFill>
              <a:latin typeface="Arial"/>
              <a:ea typeface="Arial"/>
              <a:cs typeface="Arial"/>
              <a:sym typeface="Arial"/>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40954" y="14289707"/>
            <a:ext cx="1698645" cy="210033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29194" y="15446539"/>
            <a:ext cx="1988616" cy="1988616"/>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36220" y="15440240"/>
            <a:ext cx="1945469" cy="1945469"/>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9747" y="21344021"/>
            <a:ext cx="8951495" cy="4527108"/>
          </a:xfrm>
          <a:prstGeom prst="rect">
            <a:avLst/>
          </a:prstGeom>
        </p:spPr>
      </p:pic>
      <p:pic>
        <p:nvPicPr>
          <p:cNvPr id="29" name="Picture 28"/>
          <p:cNvPicPr>
            <a:picLocks noChangeAspect="1"/>
          </p:cNvPicPr>
          <p:nvPr/>
        </p:nvPicPr>
        <p:blipFill rotWithShape="1">
          <a:blip r:embed="rId9">
            <a:extLst>
              <a:ext uri="{28A0092B-C50C-407E-A947-70E740481C1C}">
                <a14:useLocalDpi xmlns:a14="http://schemas.microsoft.com/office/drawing/2010/main" val="0"/>
              </a:ext>
            </a:extLst>
          </a:blip>
          <a:srcRect l="-2609" t="-2550" r="-3010" b="13603"/>
          <a:stretch/>
        </p:blipFill>
        <p:spPr>
          <a:xfrm>
            <a:off x="12978452" y="20312647"/>
            <a:ext cx="8846046" cy="5503826"/>
          </a:xfrm>
          <a:prstGeom prst="rect">
            <a:avLst/>
          </a:prstGeom>
          <a:ln w="228600" cap="sq" cmpd="thickThin">
            <a:solidFill>
              <a:srgbClr val="000000"/>
            </a:solidFill>
            <a:prstDash val="solid"/>
            <a:miter lim="800000"/>
          </a:ln>
          <a:effectLst>
            <a:innerShdw blurRad="76200">
              <a:srgbClr val="000000"/>
            </a:innerShdw>
          </a:effectLst>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456258" y="20341119"/>
            <a:ext cx="8771743" cy="5475353"/>
          </a:xfrm>
          <a:prstGeom prst="rect">
            <a:avLst/>
          </a:prstGeom>
          <a:ln w="228600" cap="sq" cmpd="thickThin">
            <a:solidFill>
              <a:srgbClr val="000000"/>
            </a:solidFill>
            <a:prstDash val="solid"/>
            <a:miter lim="800000"/>
          </a:ln>
          <a:effectLst>
            <a:innerShdw blurRad="76200">
              <a:srgbClr val="000000"/>
            </a:innerShdw>
          </a:effectLst>
        </p:spPr>
      </p:pic>
      <p:sp>
        <p:nvSpPr>
          <p:cNvPr id="32" name="TextBox 31"/>
          <p:cNvSpPr txBox="1"/>
          <p:nvPr/>
        </p:nvSpPr>
        <p:spPr>
          <a:xfrm>
            <a:off x="1564104" y="27491306"/>
            <a:ext cx="6684699" cy="4401205"/>
          </a:xfrm>
          <a:prstGeom prst="rect">
            <a:avLst/>
          </a:prstGeom>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000" b="1" u="sng" dirty="0" smtClean="0"/>
              <a:t>Test </a:t>
            </a:r>
            <a:r>
              <a:rPr lang="en-US" sz="2000" b="1" u="sng" dirty="0"/>
              <a:t>case ID</a:t>
            </a:r>
            <a:r>
              <a:rPr lang="en-US" sz="2000" dirty="0"/>
              <a:t>: UT_US_001 ( Sunny Day)</a:t>
            </a:r>
          </a:p>
          <a:p>
            <a:r>
              <a:rPr lang="en-US" sz="2000" b="1" u="sng" dirty="0"/>
              <a:t>Test Title/Name</a:t>
            </a:r>
            <a:r>
              <a:rPr lang="en-US" sz="2000" dirty="0"/>
              <a:t>: </a:t>
            </a:r>
            <a:r>
              <a:rPr lang="en-US" sz="2000" dirty="0" smtClean="0"/>
              <a:t>Select Personalize Quiz Tab.</a:t>
            </a:r>
            <a:endParaRPr lang="en-US" sz="2000" dirty="0"/>
          </a:p>
          <a:p>
            <a:r>
              <a:rPr lang="en-US" sz="2000" b="1" u="sng" dirty="0"/>
              <a:t>Test Description</a:t>
            </a:r>
            <a:r>
              <a:rPr lang="en-US" sz="2000" dirty="0"/>
              <a:t>: </a:t>
            </a:r>
            <a:r>
              <a:rPr lang="en-US" sz="2000" dirty="0" smtClean="0"/>
              <a:t>The user is in the Lab Tab, and decide to move to the personalize quiz view..</a:t>
            </a:r>
            <a:endParaRPr lang="en-US" sz="2000" dirty="0"/>
          </a:p>
          <a:p>
            <a:r>
              <a:rPr lang="en-US" sz="2000" b="1" u="sng" dirty="0"/>
              <a:t>Pre-condition</a:t>
            </a:r>
            <a:r>
              <a:rPr lang="en-US" sz="2000" dirty="0"/>
              <a:t>: </a:t>
            </a:r>
          </a:p>
          <a:p>
            <a:r>
              <a:rPr lang="en-US" sz="2000" dirty="0"/>
              <a:t>1-The user is </a:t>
            </a:r>
            <a:r>
              <a:rPr lang="en-US" sz="2000" dirty="0" smtClean="0"/>
              <a:t> log in </a:t>
            </a:r>
            <a:r>
              <a:rPr lang="en-US" sz="2000" dirty="0"/>
              <a:t>with a </a:t>
            </a:r>
            <a:r>
              <a:rPr lang="en-US" sz="2000" dirty="0" smtClean="0"/>
              <a:t>valid user </a:t>
            </a:r>
            <a:r>
              <a:rPr lang="en-US" sz="2000" dirty="0"/>
              <a:t>name</a:t>
            </a:r>
          </a:p>
          <a:p>
            <a:r>
              <a:rPr lang="en-US" sz="2000" dirty="0"/>
              <a:t>2- The </a:t>
            </a:r>
            <a:r>
              <a:rPr lang="en-US" sz="2000" dirty="0" smtClean="0"/>
              <a:t>user is in the Lab Tab View.</a:t>
            </a:r>
            <a:endParaRPr lang="en-US" sz="2000" dirty="0"/>
          </a:p>
          <a:p>
            <a:r>
              <a:rPr lang="en-US" sz="2000" b="1" u="sng" dirty="0"/>
              <a:t>Test Steps</a:t>
            </a:r>
            <a:r>
              <a:rPr lang="en-US" sz="2000" dirty="0"/>
              <a:t>:</a:t>
            </a:r>
          </a:p>
          <a:p>
            <a:pPr fontAlgn="base"/>
            <a:r>
              <a:rPr lang="en-US" sz="2000" dirty="0"/>
              <a:t>The user </a:t>
            </a:r>
            <a:r>
              <a:rPr lang="en-US" sz="2000" dirty="0" smtClean="0"/>
              <a:t>clicks in the Quiz Tab.</a:t>
            </a:r>
            <a:endParaRPr lang="en-US" sz="2000" dirty="0"/>
          </a:p>
          <a:p>
            <a:r>
              <a:rPr lang="en-US" sz="2000" b="1" u="sng" dirty="0"/>
              <a:t>Expected Result</a:t>
            </a:r>
            <a:r>
              <a:rPr lang="en-US" sz="2000" dirty="0"/>
              <a:t>:</a:t>
            </a:r>
          </a:p>
          <a:p>
            <a:r>
              <a:rPr lang="en-US" sz="2000" dirty="0"/>
              <a:t>The </a:t>
            </a:r>
            <a:r>
              <a:rPr lang="en-US" sz="2000" dirty="0" smtClean="0"/>
              <a:t>Personalize Quiz view is displayed. </a:t>
            </a:r>
            <a:endParaRPr lang="en-US" sz="2000" dirty="0"/>
          </a:p>
          <a:p>
            <a:r>
              <a:rPr lang="en-US" sz="2000" b="1" u="sng" dirty="0" smtClean="0"/>
              <a:t>Actual Result</a:t>
            </a:r>
            <a:r>
              <a:rPr lang="en-US" sz="2000" dirty="0" smtClean="0"/>
              <a:t>: </a:t>
            </a:r>
            <a:endParaRPr lang="en-US" sz="2000" dirty="0"/>
          </a:p>
          <a:p>
            <a:r>
              <a:rPr lang="en-US" sz="2000" dirty="0" smtClean="0"/>
              <a:t>The Personalize Quiz view is displayed.</a:t>
            </a:r>
          </a:p>
          <a:p>
            <a:r>
              <a:rPr lang="en-US" sz="2000" b="1" u="sng" dirty="0" smtClean="0"/>
              <a:t>Actual result</a:t>
            </a:r>
            <a:r>
              <a:rPr lang="en-US" sz="2000" dirty="0" smtClean="0"/>
              <a:t>: PASS</a:t>
            </a:r>
            <a:endParaRPr lang="en-US" sz="2000" dirty="0"/>
          </a:p>
        </p:txBody>
      </p:sp>
      <p:sp>
        <p:nvSpPr>
          <p:cNvPr id="62" name="TextBox 61"/>
          <p:cNvSpPr txBox="1"/>
          <p:nvPr/>
        </p:nvSpPr>
        <p:spPr>
          <a:xfrm>
            <a:off x="1564104" y="32406936"/>
            <a:ext cx="6684700" cy="4708981"/>
          </a:xfrm>
          <a:prstGeom prst="rect">
            <a:avLst/>
          </a:prstGeom>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000" b="1" u="sng" dirty="0" smtClean="0"/>
              <a:t>Test </a:t>
            </a:r>
            <a:r>
              <a:rPr lang="en-US" sz="2000" b="1" u="sng" dirty="0"/>
              <a:t>case ID</a:t>
            </a:r>
            <a:r>
              <a:rPr lang="en-US" sz="2000" dirty="0"/>
              <a:t>: UT_US_001 ( </a:t>
            </a:r>
            <a:r>
              <a:rPr lang="en-US" sz="2000" dirty="0" smtClean="0"/>
              <a:t>Rainy </a:t>
            </a:r>
            <a:r>
              <a:rPr lang="en-US" sz="2000" dirty="0"/>
              <a:t>Day)</a:t>
            </a:r>
          </a:p>
          <a:p>
            <a:r>
              <a:rPr lang="en-US" sz="2000" b="1" u="sng" dirty="0"/>
              <a:t>Test Title/Name</a:t>
            </a:r>
            <a:r>
              <a:rPr lang="en-US" sz="2000" dirty="0"/>
              <a:t>: Select Personalize Quiz Tab.</a:t>
            </a:r>
          </a:p>
          <a:p>
            <a:r>
              <a:rPr lang="en-US" sz="2000" b="1" u="sng" dirty="0"/>
              <a:t>Test Description</a:t>
            </a:r>
            <a:r>
              <a:rPr lang="en-US" sz="2000" dirty="0"/>
              <a:t>: The user is in the Lab Tab, and decide to move to the personalize quiz </a:t>
            </a:r>
            <a:r>
              <a:rPr lang="en-US" sz="2000" dirty="0" smtClean="0"/>
              <a:t>view, but the user select the Term View.</a:t>
            </a:r>
            <a:endParaRPr lang="en-US" sz="2000" dirty="0"/>
          </a:p>
          <a:p>
            <a:r>
              <a:rPr lang="en-US" sz="2000" b="1" u="sng" dirty="0"/>
              <a:t>Pre-condition</a:t>
            </a:r>
            <a:r>
              <a:rPr lang="en-US" sz="2000" dirty="0"/>
              <a:t>: </a:t>
            </a:r>
          </a:p>
          <a:p>
            <a:r>
              <a:rPr lang="en-US" sz="2000" dirty="0"/>
              <a:t>1-The user is in </a:t>
            </a:r>
            <a:r>
              <a:rPr lang="en-US" sz="2000" dirty="0" smtClean="0"/>
              <a:t>log in </a:t>
            </a:r>
            <a:r>
              <a:rPr lang="en-US" sz="2000" dirty="0"/>
              <a:t>with a </a:t>
            </a:r>
            <a:r>
              <a:rPr lang="en-US" sz="2000" dirty="0" smtClean="0"/>
              <a:t>valid user </a:t>
            </a:r>
            <a:r>
              <a:rPr lang="en-US" sz="2000" dirty="0"/>
              <a:t>name</a:t>
            </a:r>
          </a:p>
          <a:p>
            <a:r>
              <a:rPr lang="en-US" sz="2000" dirty="0"/>
              <a:t>2- The user is in the Lab Tab View.</a:t>
            </a:r>
          </a:p>
          <a:p>
            <a:r>
              <a:rPr lang="en-US" sz="2000" b="1" u="sng" dirty="0"/>
              <a:t>Test Steps</a:t>
            </a:r>
            <a:r>
              <a:rPr lang="en-US" sz="2000" dirty="0"/>
              <a:t>:</a:t>
            </a:r>
          </a:p>
          <a:p>
            <a:pPr fontAlgn="base"/>
            <a:r>
              <a:rPr lang="en-US" sz="2000" dirty="0"/>
              <a:t>The user clicks in the </a:t>
            </a:r>
            <a:r>
              <a:rPr lang="en-US" sz="2000" dirty="0" smtClean="0"/>
              <a:t>Terms Tab</a:t>
            </a:r>
            <a:r>
              <a:rPr lang="en-US" sz="2000" dirty="0"/>
              <a:t>.</a:t>
            </a:r>
          </a:p>
          <a:p>
            <a:r>
              <a:rPr lang="en-US" sz="2000" b="1" u="sng" dirty="0"/>
              <a:t>Expected Result</a:t>
            </a:r>
            <a:r>
              <a:rPr lang="en-US" sz="2000" dirty="0"/>
              <a:t>:</a:t>
            </a:r>
          </a:p>
          <a:p>
            <a:r>
              <a:rPr lang="en-US" sz="2000" dirty="0"/>
              <a:t>The </a:t>
            </a:r>
            <a:r>
              <a:rPr lang="en-US" sz="2000" dirty="0" smtClean="0"/>
              <a:t>Term view </a:t>
            </a:r>
            <a:r>
              <a:rPr lang="en-US" sz="2000" dirty="0"/>
              <a:t>is displayed. </a:t>
            </a:r>
          </a:p>
          <a:p>
            <a:r>
              <a:rPr lang="en-US" sz="2000" b="1" u="sng" dirty="0"/>
              <a:t>Actual Result</a:t>
            </a:r>
            <a:r>
              <a:rPr lang="en-US" sz="2000" dirty="0"/>
              <a:t>: </a:t>
            </a:r>
          </a:p>
          <a:p>
            <a:r>
              <a:rPr lang="en-US" sz="2000" dirty="0"/>
              <a:t>The </a:t>
            </a:r>
            <a:r>
              <a:rPr lang="en-US" sz="2000" dirty="0" smtClean="0"/>
              <a:t>Term view </a:t>
            </a:r>
            <a:r>
              <a:rPr lang="en-US" sz="2000" dirty="0"/>
              <a:t>is displayed.</a:t>
            </a:r>
          </a:p>
          <a:p>
            <a:r>
              <a:rPr lang="en-US" sz="2000" b="1" u="sng" dirty="0"/>
              <a:t>Actual result</a:t>
            </a:r>
            <a:r>
              <a:rPr lang="en-US" sz="2000" dirty="0"/>
              <a:t>: PASS</a:t>
            </a:r>
          </a:p>
        </p:txBody>
      </p:sp>
      <p:pic>
        <p:nvPicPr>
          <p:cNvPr id="35" name="Picture 1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200963" y="3168234"/>
            <a:ext cx="6195874"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1085" y="2953658"/>
            <a:ext cx="5970248" cy="1746298"/>
          </a:xfrm>
          <a:prstGeom prst="rect">
            <a:avLst/>
          </a:prstGeom>
        </p:spPr>
      </p:pic>
      <p:pic>
        <p:nvPicPr>
          <p:cNvPr id="37" name="Picture 3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368372" y="1159881"/>
            <a:ext cx="5227782" cy="1663133"/>
          </a:xfrm>
          <a:prstGeom prst="rect">
            <a:avLst/>
          </a:prstGeom>
        </p:spPr>
      </p:pic>
      <p:pic>
        <p:nvPicPr>
          <p:cNvPr id="38" name="Picture 3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87752" y="728463"/>
            <a:ext cx="5970247" cy="1872772"/>
          </a:xfrm>
          <a:prstGeom prst="rect">
            <a:avLst/>
          </a:prstGeom>
        </p:spPr>
      </p:pic>
      <p:sp>
        <p:nvSpPr>
          <p:cNvPr id="40" name="Shape 104"/>
          <p:cNvSpPr txBox="1"/>
          <p:nvPr/>
        </p:nvSpPr>
        <p:spPr>
          <a:xfrm>
            <a:off x="8904446" y="26626096"/>
            <a:ext cx="13551812" cy="11188154"/>
          </a:xfrm>
          <a:prstGeom prst="rect">
            <a:avLst/>
          </a:prstGeom>
          <a:solidFill>
            <a:schemeClr val="lt1"/>
          </a:solidFill>
          <a:ln w="38100" cap="flat" cmpd="sng">
            <a:solidFill>
              <a:schemeClr val="tx1"/>
            </a:solidFill>
            <a:prstDash val="solid"/>
            <a:miter/>
            <a:headEnd type="none" w="med" len="med"/>
            <a:tailEnd type="none" w="med" len="med"/>
          </a:ln>
          <a:effectLst>
            <a:outerShdw blurRad="50800" dist="38100" algn="l" rotWithShape="0">
              <a:prstClr val="black">
                <a:alpha val="40000"/>
              </a:prstClr>
            </a:outerShdw>
          </a:effectLst>
          <a:scene3d>
            <a:camera prst="orthographicFront"/>
            <a:lightRig rig="threePt" dir="t"/>
          </a:scene3d>
          <a:sp3d>
            <a:bevelT w="165100" prst="coolSlant"/>
          </a:sp3d>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3200" i="0" u="sng" strike="noStrike" dirty="0" smtClean="0">
                <a:ln w="0"/>
                <a:solidFill>
                  <a:schemeClr val="tx1"/>
                </a:solidFill>
                <a:effectLst>
                  <a:outerShdw blurRad="38100" dist="19050" dir="2700000" algn="tl" rotWithShape="0">
                    <a:schemeClr val="dk1">
                      <a:alpha val="40000"/>
                    </a:schemeClr>
                  </a:outerShdw>
                </a:effectLst>
                <a:latin typeface="Arial"/>
                <a:ea typeface="Arial"/>
                <a:cs typeface="Arial"/>
                <a:sym typeface="Arial"/>
              </a:rPr>
              <a:t>Screenshots</a:t>
            </a:r>
            <a:endParaRPr lang="en-US" sz="3200" i="0" u="sng" strike="noStrike" dirty="0">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pic>
        <p:nvPicPr>
          <p:cNvPr id="44" name="Picture 4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979022" y="16996451"/>
            <a:ext cx="5241619" cy="1572486"/>
          </a:xfrm>
          <a:prstGeom prst="rect">
            <a:avLst/>
          </a:prstGeom>
        </p:spPr>
      </p:pic>
      <p:pic>
        <p:nvPicPr>
          <p:cNvPr id="3" name="Picture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16200000">
            <a:off x="25987883" y="32041256"/>
            <a:ext cx="2603509" cy="8161367"/>
          </a:xfrm>
          <a:prstGeom prst="rect">
            <a:avLst/>
          </a:prstGeom>
        </p:spPr>
      </p:pic>
      <p:pic>
        <p:nvPicPr>
          <p:cNvPr id="45" name="Shape 97"/>
          <p:cNvPicPr preferRelativeResize="0"/>
          <p:nvPr/>
        </p:nvPicPr>
        <p:blipFill rotWithShape="1">
          <a:blip r:embed="rId4">
            <a:alphaModFix/>
          </a:blip>
          <a:srcRect/>
          <a:stretch/>
        </p:blipFill>
        <p:spPr>
          <a:xfrm>
            <a:off x="24181689" y="35703825"/>
            <a:ext cx="2175209" cy="1095180"/>
          </a:xfrm>
          <a:prstGeom prst="rect">
            <a:avLst/>
          </a:prstGeom>
          <a:noFill/>
          <a:ln>
            <a:noFill/>
          </a:ln>
        </p:spPr>
      </p:pic>
      <p:pic>
        <p:nvPicPr>
          <p:cNvPr id="46" name="Picture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637681" y="35807022"/>
            <a:ext cx="2863153" cy="1095180"/>
          </a:xfrm>
          <a:prstGeom prst="rect">
            <a:avLst/>
          </a:prstGeom>
        </p:spPr>
      </p:pic>
      <p:sp>
        <p:nvSpPr>
          <p:cNvPr id="4" name="Plus 3"/>
          <p:cNvSpPr/>
          <p:nvPr/>
        </p:nvSpPr>
        <p:spPr>
          <a:xfrm>
            <a:off x="26696486" y="35923869"/>
            <a:ext cx="791570" cy="864450"/>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8" name="Picture 1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479304" y="27332609"/>
            <a:ext cx="6846401" cy="5346655"/>
          </a:xfrm>
          <a:prstGeom prst="rect">
            <a:avLst/>
          </a:prstGeom>
          <a:effectLst>
            <a:outerShdw blurRad="50800" dist="38100" algn="l" rotWithShape="0">
              <a:prstClr val="black">
                <a:alpha val="40000"/>
              </a:prstClr>
            </a:outerShdw>
          </a:effectLst>
        </p:spPr>
      </p:pic>
      <p:pic>
        <p:nvPicPr>
          <p:cNvPr id="17" name="Picture 1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18291" y="32024897"/>
            <a:ext cx="7076861" cy="5529023"/>
          </a:xfrm>
          <a:prstGeom prst="rect">
            <a:avLst/>
          </a:prstGeom>
          <a:effectLst>
            <a:outerShdw blurRad="50800" dist="38100" dir="10800000" algn="r" rotWithShape="0">
              <a:prstClr val="black">
                <a:alpha val="40000"/>
              </a:prstClr>
            </a:outerShdw>
          </a:effectLst>
          <a:scene3d>
            <a:camera prst="perspectiveRight"/>
            <a:lightRig rig="threePt" dir="t"/>
          </a:scene3d>
        </p:spPr>
      </p:pic>
      <p:pic>
        <p:nvPicPr>
          <p:cNvPr id="16" name="Picture 1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10800000" flipH="1" flipV="1">
            <a:off x="15269628" y="32065201"/>
            <a:ext cx="6966592" cy="5448414"/>
          </a:xfrm>
          <a:prstGeom prst="rect">
            <a:avLst/>
          </a:prstGeom>
          <a:effectLst>
            <a:outerShdw blurRad="50800" dist="38100" algn="l" rotWithShape="0">
              <a:prstClr val="black">
                <a:alpha val="40000"/>
              </a:prstClr>
            </a:outerShdw>
          </a:effectLst>
          <a:scene3d>
            <a:camera prst="perspectiveRight"/>
            <a:lightRig rig="threePt" dir="t"/>
          </a:scene3d>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529</Words>
  <Application>Microsoft Office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darian mendez</dc:creator>
  <cp:lastModifiedBy>darian mendez</cp:lastModifiedBy>
  <cp:revision>44</cp:revision>
  <dcterms:modified xsi:type="dcterms:W3CDTF">2016-11-28T18:04:35Z</dcterms:modified>
</cp:coreProperties>
</file>