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4"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725"/>
    <p:restoredTop sz="85008"/>
  </p:normalViewPr>
  <p:slideViewPr>
    <p:cSldViewPr snapToGrid="0" snapToObjects="1">
      <p:cViewPr>
        <p:scale>
          <a:sx n="40" d="100"/>
          <a:sy n="40" d="100"/>
        </p:scale>
        <p:origin x="-144" y="144"/>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109049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125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7183123"/>
            <a:ext cx="24688800" cy="1528064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736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9829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2336800"/>
            <a:ext cx="7098030" cy="37195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2336800"/>
            <a:ext cx="20882610"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718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570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10942326"/>
            <a:ext cx="28392120" cy="18257517"/>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29372566"/>
            <a:ext cx="28392120" cy="96011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1331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11684000"/>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11684000"/>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0638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03"/>
            <a:ext cx="28392120" cy="848360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10759443"/>
            <a:ext cx="13926025"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16032480"/>
            <a:ext cx="13926025"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10759443"/>
            <a:ext cx="13994608"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16032480"/>
            <a:ext cx="13994608"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554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626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9117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6319523"/>
            <a:ext cx="16664940" cy="311912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599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6319523"/>
            <a:ext cx="16664940" cy="311912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4883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03"/>
            <a:ext cx="28392120" cy="848360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40680643"/>
            <a:ext cx="7406640" cy="2336800"/>
          </a:xfrm>
          <a:prstGeom prst="rect">
            <a:avLst/>
          </a:prstGeom>
        </p:spPr>
        <p:txBody>
          <a:bodyPr vert="horz" lIns="91440" tIns="45720" rIns="91440" bIns="45720" rtlCol="0" anchor="ctr"/>
          <a:lstStyle>
            <a:lvl1pPr algn="l">
              <a:defRPr sz="324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0904220" y="40680643"/>
            <a:ext cx="11109960" cy="23368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43"/>
            <a:ext cx="7406640" cy="2336800"/>
          </a:xfrm>
          <a:prstGeom prst="rect">
            <a:avLst/>
          </a:prstGeom>
        </p:spPr>
        <p:txBody>
          <a:bodyPr vert="horz" lIns="91440" tIns="45720" rIns="91440" bIns="45720" rtlCol="0" anchor="ctr"/>
          <a:lstStyle>
            <a:lvl1pPr algn="r">
              <a:defRPr sz="3240">
                <a:solidFill>
                  <a:schemeClr val="tx1">
                    <a:tint val="75000"/>
                  </a:schemeClr>
                </a:solidFill>
              </a:defRPr>
            </a:lvl1p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6383281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sldNum="0" hdr="0" ftr="0" dt="0"/>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94" name="Shape 94"/>
          <p:cNvSpPr txBox="1"/>
          <p:nvPr/>
        </p:nvSpPr>
        <p:spPr>
          <a:xfrm>
            <a:off x="914400" y="42062400"/>
            <a:ext cx="31089600" cy="1371598"/>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5" name="Shape 95"/>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1" name="Shape 91"/>
          <p:cNvSpPr txBox="1"/>
          <p:nvPr/>
        </p:nvSpPr>
        <p:spPr>
          <a:xfrm>
            <a:off x="1219200" y="42519600"/>
            <a:ext cx="30632400" cy="561975"/>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0" i="0" u="none" strike="noStrike" cap="none" dirty="0">
                <a:solidFill>
                  <a:schemeClr val="dk1"/>
                </a:solidFill>
                <a:latin typeface="Arial"/>
                <a:ea typeface="Arial"/>
                <a:cs typeface="Arial"/>
                <a:sym typeface="Arial"/>
              </a:rPr>
              <a:t>The material presented in this poster is based upon the work supported by </a:t>
            </a:r>
            <a:r>
              <a:rPr lang="en-US" sz="3000" b="0" i="0" u="none" strike="noStrike" cap="none" dirty="0" smtClean="0">
                <a:solidFill>
                  <a:schemeClr val="dk1"/>
                </a:solidFill>
                <a:latin typeface="Arial"/>
                <a:ea typeface="Arial"/>
                <a:cs typeface="Arial"/>
                <a:sym typeface="Arial"/>
              </a:rPr>
              <a:t>Mohsen </a:t>
            </a:r>
            <a:r>
              <a:rPr lang="en-US" sz="3000" b="0" i="0" u="none" strike="noStrike" cap="none" dirty="0" err="1" smtClean="0">
                <a:solidFill>
                  <a:schemeClr val="dk1"/>
                </a:solidFill>
                <a:latin typeface="Arial"/>
                <a:ea typeface="Arial"/>
                <a:cs typeface="Arial"/>
                <a:sym typeface="Arial"/>
              </a:rPr>
              <a:t>Taheri</a:t>
            </a:r>
            <a:r>
              <a:rPr lang="en-US" sz="3000" b="0" i="0" u="none" strike="noStrike" cap="none" dirty="0" smtClean="0">
                <a:solidFill>
                  <a:schemeClr val="dk1"/>
                </a:solidFill>
                <a:latin typeface="Arial"/>
                <a:ea typeface="Arial"/>
                <a:cs typeface="Arial"/>
                <a:sym typeface="Arial"/>
              </a:rPr>
              <a:t>, I </a:t>
            </a:r>
            <a:r>
              <a:rPr lang="en-US" sz="3000" b="0" i="0" u="none" strike="noStrike" cap="none" dirty="0">
                <a:solidFill>
                  <a:schemeClr val="dk1"/>
                </a:solidFill>
                <a:latin typeface="Arial"/>
                <a:ea typeface="Arial"/>
                <a:cs typeface="Arial"/>
                <a:sym typeface="Arial"/>
              </a:rPr>
              <a:t>am thankful to the help that I received from my group </a:t>
            </a:r>
            <a:r>
              <a:rPr lang="en-US" sz="3000" b="0" i="0" u="none" strike="noStrike" cap="none" dirty="0" smtClean="0">
                <a:solidFill>
                  <a:schemeClr val="dk1"/>
                </a:solidFill>
                <a:latin typeface="Arial"/>
                <a:ea typeface="Arial"/>
                <a:cs typeface="Arial"/>
                <a:sym typeface="Arial"/>
              </a:rPr>
              <a:t>members, Darian Mendez.</a:t>
            </a:r>
            <a:endParaRPr lang="en-US" sz="3000" b="0" i="0" u="none" strike="noStrike" cap="none" dirty="0">
              <a:solidFill>
                <a:schemeClr val="dk1"/>
              </a:solidFill>
              <a:latin typeface="Arial"/>
              <a:ea typeface="Arial"/>
              <a:cs typeface="Arial"/>
              <a:sym typeface="Arial"/>
            </a:endParaRPr>
          </a:p>
        </p:txBody>
      </p:sp>
      <p:sp>
        <p:nvSpPr>
          <p:cNvPr id="92" name="Shape 92"/>
          <p:cNvSpPr txBox="1"/>
          <p:nvPr/>
        </p:nvSpPr>
        <p:spPr>
          <a:xfrm>
            <a:off x="990600" y="5249379"/>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9" name="Shape 99"/>
          <p:cNvSpPr txBox="1"/>
          <p:nvPr/>
        </p:nvSpPr>
        <p:spPr>
          <a:xfrm>
            <a:off x="21104352" y="5551713"/>
            <a:ext cx="10495266" cy="9784429"/>
          </a:xfrm>
          <a:prstGeom prst="rect">
            <a:avLst/>
          </a:prstGeom>
          <a:solidFill>
            <a:schemeClr val="bg2"/>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u="none" strike="noStrike" cap="all" dirty="0">
                <a:solidFill>
                  <a:schemeClr val="tx1"/>
                </a:solidFill>
                <a:latin typeface="Helvetica Neue Condensed" charset="0"/>
                <a:ea typeface="Helvetica Neue Condensed" charset="0"/>
                <a:cs typeface="Helvetica Neue Condensed" charset="0"/>
                <a:sym typeface="Arial"/>
              </a:rPr>
              <a:t>Requirements</a:t>
            </a:r>
          </a:p>
          <a:p>
            <a:pPr marL="0" marR="0" lvl="0" indent="457200" algn="just" rtl="0">
              <a:lnSpc>
                <a:spcPct val="150000"/>
              </a:lnSpc>
              <a:spcBef>
                <a:spcPts val="0"/>
              </a:spcBef>
              <a:spcAft>
                <a:spcPts val="0"/>
              </a:spcAft>
              <a:buClr>
                <a:srgbClr val="336699"/>
              </a:buClr>
              <a:buFont typeface="Arial"/>
              <a:buNone/>
            </a:pPr>
            <a:r>
              <a:rPr lang="en-US" sz="3000" i="0" u="none" strike="noStrike" cap="none" dirty="0" smtClean="0">
                <a:solidFill>
                  <a:schemeClr val="tx1"/>
                </a:solidFill>
                <a:latin typeface="Helvetica" charset="0"/>
                <a:ea typeface="Helvetica" charset="0"/>
                <a:cs typeface="Helvetica" charset="0"/>
                <a:sym typeface="Arial"/>
              </a:rPr>
              <a:t>The requirements for this initial version of the Anatomy Lab app were to design an application with fully developed features, such as:</a:t>
            </a:r>
          </a:p>
          <a:p>
            <a:pPr marL="0" marR="0" lvl="0" indent="457200" algn="just" rtl="0">
              <a:lnSpc>
                <a:spcPct val="150000"/>
              </a:lnSpc>
              <a:spcBef>
                <a:spcPts val="0"/>
              </a:spcBef>
              <a:spcAft>
                <a:spcPts val="0"/>
              </a:spcAft>
              <a:buClr>
                <a:srgbClr val="336699"/>
              </a:buClr>
              <a:buFont typeface="Arial"/>
              <a:buNone/>
            </a:pPr>
            <a:endParaRPr lang="en-US" sz="3000" i="0" u="none" strike="noStrike" cap="none" dirty="0" smtClean="0">
              <a:solidFill>
                <a:schemeClr val="tx1"/>
              </a:solidFill>
              <a:latin typeface="Helvetica" charset="0"/>
              <a:ea typeface="Helvetica" charset="0"/>
              <a:cs typeface="Helvetica" charset="0"/>
              <a:sym typeface="Arial"/>
            </a:endParaRPr>
          </a:p>
          <a:p>
            <a:pPr marL="692150" marR="0" lvl="0" indent="-346075" algn="just" rtl="0">
              <a:lnSpc>
                <a:spcPct val="150000"/>
              </a:lnSpc>
              <a:spcBef>
                <a:spcPts val="0"/>
              </a:spcBef>
              <a:spcAft>
                <a:spcPts val="0"/>
              </a:spcAft>
              <a:buClr>
                <a:srgbClr val="336699"/>
              </a:buClr>
              <a:buFont typeface="Arial" charset="0"/>
              <a:buChar char="•"/>
            </a:pPr>
            <a:r>
              <a:rPr lang="en-US" sz="3000" dirty="0">
                <a:solidFill>
                  <a:schemeClr val="tx1"/>
                </a:solidFill>
                <a:latin typeface="Helvetica" charset="0"/>
                <a:ea typeface="Helvetica" charset="0"/>
                <a:cs typeface="Helvetica" charset="0"/>
              </a:rPr>
              <a:t>A</a:t>
            </a:r>
            <a:r>
              <a:rPr lang="en-US" sz="3000" i="0" u="none" strike="noStrike" cap="none" dirty="0" smtClean="0">
                <a:solidFill>
                  <a:schemeClr val="tx1"/>
                </a:solidFill>
                <a:latin typeface="Helvetica" charset="0"/>
                <a:ea typeface="Helvetica" charset="0"/>
                <a:cs typeface="Helvetica" charset="0"/>
                <a:sym typeface="Arial"/>
              </a:rPr>
              <a:t>uthentication through the student</a:t>
            </a:r>
            <a:r>
              <a:rPr lang="en-US" sz="3000" i="0" u="none" strike="noStrike" cap="none" dirty="0" smtClean="0">
                <a:solidFill>
                  <a:schemeClr val="tx1"/>
                </a:solidFill>
                <a:latin typeface="Helvetica" charset="0"/>
                <a:ea typeface="Helvetica" charset="0"/>
                <a:cs typeface="Helvetica" charset="0"/>
                <a:sym typeface="Arial"/>
              </a:rPr>
              <a:t>’s </a:t>
            </a:r>
            <a:r>
              <a:rPr lang="en-US" sz="3000" i="0" u="none" strike="noStrike" cap="none" dirty="0" err="1" smtClean="0">
                <a:solidFill>
                  <a:schemeClr val="tx1"/>
                </a:solidFill>
                <a:latin typeface="Helvetica" charset="0"/>
                <a:ea typeface="Helvetica" charset="0"/>
                <a:cs typeface="Helvetica" charset="0"/>
                <a:sym typeface="Arial"/>
              </a:rPr>
              <a:t>PantherMail</a:t>
            </a:r>
            <a:r>
              <a:rPr lang="en-US" sz="3000" i="0" u="none" strike="noStrike" cap="none" dirty="0" smtClean="0">
                <a:solidFill>
                  <a:schemeClr val="tx1"/>
                </a:solidFill>
                <a:latin typeface="Helvetica" charset="0"/>
                <a:ea typeface="Helvetica" charset="0"/>
                <a:cs typeface="Helvetica" charset="0"/>
                <a:sym typeface="Arial"/>
              </a:rPr>
              <a:t> account.</a:t>
            </a:r>
          </a:p>
          <a:p>
            <a:pPr marL="692150" marR="0" lvl="0" indent="-346075" algn="just" rtl="0">
              <a:lnSpc>
                <a:spcPct val="150000"/>
              </a:lnSpc>
              <a:spcBef>
                <a:spcPts val="0"/>
              </a:spcBef>
              <a:spcAft>
                <a:spcPts val="0"/>
              </a:spcAft>
              <a:buClr>
                <a:srgbClr val="336699"/>
              </a:buClr>
              <a:buFont typeface="Arial" charset="0"/>
              <a:buChar char="•"/>
            </a:pPr>
            <a:r>
              <a:rPr lang="en-US" sz="3000" dirty="0" smtClean="0">
                <a:solidFill>
                  <a:schemeClr val="tx1"/>
                </a:solidFill>
                <a:latin typeface="Helvetica" charset="0"/>
                <a:ea typeface="Helvetica" charset="0"/>
                <a:cs typeface="Helvetica" charset="0"/>
              </a:rPr>
              <a:t>An efficient and organized way to locally store the course information in the device.</a:t>
            </a:r>
            <a:endParaRPr lang="en-US" sz="3000" i="0" u="none" strike="noStrike" cap="none" dirty="0" smtClean="0">
              <a:solidFill>
                <a:schemeClr val="tx1"/>
              </a:solidFill>
              <a:latin typeface="Helvetica" charset="0"/>
              <a:ea typeface="Helvetica" charset="0"/>
              <a:cs typeface="Helvetica" charset="0"/>
              <a:sym typeface="Arial"/>
            </a:endParaRPr>
          </a:p>
          <a:p>
            <a:pPr marL="692150" marR="0" lvl="0" indent="-346075" algn="just" rtl="0">
              <a:lnSpc>
                <a:spcPct val="150000"/>
              </a:lnSpc>
              <a:spcBef>
                <a:spcPts val="0"/>
              </a:spcBef>
              <a:spcAft>
                <a:spcPts val="0"/>
              </a:spcAft>
              <a:buClr>
                <a:srgbClr val="336699"/>
              </a:buClr>
              <a:buFont typeface="Arial" charset="0"/>
              <a:buChar char="•"/>
            </a:pPr>
            <a:r>
              <a:rPr lang="en-US" sz="3000" i="0" u="none" strike="noStrike" cap="none" dirty="0" smtClean="0">
                <a:solidFill>
                  <a:schemeClr val="tx1"/>
                </a:solidFill>
                <a:latin typeface="Helvetica" charset="0"/>
                <a:ea typeface="Helvetica" charset="0"/>
                <a:cs typeface="Helvetica" charset="0"/>
                <a:sym typeface="Arial"/>
              </a:rPr>
              <a:t>The ability to display the course information (terms, images) of a specific station of a specific Lab.</a:t>
            </a:r>
          </a:p>
          <a:p>
            <a:pPr marL="692150" marR="0" lvl="0" indent="-346075" algn="just" rtl="0">
              <a:lnSpc>
                <a:spcPct val="150000"/>
              </a:lnSpc>
              <a:spcBef>
                <a:spcPts val="0"/>
              </a:spcBef>
              <a:spcAft>
                <a:spcPts val="0"/>
              </a:spcAft>
              <a:buClr>
                <a:srgbClr val="336699"/>
              </a:buClr>
              <a:buFont typeface="Arial" charset="0"/>
              <a:buChar char="•"/>
            </a:pPr>
            <a:r>
              <a:rPr lang="en-US" sz="3000" dirty="0" smtClean="0">
                <a:solidFill>
                  <a:schemeClr val="tx1"/>
                </a:solidFill>
                <a:latin typeface="Helvetica" charset="0"/>
                <a:ea typeface="Helvetica" charset="0"/>
                <a:cs typeface="Helvetica" charset="0"/>
              </a:rPr>
              <a:t>A glossary of all the terms of the course.</a:t>
            </a:r>
          </a:p>
          <a:p>
            <a:pPr marL="692150" marR="0" lvl="0" indent="-346075" algn="just" rtl="0">
              <a:lnSpc>
                <a:spcPct val="150000"/>
              </a:lnSpc>
              <a:spcBef>
                <a:spcPts val="0"/>
              </a:spcBef>
              <a:spcAft>
                <a:spcPts val="0"/>
              </a:spcAft>
              <a:buClr>
                <a:srgbClr val="336699"/>
              </a:buClr>
              <a:buFont typeface="Arial" charset="0"/>
              <a:buChar char="•"/>
            </a:pPr>
            <a:r>
              <a:rPr lang="en-US" sz="3000" dirty="0" smtClean="0">
                <a:solidFill>
                  <a:schemeClr val="tx1"/>
                </a:solidFill>
                <a:latin typeface="Helvetica" charset="0"/>
                <a:ea typeface="Helvetica" charset="0"/>
                <a:cs typeface="Helvetica" charset="0"/>
              </a:rPr>
              <a:t>An user profile view where students can review their progress, grading and general course information.</a:t>
            </a:r>
            <a:endParaRPr lang="en-US" sz="3000" i="0" u="none" strike="noStrike" cap="none" dirty="0" smtClean="0">
              <a:solidFill>
                <a:schemeClr val="tx1"/>
              </a:solidFill>
              <a:latin typeface="Helvetica" charset="0"/>
              <a:ea typeface="Helvetica" charset="0"/>
              <a:cs typeface="Helvetica" charset="0"/>
              <a:sym typeface="Arial"/>
            </a:endParaRPr>
          </a:p>
          <a:p>
            <a:pPr marL="692150" marR="0" lvl="0" indent="-346075" algn="just" rtl="0">
              <a:lnSpc>
                <a:spcPct val="150000"/>
              </a:lnSpc>
              <a:spcBef>
                <a:spcPts val="0"/>
              </a:spcBef>
              <a:spcAft>
                <a:spcPts val="0"/>
              </a:spcAft>
              <a:buClr>
                <a:srgbClr val="336699"/>
              </a:buClr>
              <a:buFont typeface="Arial" charset="0"/>
              <a:buChar char="•"/>
            </a:pPr>
            <a:endParaRPr sz="3000" i="0" u="none" strike="noStrike" cap="none" dirty="0">
              <a:solidFill>
                <a:schemeClr val="tx1"/>
              </a:solidFill>
              <a:latin typeface="Helvetica" charset="0"/>
              <a:ea typeface="Helvetica" charset="0"/>
              <a:cs typeface="Helvetica" charset="0"/>
              <a:sym typeface="Arial"/>
            </a:endParaRPr>
          </a:p>
        </p:txBody>
      </p:sp>
      <p:sp>
        <p:nvSpPr>
          <p:cNvPr id="103" name="Shape 103"/>
          <p:cNvSpPr txBox="1"/>
          <p:nvPr/>
        </p:nvSpPr>
        <p:spPr>
          <a:xfrm>
            <a:off x="1959429" y="32278034"/>
            <a:ext cx="9274628" cy="8399374"/>
          </a:xfrm>
          <a:prstGeom prst="rect">
            <a:avLst/>
          </a:prstGeom>
          <a:solidFill>
            <a:schemeClr val="lt1"/>
          </a:solidFill>
          <a:ln w="12700" cap="flat" cmpd="sng">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000" b="1" u="none" strike="noStrike" cap="none" dirty="0" smtClean="0">
                <a:solidFill>
                  <a:schemeClr val="tx1"/>
                </a:solidFill>
                <a:latin typeface="Helvetica Neue Condensed" charset="0"/>
                <a:ea typeface="Helvetica Neue Condensed" charset="0"/>
                <a:cs typeface="Helvetica Neue Condensed" charset="0"/>
                <a:sym typeface="Arial"/>
              </a:rPr>
              <a:t>Verification</a:t>
            </a:r>
          </a:p>
          <a:p>
            <a:r>
              <a:rPr lang="en-US" sz="2000" b="1" dirty="0"/>
              <a:t>Test Case 1 (Sunny Day</a:t>
            </a:r>
            <a:r>
              <a:rPr lang="en-US" sz="2000" b="1" dirty="0" smtClean="0"/>
              <a:t>)</a:t>
            </a:r>
          </a:p>
          <a:p>
            <a:endParaRPr lang="en-US" sz="2000" dirty="0"/>
          </a:p>
          <a:p>
            <a:r>
              <a:rPr lang="en-US" sz="2000" b="1" dirty="0"/>
              <a:t>Purpose: </a:t>
            </a:r>
            <a:r>
              <a:rPr lang="en-US" sz="2000" dirty="0"/>
              <a:t>Ensure that the table view filters the results according to the user input in the search bar.</a:t>
            </a:r>
            <a:endParaRPr lang="en-US" sz="2000" dirty="0"/>
          </a:p>
          <a:p>
            <a:r>
              <a:rPr lang="en-US" sz="2000" b="1" dirty="0"/>
              <a:t>Precondition: </a:t>
            </a:r>
            <a:r>
              <a:rPr lang="en-US" sz="2000" dirty="0"/>
              <a:t>The table view loaded all the terms correctly</a:t>
            </a:r>
            <a:r>
              <a:rPr lang="en-US" sz="2000" dirty="0" smtClean="0"/>
              <a:t>.</a:t>
            </a:r>
            <a:endParaRPr lang="en-US" sz="2000" dirty="0"/>
          </a:p>
          <a:p>
            <a:r>
              <a:rPr lang="en-US" sz="2000" b="1" dirty="0"/>
              <a:t>Input:</a:t>
            </a:r>
            <a:r>
              <a:rPr lang="en-US" sz="2000" dirty="0"/>
              <a:t> The user </a:t>
            </a:r>
            <a:r>
              <a:rPr lang="en-US" sz="2000" dirty="0" smtClean="0"/>
              <a:t>enters, through the device's onscreen keyboard, the </a:t>
            </a:r>
            <a:r>
              <a:rPr lang="en-US" sz="2000" dirty="0"/>
              <a:t>letters, keywords, terms or words to search for.</a:t>
            </a:r>
            <a:endParaRPr lang="en-US" sz="2000" dirty="0"/>
          </a:p>
          <a:p>
            <a:r>
              <a:rPr lang="en-US" sz="2000" b="1" dirty="0"/>
              <a:t>Expected result:</a:t>
            </a:r>
            <a:r>
              <a:rPr lang="en-US" sz="2000" dirty="0"/>
              <a:t> The table view should update its data as the user enter characters. If </a:t>
            </a:r>
            <a:r>
              <a:rPr lang="en-US" sz="2000" dirty="0" smtClean="0"/>
              <a:t>no </a:t>
            </a:r>
            <a:r>
              <a:rPr lang="en-US" sz="2000" dirty="0"/>
              <a:t>single term is found to match the input by the user, then the table view should be displayed empty. If one or more terms match, then the table view should only </a:t>
            </a:r>
            <a:r>
              <a:rPr lang="en-US" sz="2000" dirty="0" smtClean="0"/>
              <a:t>display those </a:t>
            </a:r>
            <a:r>
              <a:rPr lang="en-US" sz="2000" dirty="0"/>
              <a:t>terms.</a:t>
            </a:r>
            <a:endParaRPr lang="en-US" sz="2000" dirty="0"/>
          </a:p>
          <a:p>
            <a:r>
              <a:rPr lang="en-US" sz="2000" b="1" dirty="0"/>
              <a:t>Actual result:</a:t>
            </a:r>
            <a:r>
              <a:rPr lang="en-US" sz="2000" dirty="0"/>
              <a:t> As expected. </a:t>
            </a:r>
            <a:r>
              <a:rPr lang="en-US" sz="2400" b="1" dirty="0">
                <a:solidFill>
                  <a:srgbClr val="92D050"/>
                </a:solidFill>
              </a:rPr>
              <a:t>PASS</a:t>
            </a:r>
            <a:r>
              <a:rPr lang="en-US" sz="2000" dirty="0" smtClean="0"/>
              <a:t>.</a:t>
            </a:r>
            <a:r>
              <a:rPr lang="en-US" sz="2000" dirty="0"/>
              <a:t/>
            </a:r>
            <a:br>
              <a:rPr lang="en-US" sz="2000" dirty="0"/>
            </a:br>
            <a:endParaRPr lang="en-US" sz="2000" dirty="0"/>
          </a:p>
          <a:p>
            <a:r>
              <a:rPr lang="en-US" sz="2000" b="1" dirty="0"/>
              <a:t>Test Case 2 (Rainy Day</a:t>
            </a:r>
            <a:r>
              <a:rPr lang="en-US" sz="2000" b="1" dirty="0" smtClean="0"/>
              <a:t>)</a:t>
            </a:r>
          </a:p>
          <a:p>
            <a:endParaRPr lang="en-US" sz="2000" dirty="0"/>
          </a:p>
          <a:p>
            <a:r>
              <a:rPr lang="en-US" sz="2000" b="1" dirty="0"/>
              <a:t>Purpose: </a:t>
            </a:r>
            <a:r>
              <a:rPr lang="en-US" sz="2000" dirty="0"/>
              <a:t>Ensure that the search bar on top of the table view doesn't accept special characters or numbers, </a:t>
            </a:r>
            <a:r>
              <a:rPr lang="en-US" sz="2000" dirty="0" smtClean="0"/>
              <a:t>just characters in the set of </a:t>
            </a:r>
            <a:r>
              <a:rPr lang="en-US" sz="2000" dirty="0"/>
              <a:t>lower and uppercase alphabet letters, </a:t>
            </a:r>
            <a:r>
              <a:rPr lang="en-US" sz="2000" dirty="0" smtClean="0"/>
              <a:t>the '/’ character </a:t>
            </a:r>
            <a:r>
              <a:rPr lang="en-US" sz="2000" dirty="0"/>
              <a:t>and </a:t>
            </a:r>
            <a:r>
              <a:rPr lang="en-US" sz="2000" dirty="0" smtClean="0"/>
              <a:t>the blank space character.</a:t>
            </a:r>
            <a:endParaRPr lang="en-US" sz="2000" dirty="0"/>
          </a:p>
          <a:p>
            <a:r>
              <a:rPr lang="en-US" sz="2000" b="1" dirty="0"/>
              <a:t>Precondition:</a:t>
            </a:r>
            <a:r>
              <a:rPr lang="en-US" sz="2000" dirty="0"/>
              <a:t> The table view loaded all the terms correctly</a:t>
            </a:r>
            <a:r>
              <a:rPr lang="en-US" sz="2000" dirty="0" smtClean="0"/>
              <a:t>.</a:t>
            </a:r>
            <a:endParaRPr lang="en-US" sz="2000" dirty="0"/>
          </a:p>
          <a:p>
            <a:r>
              <a:rPr lang="en-US" sz="2000" b="1" dirty="0"/>
              <a:t>Input: </a:t>
            </a:r>
            <a:r>
              <a:rPr lang="en-US" sz="2000" dirty="0"/>
              <a:t>The user tries to enter any non-allowed character through the device's onscreen keyboard.</a:t>
            </a:r>
            <a:endParaRPr lang="en-US" sz="2000" dirty="0"/>
          </a:p>
          <a:p>
            <a:r>
              <a:rPr lang="en-US" sz="2000" b="1" dirty="0"/>
              <a:t>Expected result:</a:t>
            </a:r>
            <a:r>
              <a:rPr lang="en-US" sz="2000" dirty="0"/>
              <a:t> The search bar doesn't allow the character to be entered. No change is made to the table view or its content.</a:t>
            </a:r>
            <a:endParaRPr lang="en-US" sz="2000" dirty="0"/>
          </a:p>
          <a:p>
            <a:r>
              <a:rPr lang="en-US" sz="2000" b="1" dirty="0"/>
              <a:t>Actual result:</a:t>
            </a:r>
            <a:r>
              <a:rPr lang="en-US" sz="2000" dirty="0"/>
              <a:t> The search bar prevented the input of non-allowed special characters. </a:t>
            </a:r>
            <a:r>
              <a:rPr lang="en-US" sz="2400" b="1" dirty="0">
                <a:solidFill>
                  <a:srgbClr val="92D050"/>
                </a:solidFill>
              </a:rPr>
              <a:t>PASS</a:t>
            </a:r>
            <a:r>
              <a:rPr lang="en-US" sz="2000" dirty="0"/>
              <a:t>.</a:t>
            </a:r>
            <a:endParaRPr lang="en-US" sz="2000" b="1" u="none" strike="noStrike" cap="none" dirty="0">
              <a:solidFill>
                <a:schemeClr val="tx1"/>
              </a:solidFill>
              <a:latin typeface="Helvetica Neue Condensed" charset="0"/>
              <a:ea typeface="Helvetica Neue Condensed" charset="0"/>
              <a:cs typeface="Helvetica Neue Condensed" charset="0"/>
              <a:sym typeface="Arial"/>
            </a:endParaRPr>
          </a:p>
        </p:txBody>
      </p:sp>
      <p:sp>
        <p:nvSpPr>
          <p:cNvPr id="105" name="Shape 105"/>
          <p:cNvSpPr txBox="1"/>
          <p:nvPr/>
        </p:nvSpPr>
        <p:spPr>
          <a:xfrm>
            <a:off x="21104352" y="29396330"/>
            <a:ext cx="10747248" cy="11366486"/>
          </a:xfrm>
          <a:prstGeom prst="rect">
            <a:avLst/>
          </a:prstGeom>
          <a:solidFill>
            <a:schemeClr val="accent3">
              <a:lumMod val="40000"/>
              <a:lumOff val="60000"/>
              <a:alpha val="47000"/>
            </a:schemeClr>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u="none" strike="noStrike" cap="none" dirty="0">
                <a:solidFill>
                  <a:schemeClr val="tx1"/>
                </a:solidFill>
                <a:latin typeface="Helvetica Neue Condensed" charset="0"/>
                <a:ea typeface="Helvetica Neue Condensed" charset="0"/>
                <a:cs typeface="Helvetica Neue Condensed" charset="0"/>
                <a:sym typeface="Arial"/>
              </a:rPr>
              <a:t>Summary</a:t>
            </a:r>
          </a:p>
          <a:p>
            <a:pPr marL="0" marR="0" lvl="0" indent="457200" algn="just" rtl="0">
              <a:lnSpc>
                <a:spcPct val="150000"/>
              </a:lnSpc>
              <a:spcBef>
                <a:spcPts val="0"/>
              </a:spcBef>
              <a:spcAft>
                <a:spcPts val="0"/>
              </a:spcAft>
              <a:buClr>
                <a:srgbClr val="336699"/>
              </a:buClr>
              <a:buFont typeface="Arial"/>
              <a:buNone/>
            </a:pPr>
            <a:r>
              <a:rPr lang="en-US" sz="3000" dirty="0" smtClean="0">
                <a:solidFill>
                  <a:schemeClr val="tx1"/>
                </a:solidFill>
                <a:latin typeface="Helvetica" charset="0"/>
                <a:ea typeface="Helvetica" charset="0"/>
                <a:cs typeface="Helvetica" charset="0"/>
              </a:rPr>
              <a:t>The Anatomy Lab iPad app will provide new tools for students to improve their learning experience, by adding a mobile, interactive and more modern approach to course contents delivery. It will also allow instructors and teachers to interactively update the course content as they see fit.</a:t>
            </a:r>
          </a:p>
          <a:p>
            <a:pPr marL="0" marR="0" lvl="0" indent="457200" algn="just" rtl="0">
              <a:lnSpc>
                <a:spcPct val="150000"/>
              </a:lnSpc>
              <a:spcBef>
                <a:spcPts val="0"/>
              </a:spcBef>
              <a:spcAft>
                <a:spcPts val="0"/>
              </a:spcAft>
              <a:buClr>
                <a:srgbClr val="336699"/>
              </a:buClr>
              <a:buFont typeface="Arial"/>
              <a:buNone/>
            </a:pPr>
            <a:endParaRPr lang="en-US" sz="3000" dirty="0" smtClean="0">
              <a:solidFill>
                <a:schemeClr val="tx1"/>
              </a:solidFill>
              <a:latin typeface="Helvetica" charset="0"/>
              <a:ea typeface="Helvetica" charset="0"/>
              <a:cs typeface="Helvetica" charset="0"/>
            </a:endParaRPr>
          </a:p>
          <a:p>
            <a:pPr marL="0" marR="0" lvl="0" indent="457200" algn="just" rtl="0">
              <a:lnSpc>
                <a:spcPct val="150000"/>
              </a:lnSpc>
              <a:spcBef>
                <a:spcPts val="0"/>
              </a:spcBef>
              <a:spcAft>
                <a:spcPts val="0"/>
              </a:spcAft>
              <a:buClr>
                <a:srgbClr val="336699"/>
              </a:buClr>
              <a:buFont typeface="Arial"/>
              <a:buNone/>
            </a:pPr>
            <a:r>
              <a:rPr lang="en-US" sz="3000" dirty="0" smtClean="0">
                <a:solidFill>
                  <a:schemeClr val="tx1"/>
                </a:solidFill>
                <a:latin typeface="Helvetica" charset="0"/>
                <a:ea typeface="Helvetica" charset="0"/>
                <a:cs typeface="Helvetica" charset="0"/>
              </a:rPr>
              <a:t>Anatomy Lab app is built with reusability, maintainability and extensibility in mind and as fundamental groundwork that will allow further improvement and the addition new requirements and features.</a:t>
            </a:r>
          </a:p>
          <a:p>
            <a:pPr marL="0" marR="0" lvl="0" indent="457200" algn="just" rtl="0">
              <a:lnSpc>
                <a:spcPct val="150000"/>
              </a:lnSpc>
              <a:spcBef>
                <a:spcPts val="0"/>
              </a:spcBef>
              <a:spcAft>
                <a:spcPts val="0"/>
              </a:spcAft>
              <a:buClr>
                <a:srgbClr val="336699"/>
              </a:buClr>
              <a:buFont typeface="Arial"/>
              <a:buNone/>
            </a:pPr>
            <a:endParaRPr lang="en-US" sz="3000" dirty="0" smtClean="0">
              <a:solidFill>
                <a:schemeClr val="tx1"/>
              </a:solidFill>
              <a:latin typeface="Helvetica" charset="0"/>
              <a:ea typeface="Helvetica" charset="0"/>
              <a:cs typeface="Helvetica" charset="0"/>
            </a:endParaRPr>
          </a:p>
          <a:p>
            <a:pPr lvl="0" indent="457200" algn="just">
              <a:lnSpc>
                <a:spcPct val="150000"/>
              </a:lnSpc>
              <a:buClr>
                <a:srgbClr val="336699"/>
              </a:buClr>
            </a:pPr>
            <a:r>
              <a:rPr lang="en-US" sz="3000" dirty="0">
                <a:solidFill>
                  <a:schemeClr val="tx1"/>
                </a:solidFill>
                <a:latin typeface="Helvetica" charset="0"/>
                <a:ea typeface="Helvetica" charset="0"/>
                <a:cs typeface="Helvetica" charset="0"/>
              </a:rPr>
              <a:t>We hope that this first approach towards an interactive and mobile application to deliver course content and </a:t>
            </a:r>
            <a:r>
              <a:rPr lang="en-US" sz="3000" dirty="0" smtClean="0">
                <a:solidFill>
                  <a:schemeClr val="tx1"/>
                </a:solidFill>
                <a:latin typeface="Helvetica" charset="0"/>
                <a:ea typeface="Helvetica" charset="0"/>
                <a:cs typeface="Helvetica" charset="0"/>
              </a:rPr>
              <a:t>materials, </a:t>
            </a:r>
            <a:r>
              <a:rPr lang="en-US" sz="3000" dirty="0">
                <a:solidFill>
                  <a:schemeClr val="tx1"/>
                </a:solidFill>
                <a:latin typeface="Helvetica" charset="0"/>
                <a:ea typeface="Helvetica" charset="0"/>
                <a:cs typeface="Helvetica" charset="0"/>
              </a:rPr>
              <a:t>ignite the interest of another teachers in adding new tools and better ways to improve the chances of their student's </a:t>
            </a:r>
            <a:r>
              <a:rPr lang="en-US" sz="3000" dirty="0" smtClean="0">
                <a:solidFill>
                  <a:schemeClr val="tx1"/>
                </a:solidFill>
                <a:latin typeface="Helvetica" charset="0"/>
                <a:ea typeface="Helvetica" charset="0"/>
                <a:cs typeface="Helvetica" charset="0"/>
              </a:rPr>
              <a:t>success.</a:t>
            </a:r>
            <a:endParaRPr lang="en-US" sz="3000" dirty="0" smtClean="0">
              <a:solidFill>
                <a:schemeClr val="tx1"/>
              </a:solidFill>
              <a:latin typeface="Helvetica" charset="0"/>
              <a:ea typeface="Helvetica" charset="0"/>
              <a:cs typeface="Helvetica" charset="0"/>
            </a:endParaRPr>
          </a:p>
        </p:txBody>
      </p:sp>
      <p:grpSp>
        <p:nvGrpSpPr>
          <p:cNvPr id="12" name="Group 11"/>
          <p:cNvGrpSpPr/>
          <p:nvPr/>
        </p:nvGrpSpPr>
        <p:grpSpPr>
          <a:xfrm>
            <a:off x="1959430" y="5551713"/>
            <a:ext cx="18690770" cy="8981393"/>
            <a:chOff x="1959430" y="5551713"/>
            <a:chExt cx="17242968" cy="9784429"/>
          </a:xfrm>
        </p:grpSpPr>
        <p:sp>
          <p:nvSpPr>
            <p:cNvPr id="7" name="Snip Single Corner Rectangle 6"/>
            <p:cNvSpPr/>
            <p:nvPr/>
          </p:nvSpPr>
          <p:spPr>
            <a:xfrm>
              <a:off x="1959430" y="5551713"/>
              <a:ext cx="17242968" cy="9784429"/>
            </a:xfrm>
            <a:prstGeom prst="snip1Rect">
              <a:avLst>
                <a:gd name="adj" fmla="val 0"/>
              </a:avLst>
            </a:prstGeom>
            <a:pattFill prst="dkDnDiag">
              <a:fgClr>
                <a:schemeClr val="bg2">
                  <a:lumMod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Shape 93"/>
            <p:cNvSpPr txBox="1"/>
            <p:nvPr/>
          </p:nvSpPr>
          <p:spPr>
            <a:xfrm>
              <a:off x="2189225" y="5855498"/>
              <a:ext cx="9044832" cy="9297416"/>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u="none" strike="noStrike" cap="none" dirty="0" smtClean="0">
                  <a:solidFill>
                    <a:schemeClr val="tx1"/>
                  </a:solidFill>
                  <a:latin typeface="Helvetica Neue Condensed" charset="0"/>
                  <a:ea typeface="Helvetica Neue Condensed" charset="0"/>
                  <a:cs typeface="Helvetica Neue Condensed" charset="0"/>
                  <a:sym typeface="Arial"/>
                </a:rPr>
                <a:t>PROBLEM</a:t>
              </a:r>
              <a:endParaRPr lang="en-US" sz="4100" b="1" dirty="0">
                <a:solidFill>
                  <a:schemeClr val="tx1"/>
                </a:solidFill>
                <a:latin typeface="Helvetica Neue Condensed" charset="0"/>
                <a:ea typeface="Helvetica Neue Condensed" charset="0"/>
                <a:cs typeface="Helvetica Neue Condensed" charset="0"/>
              </a:endParaRPr>
            </a:p>
            <a:p>
              <a:pPr marL="0" marR="0" lvl="0" indent="457200" algn="just" rtl="0">
                <a:lnSpc>
                  <a:spcPct val="150000"/>
                </a:lnSpc>
                <a:spcBef>
                  <a:spcPts val="0"/>
                </a:spcBef>
                <a:spcAft>
                  <a:spcPts val="0"/>
                </a:spcAft>
                <a:buClr>
                  <a:srgbClr val="336699"/>
                </a:buClr>
                <a:buSzPct val="25000"/>
                <a:buFont typeface="Arial"/>
                <a:buNone/>
              </a:pPr>
              <a:r>
                <a:rPr lang="en-US" sz="3000" i="0" u="none" strike="noStrike" cap="none" dirty="0" smtClean="0">
                  <a:solidFill>
                    <a:schemeClr val="tx1"/>
                  </a:solidFill>
                  <a:latin typeface="Helvetica" charset="0"/>
                  <a:ea typeface="Helvetica" charset="0"/>
                  <a:cs typeface="Helvetica" charset="0"/>
                  <a:sym typeface="Arial"/>
                </a:rPr>
                <a:t>Currentl</a:t>
              </a:r>
              <a:r>
                <a:rPr lang="en-US" sz="3000" dirty="0" smtClean="0">
                  <a:solidFill>
                    <a:schemeClr val="tx1"/>
                  </a:solidFill>
                  <a:latin typeface="Helvetica" charset="0"/>
                  <a:ea typeface="Helvetica" charset="0"/>
                  <a:cs typeface="Helvetica" charset="0"/>
                </a:rPr>
                <a:t>y, the Anatomy Laboratory class uses plastic models of the human body parts to help students identify them as part of their lecture and learning process. This approach has proven not to be the best, since students have to be in site and in class hours to have access to such plastic models, thus limiting their opportunities and time to review and test their knowledge.</a:t>
              </a:r>
            </a:p>
            <a:p>
              <a:pPr marL="0" marR="0" lvl="0" indent="457200" algn="just" rtl="0">
                <a:lnSpc>
                  <a:spcPct val="150000"/>
                </a:lnSpc>
                <a:spcBef>
                  <a:spcPts val="0"/>
                </a:spcBef>
                <a:spcAft>
                  <a:spcPts val="0"/>
                </a:spcAft>
                <a:buClr>
                  <a:srgbClr val="336699"/>
                </a:buClr>
                <a:buSzPct val="25000"/>
                <a:buFont typeface="Arial"/>
                <a:buNone/>
              </a:pPr>
              <a:r>
                <a:rPr lang="en-US" sz="3000" i="0" u="none" strike="noStrike" cap="none" dirty="0" smtClean="0">
                  <a:solidFill>
                    <a:schemeClr val="tx1"/>
                  </a:solidFill>
                  <a:latin typeface="Helvetica" charset="0"/>
                  <a:ea typeface="Helvetica" charset="0"/>
                  <a:cs typeface="Helvetica" charset="0"/>
                  <a:sym typeface="Arial"/>
                </a:rPr>
                <a:t>Students spend a lot of time taking pictures of the models instead of focusing in actually learning the class materials. Additionally they lack the means to review their knowledge of such class materials.</a:t>
              </a:r>
            </a:p>
          </p:txBody>
        </p:sp>
        <p:sp>
          <p:nvSpPr>
            <p:cNvPr id="98" name="Shape 98"/>
            <p:cNvSpPr txBox="1"/>
            <p:nvPr/>
          </p:nvSpPr>
          <p:spPr>
            <a:xfrm>
              <a:off x="11714638" y="5855498"/>
              <a:ext cx="7074105" cy="9297416"/>
            </a:xfrm>
            <a:prstGeom prst="snip1Rect">
              <a:avLst>
                <a:gd name="adj" fmla="val 0"/>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u="none" strike="noStrike" cap="all" dirty="0">
                  <a:solidFill>
                    <a:schemeClr val="tx1"/>
                  </a:solidFill>
                  <a:latin typeface="Helvetica Neue Condensed" charset="0"/>
                  <a:ea typeface="Helvetica Neue Condensed" charset="0"/>
                  <a:cs typeface="Helvetica Neue Condensed" charset="0"/>
                  <a:sym typeface="Arial"/>
                </a:rPr>
                <a:t>Current </a:t>
              </a:r>
              <a:r>
                <a:rPr lang="en-US" sz="4100" b="1" u="none" strike="noStrike" cap="all" dirty="0" smtClean="0">
                  <a:solidFill>
                    <a:schemeClr val="tx1"/>
                  </a:solidFill>
                  <a:latin typeface="Helvetica Neue Condensed" charset="0"/>
                  <a:ea typeface="Helvetica Neue Condensed" charset="0"/>
                  <a:cs typeface="Helvetica Neue Condensed" charset="0"/>
                  <a:sym typeface="Arial"/>
                </a:rPr>
                <a:t>System &amp; Solution</a:t>
              </a:r>
            </a:p>
            <a:p>
              <a:pPr marL="0" marR="0" lvl="0" indent="457200" algn="just" rtl="0">
                <a:lnSpc>
                  <a:spcPct val="150000"/>
                </a:lnSpc>
                <a:spcBef>
                  <a:spcPts val="0"/>
                </a:spcBef>
                <a:spcAft>
                  <a:spcPts val="0"/>
                </a:spcAft>
                <a:buClr>
                  <a:srgbClr val="336699"/>
                </a:buClr>
                <a:buSzPct val="25000"/>
                <a:buFont typeface="Arial"/>
                <a:buNone/>
              </a:pPr>
              <a:r>
                <a:rPr lang="en-US" sz="3000" b="0" i="0" u="none" strike="noStrike" cap="none" dirty="0" smtClean="0">
                  <a:solidFill>
                    <a:schemeClr val="tx1"/>
                  </a:solidFill>
                  <a:latin typeface="Helvetica" charset="0"/>
                  <a:ea typeface="Helvetica" charset="0"/>
                  <a:cs typeface="Helvetica" charset="0"/>
                  <a:sym typeface="Arial"/>
                </a:rPr>
                <a:t>There is no current solution or system developed to tackle the problems described. The proposed solution is the design of an personalized lab manual in the form of an iPad application, that will include and are not restricted to images of the anatomical models, definitions, lecture videos, and knowledge assessing methods. The Anatomy Lab class is comprised of six (6) Labs an each lab includes six (6) stations, each one with different cours</a:t>
              </a:r>
              <a:r>
                <a:rPr lang="en-US" sz="3000" dirty="0" smtClean="0">
                  <a:solidFill>
                    <a:schemeClr val="tx1"/>
                  </a:solidFill>
                  <a:latin typeface="Helvetica" charset="0"/>
                  <a:ea typeface="Helvetica" charset="0"/>
                  <a:cs typeface="Helvetica" charset="0"/>
                </a:rPr>
                <a:t>e </a:t>
              </a:r>
              <a:r>
                <a:rPr lang="en-US" sz="3000" b="0" i="0" u="none" strike="noStrike" cap="none" dirty="0" smtClean="0">
                  <a:solidFill>
                    <a:schemeClr val="tx1"/>
                  </a:solidFill>
                  <a:latin typeface="Helvetica" charset="0"/>
                  <a:ea typeface="Helvetica" charset="0"/>
                  <a:cs typeface="Helvetica" charset="0"/>
                  <a:sym typeface="Arial"/>
                </a:rPr>
                <a:t>materials.</a:t>
              </a:r>
              <a:endParaRPr lang="en-US" sz="3000" b="0" i="0" u="none" strike="noStrike" cap="none" dirty="0">
                <a:solidFill>
                  <a:schemeClr val="tx1"/>
                </a:solidFill>
                <a:latin typeface="Helvetica" charset="0"/>
                <a:ea typeface="Helvetica" charset="0"/>
                <a:cs typeface="Helvetica" charset="0"/>
                <a:sym typeface="Arial"/>
              </a:endParaRPr>
            </a:p>
          </p:txBody>
        </p:sp>
      </p:grpSp>
      <p:grpSp>
        <p:nvGrpSpPr>
          <p:cNvPr id="11" name="Group 10"/>
          <p:cNvGrpSpPr/>
          <p:nvPr/>
        </p:nvGrpSpPr>
        <p:grpSpPr>
          <a:xfrm>
            <a:off x="914400" y="381000"/>
            <a:ext cx="31165800" cy="4572866"/>
            <a:chOff x="914400" y="381000"/>
            <a:chExt cx="31165800" cy="4572866"/>
          </a:xfrm>
        </p:grpSpPr>
        <p:sp>
          <p:nvSpPr>
            <p:cNvPr id="89" name="Shape 89"/>
            <p:cNvSpPr txBox="1"/>
            <p:nvPr/>
          </p:nvSpPr>
          <p:spPr>
            <a:xfrm>
              <a:off x="8509482" y="2095875"/>
              <a:ext cx="16051835"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6000" b="1" dirty="0" smtClean="0">
                  <a:solidFill>
                    <a:schemeClr val="dk1"/>
                  </a:solidFill>
                  <a:latin typeface="Times New Roman"/>
                  <a:ea typeface="Times New Roman"/>
                  <a:cs typeface="Times New Roman"/>
                  <a:sym typeface="Times New Roman"/>
                </a:rPr>
                <a:t>Advanced Software Engineering, 2016</a:t>
              </a:r>
              <a:r>
                <a:rPr lang="en-US" sz="6000" b="1" i="0" u="none" strike="noStrike" cap="none" dirty="0">
                  <a:solidFill>
                    <a:schemeClr val="dk1"/>
                  </a:solidFill>
                  <a:latin typeface="Times New Roman"/>
                  <a:ea typeface="Times New Roman"/>
                  <a:cs typeface="Times New Roman"/>
                  <a:sym typeface="Times New Roman"/>
                </a:rPr>
                <a:t>, </a:t>
              </a:r>
              <a:r>
                <a:rPr lang="en-US" sz="6000" b="1" dirty="0">
                  <a:solidFill>
                    <a:schemeClr val="dk1"/>
                  </a:solidFill>
                  <a:latin typeface="Times New Roman"/>
                  <a:ea typeface="Times New Roman"/>
                  <a:cs typeface="Times New Roman"/>
                  <a:sym typeface="Times New Roman"/>
                </a:rPr>
                <a:t>Fall</a:t>
              </a:r>
            </a:p>
          </p:txBody>
        </p:sp>
        <p:sp>
          <p:nvSpPr>
            <p:cNvPr id="90" name="Shape 90"/>
            <p:cNvSpPr txBox="1"/>
            <p:nvPr/>
          </p:nvSpPr>
          <p:spPr>
            <a:xfrm>
              <a:off x="6560399" y="2477603"/>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5200" b="1" u="none" strike="noStrike" cap="none" dirty="0" smtClean="0">
                  <a:solidFill>
                    <a:srgbClr val="3333CC"/>
                  </a:solidFill>
                  <a:latin typeface="Helvetica Neue Condensed" charset="0"/>
                  <a:ea typeface="Helvetica Neue Condensed" charset="0"/>
                  <a:cs typeface="Helvetica Neue Condensed" charset="0"/>
                  <a:sym typeface="Arial"/>
                </a:rPr>
                <a:t>Technology Driven Active Learning in Human Anatomy – Version 1.0</a:t>
              </a:r>
              <a:endParaRPr lang="en-US" sz="5200" b="1" u="none" strike="noStrike" cap="none" dirty="0">
                <a:solidFill>
                  <a:srgbClr val="3333CC"/>
                </a:solidFill>
                <a:latin typeface="Helvetica Neue Condensed" charset="0"/>
                <a:ea typeface="Helvetica Neue Condensed" charset="0"/>
                <a:cs typeface="Helvetica Neue Condensed" charset="0"/>
                <a:sym typeface="Arial"/>
              </a:endParaRPr>
            </a:p>
            <a:p>
              <a:pPr marL="0" marR="0" lvl="0" indent="0" algn="ctr" rtl="0">
                <a:lnSpc>
                  <a:spcPct val="100000"/>
                </a:lnSpc>
                <a:spcBef>
                  <a:spcPts val="0"/>
                </a:spcBef>
                <a:spcAft>
                  <a:spcPts val="0"/>
                </a:spcAft>
                <a:buClr>
                  <a:srgbClr val="3333CC"/>
                </a:buClr>
                <a:buSzPct val="25000"/>
                <a:buFont typeface="Arial"/>
                <a:buNone/>
              </a:pPr>
              <a:r>
                <a:rPr lang="en-US" sz="3200" i="1" u="none" strike="noStrike" cap="none" dirty="0">
                  <a:solidFill>
                    <a:srgbClr val="3333CC"/>
                  </a:solidFill>
                  <a:latin typeface="Helvetica Neue Medium" charset="0"/>
                  <a:ea typeface="Helvetica Neue Medium" charset="0"/>
                  <a:cs typeface="Helvetica Neue Medium" charset="0"/>
                  <a:sym typeface="Arial"/>
                </a:rPr>
                <a:t>Student: </a:t>
              </a:r>
              <a:r>
                <a:rPr lang="en-US" sz="3200" i="1" u="none" strike="noStrike" cap="none" dirty="0" smtClean="0">
                  <a:solidFill>
                    <a:srgbClr val="3333CC"/>
                  </a:solidFill>
                  <a:latin typeface="Helvetica Neue Medium" charset="0"/>
                  <a:ea typeface="Helvetica Neue Medium" charset="0"/>
                  <a:cs typeface="Helvetica Neue Medium" charset="0"/>
                  <a:sym typeface="Arial"/>
                </a:rPr>
                <a:t>H</a:t>
              </a:r>
              <a:r>
                <a:rPr lang="en-US" sz="3200" i="1" u="none" strike="noStrike" cap="none" dirty="0" smtClean="0">
                  <a:solidFill>
                    <a:srgbClr val="3333CC"/>
                  </a:solidFill>
                  <a:latin typeface="Helvetica Neue Medium" charset="0"/>
                  <a:ea typeface="Helvetica Neue Medium" charset="0"/>
                  <a:cs typeface="Helvetica Neue Medium" charset="0"/>
                  <a:sym typeface="Arial"/>
                </a:rPr>
                <a:t>éctor Cen</a:t>
              </a:r>
              <a:r>
                <a:rPr lang="en-US" sz="3200" i="1" u="none" strike="noStrike" cap="none" dirty="0" smtClean="0">
                  <a:solidFill>
                    <a:srgbClr val="3333CC"/>
                  </a:solidFill>
                  <a:latin typeface="Helvetica Neue Medium" charset="0"/>
                  <a:ea typeface="Helvetica Neue Medium" charset="0"/>
                  <a:cs typeface="Helvetica Neue Medium" charset="0"/>
                  <a:sym typeface="Arial"/>
                </a:rPr>
                <a:t>, </a:t>
              </a:r>
              <a:r>
                <a:rPr lang="en-US" sz="3200" i="1" u="none" strike="noStrike" cap="none" dirty="0">
                  <a:solidFill>
                    <a:srgbClr val="3333CC"/>
                  </a:solidFill>
                  <a:latin typeface="Helvetica Neue Medium" charset="0"/>
                  <a:ea typeface="Helvetica Neue Medium" charset="0"/>
                  <a:cs typeface="Helvetica Neue Medium" charset="0"/>
                  <a:sym typeface="Aria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200" i="1" u="none" strike="noStrike" cap="none" dirty="0">
                  <a:solidFill>
                    <a:srgbClr val="3333CC"/>
                  </a:solidFill>
                  <a:latin typeface="Helvetica Neue Medium" charset="0"/>
                  <a:ea typeface="Helvetica Neue Medium" charset="0"/>
                  <a:cs typeface="Helvetica Neue Medium" charset="0"/>
                  <a:sym typeface="Arial"/>
                </a:rPr>
                <a:t>Mentor: </a:t>
              </a:r>
              <a:r>
                <a:rPr lang="en-US" sz="3200" i="1" u="none" strike="noStrike" cap="none" dirty="0" smtClean="0">
                  <a:solidFill>
                    <a:srgbClr val="3333CC"/>
                  </a:solidFill>
                  <a:latin typeface="Helvetica Neue Medium" charset="0"/>
                  <a:ea typeface="Helvetica Neue Medium" charset="0"/>
                  <a:cs typeface="Helvetica Neue Medium" charset="0"/>
                  <a:sym typeface="Arial"/>
                </a:rPr>
                <a:t>Mohsen </a:t>
              </a:r>
              <a:r>
                <a:rPr lang="en-US" sz="3200" i="1" u="none" strike="noStrike" cap="none" dirty="0" err="1" smtClean="0">
                  <a:solidFill>
                    <a:srgbClr val="3333CC"/>
                  </a:solidFill>
                  <a:latin typeface="Helvetica Neue Medium" charset="0"/>
                  <a:ea typeface="Helvetica Neue Medium" charset="0"/>
                  <a:cs typeface="Helvetica Neue Medium" charset="0"/>
                  <a:sym typeface="Arial"/>
                </a:rPr>
                <a:t>Taheri</a:t>
              </a:r>
              <a:r>
                <a:rPr lang="en-US" sz="3200" i="1" u="none" strike="noStrike" cap="none" dirty="0" smtClean="0">
                  <a:solidFill>
                    <a:srgbClr val="3333CC"/>
                  </a:solidFill>
                  <a:latin typeface="Helvetica Neue Medium" charset="0"/>
                  <a:ea typeface="Helvetica Neue Medium" charset="0"/>
                  <a:cs typeface="Helvetica Neue Medium" charset="0"/>
                  <a:sym typeface="Arial"/>
                </a:rPr>
                <a:t>, Florida International University</a:t>
              </a:r>
              <a:endParaRPr lang="en-US" sz="3200" i="1" u="none" strike="noStrike" cap="none" dirty="0">
                <a:solidFill>
                  <a:srgbClr val="3333CC"/>
                </a:solidFill>
                <a:latin typeface="Helvetica Neue Medium" charset="0"/>
                <a:ea typeface="Helvetica Neue Medium" charset="0"/>
                <a:cs typeface="Helvetica Neue Medium" charset="0"/>
                <a:sym typeface="Arial"/>
              </a:endParaRPr>
            </a:p>
            <a:p>
              <a:pPr marL="0" marR="0" lvl="0" indent="0" algn="ctr" rtl="0">
                <a:lnSpc>
                  <a:spcPct val="100000"/>
                </a:lnSpc>
                <a:spcBef>
                  <a:spcPts val="0"/>
                </a:spcBef>
                <a:spcAft>
                  <a:spcPts val="0"/>
                </a:spcAft>
                <a:buClr>
                  <a:srgbClr val="3333CC"/>
                </a:buClr>
                <a:buSzPct val="25000"/>
                <a:buFont typeface="Arial"/>
                <a:buNone/>
              </a:pPr>
              <a:r>
                <a:rPr lang="en-US" sz="3200" i="1" u="none" strike="noStrike" cap="none" dirty="0">
                  <a:solidFill>
                    <a:srgbClr val="3333CC"/>
                  </a:solidFill>
                  <a:latin typeface="Helvetica Neue Medium" charset="0"/>
                  <a:ea typeface="Helvetica Neue Medium" charset="0"/>
                  <a:cs typeface="Helvetica Neue Medium" charset="0"/>
                  <a:sym typeface="Arial"/>
                </a:rPr>
                <a:t>Instructor: </a:t>
              </a:r>
              <a:r>
                <a:rPr lang="en-US" sz="3200" i="1" u="none" strike="noStrike" cap="none" dirty="0" err="1">
                  <a:solidFill>
                    <a:srgbClr val="3333CC"/>
                  </a:solidFill>
                  <a:latin typeface="Helvetica Neue Medium" charset="0"/>
                  <a:ea typeface="Helvetica Neue Medium" charset="0"/>
                  <a:cs typeface="Helvetica Neue Medium" charset="0"/>
                  <a:sym typeface="Arial"/>
                </a:rPr>
                <a:t>Masoud</a:t>
              </a:r>
              <a:r>
                <a:rPr lang="en-US" sz="3200" i="1" u="none" strike="noStrike" cap="none" dirty="0">
                  <a:solidFill>
                    <a:srgbClr val="3333CC"/>
                  </a:solidFill>
                  <a:latin typeface="Helvetica Neue Medium" charset="0"/>
                  <a:ea typeface="Helvetica Neue Medium" charset="0"/>
                  <a:cs typeface="Helvetica Neue Medium" charset="0"/>
                  <a:sym typeface="Arial"/>
                </a:rPr>
                <a:t> </a:t>
              </a:r>
              <a:r>
                <a:rPr lang="en-US" sz="3200" i="1" u="none" strike="noStrike" cap="none" dirty="0" err="1">
                  <a:solidFill>
                    <a:srgbClr val="3333CC"/>
                  </a:solidFill>
                  <a:latin typeface="Helvetica Neue Medium" charset="0"/>
                  <a:ea typeface="Helvetica Neue Medium" charset="0"/>
                  <a:cs typeface="Helvetica Neue Medium" charset="0"/>
                  <a:sym typeface="Arial"/>
                </a:rPr>
                <a:t>Sadjadi</a:t>
              </a:r>
              <a:r>
                <a:rPr lang="en-US" sz="3200" i="1" u="none" strike="noStrike" cap="none" dirty="0">
                  <a:solidFill>
                    <a:srgbClr val="3333CC"/>
                  </a:solidFill>
                  <a:latin typeface="Helvetica Neue Medium" charset="0"/>
                  <a:ea typeface="Helvetica Neue Medium" charset="0"/>
                  <a:cs typeface="Helvetica Neue Medium" charset="0"/>
                  <a:sym typeface="Arial"/>
                </a:rPr>
                <a:t>, Florida International University</a:t>
              </a:r>
            </a:p>
          </p:txBody>
        </p:sp>
        <p:sp>
          <p:nvSpPr>
            <p:cNvPr id="96" name="Shape 96"/>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00" cy="1219200"/>
            </a:xfrm>
            <a:prstGeom prst="rect">
              <a:avLst/>
            </a:prstGeom>
            <a:noFill/>
            <a:ln>
              <a:noFill/>
            </a:ln>
          </p:spPr>
        </p:pic>
        <p:pic>
          <p:nvPicPr>
            <p:cNvPr id="22"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884326" y="3629891"/>
              <a:ext cx="6195874"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731305"/>
              <a:ext cx="5970248" cy="174629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76218" y="1621452"/>
              <a:ext cx="5227782" cy="166313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346" y="3081094"/>
              <a:ext cx="5970247" cy="1872772"/>
            </a:xfrm>
            <a:prstGeom prst="rect">
              <a:avLst/>
            </a:prstGeom>
          </p:spPr>
        </p:pic>
      </p:grpSp>
      <p:grpSp>
        <p:nvGrpSpPr>
          <p:cNvPr id="20" name="Group 19"/>
          <p:cNvGrpSpPr/>
          <p:nvPr/>
        </p:nvGrpSpPr>
        <p:grpSpPr>
          <a:xfrm>
            <a:off x="21104352" y="15631653"/>
            <a:ext cx="10495266" cy="13469163"/>
            <a:chOff x="21104352" y="15631653"/>
            <a:chExt cx="10495266" cy="13469163"/>
          </a:xfrm>
        </p:grpSpPr>
        <p:sp>
          <p:nvSpPr>
            <p:cNvPr id="102" name="Shape 102"/>
            <p:cNvSpPr txBox="1"/>
            <p:nvPr/>
          </p:nvSpPr>
          <p:spPr>
            <a:xfrm>
              <a:off x="21104352" y="15631653"/>
              <a:ext cx="10495266" cy="13469163"/>
            </a:xfrm>
            <a:prstGeom prst="rect">
              <a:avLst/>
            </a:prstGeom>
            <a:solidFill>
              <a:schemeClr val="accent3">
                <a:lumMod val="40000"/>
                <a:lumOff val="60000"/>
              </a:schemeClr>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u="none" strike="noStrike" cap="all" dirty="0">
                  <a:solidFill>
                    <a:schemeClr val="tx1"/>
                  </a:solidFill>
                  <a:latin typeface="Helvetica Neue Condensed" charset="0"/>
                  <a:ea typeface="Helvetica Neue Condensed" charset="0"/>
                  <a:cs typeface="Helvetica Neue Condensed" charset="0"/>
                  <a:sym typeface="Arial"/>
                </a:rPr>
                <a:t>Implementation</a:t>
              </a:r>
            </a:p>
            <a:p>
              <a:pPr marL="20638" marR="0" lvl="0" indent="436563" algn="just" rtl="0">
                <a:lnSpc>
                  <a:spcPct val="150000"/>
                </a:lnSpc>
                <a:spcBef>
                  <a:spcPts val="0"/>
                </a:spcBef>
                <a:spcAft>
                  <a:spcPts val="0"/>
                </a:spcAft>
                <a:buClr>
                  <a:srgbClr val="336699"/>
                </a:buClr>
              </a:pPr>
              <a:r>
                <a:rPr lang="en-US" sz="3000" i="0" u="none" strike="noStrike" cap="none" dirty="0" smtClean="0">
                  <a:solidFill>
                    <a:schemeClr val="tx1"/>
                  </a:solidFill>
                  <a:latin typeface="Helvetica" charset="0"/>
                  <a:ea typeface="Helvetica" charset="0"/>
                  <a:cs typeface="Helvetica" charset="0"/>
                  <a:sym typeface="Arial"/>
                </a:rPr>
                <a:t>Anatomy Lab application is built using version 2.3 of </a:t>
              </a:r>
              <a:r>
                <a:rPr lang="en-US" sz="3000" i="1" u="none" strike="noStrike" cap="none" dirty="0" smtClean="0">
                  <a:solidFill>
                    <a:schemeClr val="tx1"/>
                  </a:solidFill>
                  <a:latin typeface="Helvetica" charset="0"/>
                  <a:ea typeface="Helvetica" charset="0"/>
                  <a:cs typeface="Helvetica" charset="0"/>
                  <a:sym typeface="Arial"/>
                </a:rPr>
                <a:t>Swift</a:t>
              </a:r>
              <a:r>
                <a:rPr lang="en-US" sz="3000" i="0" u="none" strike="noStrike" cap="none" dirty="0" smtClean="0">
                  <a:solidFill>
                    <a:schemeClr val="tx1"/>
                  </a:solidFill>
                  <a:latin typeface="Helvetica" charset="0"/>
                  <a:ea typeface="Helvetica" charset="0"/>
                  <a:cs typeface="Helvetica" charset="0"/>
                  <a:sym typeface="Arial"/>
                </a:rPr>
                <a:t>, the language designed by </a:t>
              </a:r>
              <a:r>
                <a:rPr lang="en-US" sz="3000" u="none" strike="noStrike" cap="none" dirty="0" smtClean="0">
                  <a:solidFill>
                    <a:schemeClr val="tx1"/>
                  </a:solidFill>
                  <a:latin typeface="Helvetica" charset="0"/>
                  <a:ea typeface="Helvetica" charset="0"/>
                  <a:cs typeface="Helvetica" charset="0"/>
                  <a:sym typeface="Arial"/>
                </a:rPr>
                <a:t>Apple, Inc.</a:t>
              </a:r>
              <a:r>
                <a:rPr lang="en-US" sz="3000" i="0" u="none" strike="noStrike" cap="none" dirty="0" smtClean="0">
                  <a:solidFill>
                    <a:schemeClr val="tx1"/>
                  </a:solidFill>
                  <a:latin typeface="Helvetica" charset="0"/>
                  <a:ea typeface="Helvetica" charset="0"/>
                  <a:cs typeface="Helvetica" charset="0"/>
                  <a:sym typeface="Arial"/>
                </a:rPr>
                <a:t> to be the main language to develop applications for its iOS platform. Third party libraries were also used, such as:</a:t>
              </a:r>
            </a:p>
            <a:p>
              <a:pPr marL="914400" marR="0" lvl="0" indent="-457200" algn="just" rtl="0">
                <a:spcBef>
                  <a:spcPts val="0"/>
                </a:spcBef>
                <a:spcAft>
                  <a:spcPts val="0"/>
                </a:spcAft>
                <a:buClr>
                  <a:srgbClr val="336699"/>
                </a:buClr>
                <a:buFont typeface="Arial" charset="0"/>
                <a:buChar char="•"/>
              </a:pPr>
              <a:r>
                <a:rPr lang="en-US" sz="3000" u="none" strike="noStrike" cap="none" dirty="0" err="1" smtClean="0">
                  <a:solidFill>
                    <a:schemeClr val="tx1"/>
                  </a:solidFill>
                  <a:latin typeface="Helvetica" charset="0"/>
                  <a:ea typeface="Helvetica" charset="0"/>
                  <a:cs typeface="Helvetica" charset="0"/>
                  <a:sym typeface="Arial"/>
                </a:rPr>
                <a:t>SwiftyJSON</a:t>
              </a:r>
              <a:endParaRPr lang="en-US" sz="3000" dirty="0">
                <a:solidFill>
                  <a:schemeClr val="tx1"/>
                </a:solidFill>
                <a:latin typeface="Helvetica" charset="0"/>
                <a:ea typeface="Helvetica" charset="0"/>
                <a:cs typeface="Helvetica" charset="0"/>
              </a:endParaRPr>
            </a:p>
            <a:p>
              <a:pPr marL="914400" marR="0" lvl="0" indent="-457200" algn="just" rtl="0">
                <a:spcBef>
                  <a:spcPts val="0"/>
                </a:spcBef>
                <a:spcAft>
                  <a:spcPts val="0"/>
                </a:spcAft>
                <a:buClr>
                  <a:srgbClr val="336699"/>
                </a:buClr>
                <a:buFont typeface="Arial" charset="0"/>
                <a:buChar char="•"/>
              </a:pPr>
              <a:r>
                <a:rPr lang="en-US" sz="3000" u="none" strike="noStrike" cap="none" dirty="0" err="1" smtClean="0">
                  <a:solidFill>
                    <a:schemeClr val="tx1"/>
                  </a:solidFill>
                  <a:latin typeface="Helvetica" charset="0"/>
                  <a:ea typeface="Helvetica" charset="0"/>
                  <a:cs typeface="Helvetica" charset="0"/>
                  <a:sym typeface="Arial"/>
                </a:rPr>
                <a:t>PopupDialog</a:t>
              </a:r>
              <a:endParaRPr lang="en-US" sz="3000" dirty="0">
                <a:solidFill>
                  <a:schemeClr val="tx1"/>
                </a:solidFill>
                <a:latin typeface="Helvetica" charset="0"/>
                <a:ea typeface="Helvetica" charset="0"/>
                <a:cs typeface="Helvetica" charset="0"/>
              </a:endParaRPr>
            </a:p>
            <a:p>
              <a:pPr marL="914400" marR="0" lvl="0" indent="-457200" algn="just" rtl="0">
                <a:spcBef>
                  <a:spcPts val="0"/>
                </a:spcBef>
                <a:spcAft>
                  <a:spcPts val="0"/>
                </a:spcAft>
                <a:buClr>
                  <a:srgbClr val="336699"/>
                </a:buClr>
                <a:buFont typeface="Arial" charset="0"/>
                <a:buChar char="•"/>
              </a:pPr>
              <a:r>
                <a:rPr lang="en-US" sz="3000" u="none" strike="noStrike" cap="none" dirty="0" smtClean="0">
                  <a:solidFill>
                    <a:schemeClr val="tx1"/>
                  </a:solidFill>
                  <a:latin typeface="Helvetica" charset="0"/>
                  <a:ea typeface="Helvetica" charset="0"/>
                  <a:cs typeface="Helvetica" charset="0"/>
                  <a:sym typeface="Arial"/>
                </a:rPr>
                <a:t>Font Awesome</a:t>
              </a:r>
              <a:endParaRPr lang="en-US" sz="3000" dirty="0">
                <a:solidFill>
                  <a:schemeClr val="tx1"/>
                </a:solidFill>
                <a:latin typeface="Helvetica" charset="0"/>
                <a:ea typeface="Helvetica" charset="0"/>
                <a:cs typeface="Helvetica" charset="0"/>
              </a:endParaRPr>
            </a:p>
            <a:p>
              <a:pPr marL="914400" marR="0" lvl="0" indent="-457200" algn="just" rtl="0">
                <a:spcBef>
                  <a:spcPts val="0"/>
                </a:spcBef>
                <a:spcAft>
                  <a:spcPts val="0"/>
                </a:spcAft>
                <a:buClr>
                  <a:srgbClr val="336699"/>
                </a:buClr>
                <a:buFont typeface="Arial" charset="0"/>
                <a:buChar char="•"/>
              </a:pPr>
              <a:r>
                <a:rPr lang="en-US" sz="3000" u="none" strike="noStrike" cap="none" dirty="0" err="1" smtClean="0">
                  <a:solidFill>
                    <a:schemeClr val="tx1"/>
                  </a:solidFill>
                  <a:latin typeface="Helvetica" charset="0"/>
                  <a:ea typeface="Helvetica" charset="0"/>
                  <a:cs typeface="Helvetica" charset="0"/>
                  <a:sym typeface="Arial"/>
                </a:rPr>
                <a:t>IQKeyboardManager</a:t>
              </a:r>
              <a:endParaRPr lang="en-US" sz="3000" u="none" strike="noStrike" cap="none" dirty="0" smtClean="0">
                <a:solidFill>
                  <a:schemeClr val="tx1"/>
                </a:solidFill>
                <a:latin typeface="Helvetica" charset="0"/>
                <a:ea typeface="Helvetica" charset="0"/>
                <a:cs typeface="Helvetica" charset="0"/>
                <a:sym typeface="Arial"/>
              </a:endParaRPr>
            </a:p>
            <a:p>
              <a:pPr marL="914400" marR="0" lvl="0" indent="-457200" algn="just" rtl="0">
                <a:spcBef>
                  <a:spcPts val="0"/>
                </a:spcBef>
                <a:spcAft>
                  <a:spcPts val="0"/>
                </a:spcAft>
                <a:buClr>
                  <a:srgbClr val="336699"/>
                </a:buClr>
                <a:buFont typeface="Arial" charset="0"/>
                <a:buChar char="•"/>
              </a:pPr>
              <a:r>
                <a:rPr lang="en-US" sz="3000" u="none" strike="noStrike" cap="none" dirty="0" smtClean="0">
                  <a:solidFill>
                    <a:schemeClr val="tx1"/>
                  </a:solidFill>
                  <a:latin typeface="Helvetica" charset="0"/>
                  <a:ea typeface="Helvetica" charset="0"/>
                  <a:cs typeface="Helvetica" charset="0"/>
                  <a:sym typeface="Arial"/>
                </a:rPr>
                <a:t>Realm</a:t>
              </a:r>
              <a:endParaRPr lang="en-US" sz="3000" dirty="0">
                <a:solidFill>
                  <a:schemeClr val="tx1"/>
                </a:solidFill>
                <a:latin typeface="Helvetica" charset="0"/>
                <a:ea typeface="Helvetica" charset="0"/>
                <a:cs typeface="Helvetica" charset="0"/>
              </a:endParaRPr>
            </a:p>
            <a:p>
              <a:pPr marL="914400" marR="0" lvl="0" indent="-457200" algn="just" rtl="0">
                <a:spcBef>
                  <a:spcPts val="0"/>
                </a:spcBef>
                <a:spcAft>
                  <a:spcPts val="0"/>
                </a:spcAft>
                <a:buClr>
                  <a:srgbClr val="336699"/>
                </a:buClr>
                <a:buFont typeface="Arial" charset="0"/>
                <a:buChar char="•"/>
              </a:pPr>
              <a:r>
                <a:rPr lang="en-US" sz="3000" u="none" strike="noStrike" cap="none" dirty="0" smtClean="0">
                  <a:solidFill>
                    <a:schemeClr val="tx1"/>
                  </a:solidFill>
                  <a:latin typeface="Helvetica" charset="0"/>
                  <a:ea typeface="Helvetica" charset="0"/>
                  <a:cs typeface="Helvetica" charset="0"/>
                  <a:sym typeface="Arial"/>
                </a:rPr>
                <a:t>Google Sign In</a:t>
              </a:r>
            </a:p>
            <a:p>
              <a:pPr marL="20638" marR="0" lvl="0" indent="436563" algn="just" rtl="0">
                <a:lnSpc>
                  <a:spcPct val="150000"/>
                </a:lnSpc>
                <a:spcBef>
                  <a:spcPts val="0"/>
                </a:spcBef>
                <a:spcAft>
                  <a:spcPts val="0"/>
                </a:spcAft>
                <a:buClr>
                  <a:srgbClr val="336699"/>
                </a:buClr>
              </a:pPr>
              <a:r>
                <a:rPr lang="en-US" sz="3000" i="0" u="none" strike="noStrike" cap="none" dirty="0" smtClean="0">
                  <a:solidFill>
                    <a:schemeClr val="tx1"/>
                  </a:solidFill>
                  <a:latin typeface="Helvetica" charset="0"/>
                  <a:ea typeface="Helvetica" charset="0"/>
                  <a:cs typeface="Helvetica" charset="0"/>
                  <a:sym typeface="Arial"/>
                </a:rPr>
                <a:t>They were managed through </a:t>
              </a:r>
              <a:r>
                <a:rPr lang="en-US" sz="3000" dirty="0" smtClean="0">
                  <a:solidFill>
                    <a:schemeClr val="tx1"/>
                  </a:solidFill>
                  <a:latin typeface="Helvetica" charset="0"/>
                  <a:ea typeface="Helvetica" charset="0"/>
                  <a:cs typeface="Helvetica" charset="0"/>
                </a:rPr>
                <a:t>a third party application called </a:t>
              </a:r>
              <a:r>
                <a:rPr lang="en-US" sz="3000" b="1" dirty="0" err="1" smtClean="0">
                  <a:solidFill>
                    <a:schemeClr val="tx1"/>
                  </a:solidFill>
                  <a:latin typeface="Helvetica" charset="0"/>
                  <a:ea typeface="Helvetica" charset="0"/>
                  <a:cs typeface="Helvetica" charset="0"/>
                </a:rPr>
                <a:t>Cocoapods</a:t>
              </a:r>
              <a:r>
                <a:rPr lang="en-US" sz="3000" dirty="0" smtClean="0">
                  <a:solidFill>
                    <a:schemeClr val="tx1"/>
                  </a:solidFill>
                  <a:latin typeface="Helvetica" charset="0"/>
                  <a:ea typeface="Helvetica" charset="0"/>
                  <a:cs typeface="Helvetica" charset="0"/>
                </a:rPr>
                <a:t>, which is a dependency manager for </a:t>
              </a:r>
              <a:r>
                <a:rPr lang="en-US" sz="3000" i="1" dirty="0" smtClean="0">
                  <a:solidFill>
                    <a:schemeClr val="tx1"/>
                  </a:solidFill>
                  <a:latin typeface="Helvetica" charset="0"/>
                  <a:ea typeface="Helvetica" charset="0"/>
                  <a:cs typeface="Helvetica" charset="0"/>
                </a:rPr>
                <a:t>Swift</a:t>
              </a:r>
              <a:r>
                <a:rPr lang="en-US" sz="3000" dirty="0" smtClean="0">
                  <a:solidFill>
                    <a:schemeClr val="tx1"/>
                  </a:solidFill>
                  <a:latin typeface="Helvetica" charset="0"/>
                  <a:ea typeface="Helvetica" charset="0"/>
                  <a:cs typeface="Helvetica" charset="0"/>
                </a:rPr>
                <a:t> and </a:t>
              </a:r>
              <a:r>
                <a:rPr lang="en-US" sz="3000" i="1" dirty="0" smtClean="0">
                  <a:solidFill>
                    <a:schemeClr val="tx1"/>
                  </a:solidFill>
                  <a:latin typeface="Helvetica" charset="0"/>
                  <a:ea typeface="Helvetica" charset="0"/>
                  <a:cs typeface="Helvetica" charset="0"/>
                </a:rPr>
                <a:t>Objective-C</a:t>
              </a:r>
              <a:r>
                <a:rPr lang="en-US" sz="3000" dirty="0" smtClean="0">
                  <a:solidFill>
                    <a:schemeClr val="tx1"/>
                  </a:solidFill>
                  <a:latin typeface="Helvetica" charset="0"/>
                  <a:ea typeface="Helvetica" charset="0"/>
                  <a:cs typeface="Helvetica" charset="0"/>
                </a:rPr>
                <a:t> projects.</a:t>
              </a:r>
            </a:p>
            <a:p>
              <a:pPr marL="457200" marR="0" lvl="0" algn="just" rtl="0">
                <a:lnSpc>
                  <a:spcPct val="150000"/>
                </a:lnSpc>
                <a:spcBef>
                  <a:spcPts val="0"/>
                </a:spcBef>
                <a:spcAft>
                  <a:spcPts val="0"/>
                </a:spcAft>
                <a:buClr>
                  <a:srgbClr val="336699"/>
                </a:buClr>
              </a:pPr>
              <a:r>
                <a:rPr lang="en-US" sz="3000" dirty="0" smtClean="0">
                  <a:solidFill>
                    <a:schemeClr val="tx1"/>
                  </a:solidFill>
                  <a:latin typeface="Helvetica" charset="0"/>
                  <a:ea typeface="Helvetica" charset="0"/>
                  <a:cs typeface="Helvetica" charset="0"/>
                </a:rPr>
                <a:t>Application was developed using:</a:t>
              </a:r>
            </a:p>
            <a:p>
              <a:pPr marL="914400" marR="0" lvl="0" indent="-457200" algn="just" rtl="0">
                <a:lnSpc>
                  <a:spcPct val="150000"/>
                </a:lnSpc>
                <a:spcBef>
                  <a:spcPts val="0"/>
                </a:spcBef>
                <a:spcAft>
                  <a:spcPts val="0"/>
                </a:spcAft>
                <a:buClr>
                  <a:srgbClr val="336699"/>
                </a:buClr>
                <a:buFont typeface="Arial" charset="0"/>
                <a:buChar char="•"/>
              </a:pPr>
              <a:r>
                <a:rPr lang="en-US" sz="3000" b="1" dirty="0" smtClean="0">
                  <a:solidFill>
                    <a:schemeClr val="tx1"/>
                  </a:solidFill>
                  <a:latin typeface="Helvetica" charset="0"/>
                  <a:ea typeface="Helvetica" charset="0"/>
                  <a:cs typeface="Helvetica" charset="0"/>
                </a:rPr>
                <a:t>IDE</a:t>
              </a:r>
              <a:r>
                <a:rPr lang="en-US" sz="3000" dirty="0" smtClean="0">
                  <a:solidFill>
                    <a:schemeClr val="tx1"/>
                  </a:solidFill>
                  <a:latin typeface="Helvetica" charset="0"/>
                  <a:ea typeface="Helvetica" charset="0"/>
                  <a:cs typeface="Helvetica" charset="0"/>
                </a:rPr>
                <a:t>: </a:t>
              </a:r>
              <a:r>
                <a:rPr lang="en-US" sz="3000" dirty="0" err="1" smtClean="0">
                  <a:solidFill>
                    <a:schemeClr val="tx1"/>
                  </a:solidFill>
                  <a:latin typeface="Helvetica" charset="0"/>
                  <a:ea typeface="Helvetica" charset="0"/>
                  <a:cs typeface="Helvetica" charset="0"/>
                </a:rPr>
                <a:t>Xcode</a:t>
              </a:r>
              <a:r>
                <a:rPr lang="en-US" sz="3000" dirty="0" smtClean="0">
                  <a:solidFill>
                    <a:schemeClr val="tx1"/>
                  </a:solidFill>
                  <a:latin typeface="Helvetica" charset="0"/>
                  <a:ea typeface="Helvetica" charset="0"/>
                  <a:cs typeface="Helvetica" charset="0"/>
                </a:rPr>
                <a:t> 7.3.1</a:t>
              </a:r>
            </a:p>
            <a:p>
              <a:pPr marL="914400" indent="-457200" algn="just">
                <a:lnSpc>
                  <a:spcPct val="150000"/>
                </a:lnSpc>
                <a:buClr>
                  <a:srgbClr val="336699"/>
                </a:buClr>
                <a:buFont typeface="Arial" charset="0"/>
                <a:buChar char="•"/>
              </a:pPr>
              <a:r>
                <a:rPr lang="en-US" sz="3000" b="1" dirty="0">
                  <a:solidFill>
                    <a:schemeClr val="tx1"/>
                  </a:solidFill>
                  <a:latin typeface="Helvetica" charset="0"/>
                  <a:ea typeface="Helvetica" charset="0"/>
                  <a:cs typeface="Helvetica" charset="0"/>
                </a:rPr>
                <a:t>Development OS</a:t>
              </a:r>
              <a:r>
                <a:rPr lang="en-US" sz="3000" dirty="0">
                  <a:solidFill>
                    <a:schemeClr val="tx1"/>
                  </a:solidFill>
                  <a:latin typeface="Helvetica" charset="0"/>
                  <a:ea typeface="Helvetica" charset="0"/>
                  <a:cs typeface="Helvetica" charset="0"/>
                </a:rPr>
                <a:t>: Mac OS X 10.11 (El Capitan</a:t>
              </a:r>
              <a:r>
                <a:rPr lang="en-US" sz="3000" dirty="0" smtClean="0">
                  <a:solidFill>
                    <a:schemeClr val="tx1"/>
                  </a:solidFill>
                  <a:latin typeface="Helvetica" charset="0"/>
                  <a:ea typeface="Helvetica" charset="0"/>
                  <a:cs typeface="Helvetica" charset="0"/>
                </a:rPr>
                <a:t>)</a:t>
              </a:r>
              <a:endParaRPr lang="en-US" sz="3000" b="1" dirty="0" smtClean="0">
                <a:solidFill>
                  <a:schemeClr val="tx1"/>
                </a:solidFill>
                <a:latin typeface="Helvetica" charset="0"/>
                <a:ea typeface="Helvetica" charset="0"/>
                <a:cs typeface="Helvetica" charset="0"/>
              </a:endParaRPr>
            </a:p>
            <a:p>
              <a:pPr marL="914400" marR="0" lvl="0" indent="-457200" algn="just" rtl="0">
                <a:lnSpc>
                  <a:spcPct val="150000"/>
                </a:lnSpc>
                <a:spcBef>
                  <a:spcPts val="0"/>
                </a:spcBef>
                <a:spcAft>
                  <a:spcPts val="0"/>
                </a:spcAft>
                <a:buClr>
                  <a:srgbClr val="336699"/>
                </a:buClr>
                <a:buFont typeface="Arial" charset="0"/>
                <a:buChar char="•"/>
              </a:pPr>
              <a:r>
                <a:rPr lang="en-US" sz="3000" b="1" dirty="0" smtClean="0">
                  <a:solidFill>
                    <a:schemeClr val="tx1"/>
                  </a:solidFill>
                  <a:latin typeface="Helvetica" charset="0"/>
                  <a:ea typeface="Helvetica" charset="0"/>
                  <a:cs typeface="Helvetica" charset="0"/>
                </a:rPr>
                <a:t>Target iOS version</a:t>
              </a:r>
              <a:r>
                <a:rPr lang="en-US" sz="3000" dirty="0" smtClean="0">
                  <a:solidFill>
                    <a:schemeClr val="tx1"/>
                  </a:solidFill>
                  <a:latin typeface="Helvetica" charset="0"/>
                  <a:ea typeface="Helvetica" charset="0"/>
                  <a:cs typeface="Helvetica" charset="0"/>
                </a:rPr>
                <a:t>: 9.3.5</a:t>
              </a:r>
            </a:p>
            <a:p>
              <a:pPr marL="914400" marR="0" lvl="0" indent="-457200" algn="just" rtl="0">
                <a:lnSpc>
                  <a:spcPct val="150000"/>
                </a:lnSpc>
                <a:spcBef>
                  <a:spcPts val="0"/>
                </a:spcBef>
                <a:spcAft>
                  <a:spcPts val="0"/>
                </a:spcAft>
                <a:buClr>
                  <a:srgbClr val="336699"/>
                </a:buClr>
                <a:buFont typeface="Arial" charset="0"/>
                <a:buChar char="•"/>
              </a:pPr>
              <a:r>
                <a:rPr lang="en-US" sz="3000" b="1" dirty="0" smtClean="0">
                  <a:solidFill>
                    <a:schemeClr val="tx1"/>
                  </a:solidFill>
                  <a:latin typeface="Helvetica" charset="0"/>
                  <a:ea typeface="Helvetica" charset="0"/>
                  <a:cs typeface="Helvetica" charset="0"/>
                </a:rPr>
                <a:t>Target device</a:t>
              </a:r>
              <a:r>
                <a:rPr lang="en-US" sz="3000" dirty="0" smtClean="0">
                  <a:solidFill>
                    <a:schemeClr val="tx1"/>
                  </a:solidFill>
                  <a:latin typeface="Helvetica" charset="0"/>
                  <a:ea typeface="Helvetica" charset="0"/>
                  <a:cs typeface="Helvetica" charset="0"/>
                </a:rPr>
                <a:t>: iPad (Landscape orientation)</a:t>
              </a:r>
            </a:p>
            <a:p>
              <a:pPr marL="914400" marR="0" lvl="0" indent="-457200" algn="just" rtl="0">
                <a:lnSpc>
                  <a:spcPct val="150000"/>
                </a:lnSpc>
                <a:spcBef>
                  <a:spcPts val="0"/>
                </a:spcBef>
                <a:spcAft>
                  <a:spcPts val="0"/>
                </a:spcAft>
                <a:buClr>
                  <a:srgbClr val="336699"/>
                </a:buClr>
                <a:buFont typeface="Arial" charset="0"/>
                <a:buChar char="•"/>
              </a:pPr>
              <a:r>
                <a:rPr lang="en-US" sz="3000" b="1" i="0" u="none" strike="noStrike" cap="none" dirty="0" smtClean="0">
                  <a:solidFill>
                    <a:schemeClr val="tx1"/>
                  </a:solidFill>
                  <a:latin typeface="Helvetica" charset="0"/>
                  <a:ea typeface="Helvetica" charset="0"/>
                  <a:cs typeface="Helvetica" charset="0"/>
                  <a:sym typeface="Arial"/>
                </a:rPr>
                <a:t>Language</a:t>
              </a:r>
              <a:r>
                <a:rPr lang="en-US" sz="3000" i="0" u="none" strike="noStrike" cap="none" dirty="0" smtClean="0">
                  <a:solidFill>
                    <a:schemeClr val="tx1"/>
                  </a:solidFill>
                  <a:latin typeface="Helvetica" charset="0"/>
                  <a:ea typeface="Helvetica" charset="0"/>
                  <a:cs typeface="Helvetica" charset="0"/>
                  <a:sym typeface="Arial"/>
                </a:rPr>
                <a:t>: Swift 2.3</a:t>
              </a:r>
              <a:endParaRPr sz="3000" i="0" u="none" strike="noStrike" cap="none" dirty="0">
                <a:solidFill>
                  <a:schemeClr val="tx1"/>
                </a:solidFill>
                <a:latin typeface="Helvetica" charset="0"/>
                <a:ea typeface="Helvetica" charset="0"/>
                <a:cs typeface="Helvetica" charset="0"/>
                <a:sym typeface="Arial"/>
              </a:endParaRPr>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44411" y="25902730"/>
              <a:ext cx="1625600" cy="16256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128392" y="27528330"/>
              <a:ext cx="5241619" cy="1572486"/>
            </a:xfrm>
            <a:prstGeom prst="rect">
              <a:avLst/>
            </a:prstGeom>
          </p:spPr>
        </p:pic>
      </p:grpSp>
      <p:sp>
        <p:nvSpPr>
          <p:cNvPr id="100" name="Shape 100"/>
          <p:cNvSpPr txBox="1"/>
          <p:nvPr/>
        </p:nvSpPr>
        <p:spPr>
          <a:xfrm>
            <a:off x="1959429" y="14852081"/>
            <a:ext cx="18690771" cy="17106977"/>
          </a:xfrm>
          <a:prstGeom prst="rect">
            <a:avLst/>
          </a:prstGeom>
          <a:noFill/>
          <a:ln w="12700" cap="flat" cmpd="sng">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u="none" strike="noStrike" cap="all" dirty="0">
                <a:solidFill>
                  <a:schemeClr val="tx1"/>
                </a:solidFill>
                <a:latin typeface="Helvetica Neue Condensed" charset="0"/>
                <a:ea typeface="Helvetica Neue Condensed" charset="0"/>
                <a:cs typeface="Helvetica Neue Condensed" charset="0"/>
                <a:sym typeface="Arial"/>
              </a:rPr>
              <a:t>System </a:t>
            </a:r>
            <a:r>
              <a:rPr lang="en-US" sz="4100" b="1" u="none" strike="noStrike" cap="all" dirty="0" smtClean="0">
                <a:solidFill>
                  <a:schemeClr val="tx1"/>
                </a:solidFill>
                <a:latin typeface="Helvetica Neue Condensed" charset="0"/>
                <a:ea typeface="Helvetica Neue Condensed" charset="0"/>
                <a:cs typeface="Helvetica Neue Condensed" charset="0"/>
                <a:sym typeface="Arial"/>
              </a:rPr>
              <a:t>Design</a:t>
            </a:r>
          </a:p>
          <a:p>
            <a:pPr marL="0" marR="0" lvl="0" indent="457200" algn="just" rtl="0">
              <a:lnSpc>
                <a:spcPct val="150000"/>
              </a:lnSpc>
              <a:spcBef>
                <a:spcPts val="0"/>
              </a:spcBef>
              <a:spcAft>
                <a:spcPts val="0"/>
              </a:spcAft>
              <a:buClr>
                <a:srgbClr val="336699"/>
              </a:buClr>
              <a:buSzPct val="25000"/>
              <a:buFont typeface="Arial"/>
              <a:buNone/>
            </a:pPr>
            <a:r>
              <a:rPr lang="en-US" sz="3000" i="0" u="none" strike="noStrike" cap="none" dirty="0" smtClean="0">
                <a:solidFill>
                  <a:schemeClr val="tx1"/>
                </a:solidFill>
                <a:latin typeface="Helvetica" charset="0"/>
                <a:ea typeface="Helvetica" charset="0"/>
                <a:cs typeface="Helvetica" charset="0"/>
                <a:sym typeface="Arial"/>
              </a:rPr>
              <a:t>The MVVM (Model-view-view-model) architectural pattern was chosen to develop the application. MVVM is particularly helpful to develop applications in Swift or Objective-C. Benefits include:</a:t>
            </a:r>
          </a:p>
          <a:p>
            <a:pPr marL="935038" marR="0" lvl="0" indent="-457200" algn="just" rtl="0">
              <a:lnSpc>
                <a:spcPct val="150000"/>
              </a:lnSpc>
              <a:spcBef>
                <a:spcPts val="0"/>
              </a:spcBef>
              <a:spcAft>
                <a:spcPts val="0"/>
              </a:spcAft>
              <a:buClr>
                <a:schemeClr val="tx1"/>
              </a:buClr>
              <a:buSzPct val="100000"/>
              <a:buFont typeface="Arial" charset="0"/>
              <a:buChar char="•"/>
            </a:pPr>
            <a:r>
              <a:rPr lang="en-US" sz="3000" dirty="0" smtClean="0">
                <a:solidFill>
                  <a:schemeClr val="tx1"/>
                </a:solidFill>
                <a:latin typeface="Helvetica" charset="0"/>
                <a:ea typeface="Helvetica" charset="0"/>
                <a:cs typeface="Helvetica" charset="0"/>
              </a:rPr>
              <a:t>Simpler way to manipulate the interface.</a:t>
            </a:r>
          </a:p>
          <a:p>
            <a:pPr marL="935038" marR="0" lvl="0" indent="-457200" algn="just" rtl="0">
              <a:lnSpc>
                <a:spcPct val="150000"/>
              </a:lnSpc>
              <a:spcBef>
                <a:spcPts val="0"/>
              </a:spcBef>
              <a:spcAft>
                <a:spcPts val="0"/>
              </a:spcAft>
              <a:buClr>
                <a:schemeClr val="tx1"/>
              </a:buClr>
              <a:buSzPct val="100000"/>
              <a:buFont typeface="Arial" charset="0"/>
              <a:buChar char="•"/>
            </a:pPr>
            <a:r>
              <a:rPr lang="en-US" sz="3000" i="1" u="none" strike="noStrike" cap="none" dirty="0" err="1" smtClean="0">
                <a:solidFill>
                  <a:schemeClr val="tx1"/>
                </a:solidFill>
                <a:latin typeface="Helvetica" charset="0"/>
                <a:ea typeface="Helvetica" charset="0"/>
                <a:cs typeface="Helvetica" charset="0"/>
                <a:sym typeface="Arial"/>
              </a:rPr>
              <a:t>ViewModel</a:t>
            </a:r>
            <a:r>
              <a:rPr lang="en-US" sz="3000" i="0" u="none" strike="noStrike" cap="none" dirty="0" smtClean="0">
                <a:solidFill>
                  <a:schemeClr val="tx1"/>
                </a:solidFill>
                <a:latin typeface="Helvetica" charset="0"/>
                <a:ea typeface="Helvetica" charset="0"/>
                <a:cs typeface="Helvetica" charset="0"/>
                <a:sym typeface="Arial"/>
              </a:rPr>
              <a:t> projects the data from the </a:t>
            </a:r>
            <a:r>
              <a:rPr lang="en-US" sz="3000" i="1" u="none" strike="noStrike" cap="none" dirty="0" smtClean="0">
                <a:solidFill>
                  <a:schemeClr val="tx1"/>
                </a:solidFill>
                <a:latin typeface="Helvetica" charset="0"/>
                <a:ea typeface="Helvetica" charset="0"/>
                <a:cs typeface="Helvetica" charset="0"/>
                <a:sym typeface="Arial"/>
              </a:rPr>
              <a:t>Model</a:t>
            </a:r>
            <a:r>
              <a:rPr lang="en-US" sz="3000" i="0" u="none" strike="noStrike" cap="none" dirty="0" smtClean="0">
                <a:solidFill>
                  <a:schemeClr val="tx1"/>
                </a:solidFill>
                <a:latin typeface="Helvetica" charset="0"/>
                <a:ea typeface="Helvetica" charset="0"/>
                <a:cs typeface="Helvetica" charset="0"/>
                <a:sym typeface="Arial"/>
              </a:rPr>
              <a:t> into a format that the </a:t>
            </a:r>
            <a:r>
              <a:rPr lang="en-US" sz="3000" i="1" u="none" strike="noStrike" cap="none" dirty="0" smtClean="0">
                <a:solidFill>
                  <a:schemeClr val="tx1"/>
                </a:solidFill>
                <a:latin typeface="Helvetica" charset="0"/>
                <a:ea typeface="Helvetica" charset="0"/>
                <a:cs typeface="Helvetica" charset="0"/>
                <a:sym typeface="Arial"/>
              </a:rPr>
              <a:t>View</a:t>
            </a:r>
            <a:r>
              <a:rPr lang="en-US" sz="3000" i="0" u="none" strike="noStrike" cap="none" dirty="0" smtClean="0">
                <a:solidFill>
                  <a:schemeClr val="tx1"/>
                </a:solidFill>
                <a:latin typeface="Helvetica" charset="0"/>
                <a:ea typeface="Helvetica" charset="0"/>
                <a:cs typeface="Helvetica" charset="0"/>
                <a:sym typeface="Arial"/>
              </a:rPr>
              <a:t> can handle.</a:t>
            </a:r>
          </a:p>
          <a:p>
            <a:pPr marL="935038" marR="0" lvl="0" indent="-457200" algn="just" rtl="0">
              <a:lnSpc>
                <a:spcPct val="150000"/>
              </a:lnSpc>
              <a:spcBef>
                <a:spcPts val="0"/>
              </a:spcBef>
              <a:spcAft>
                <a:spcPts val="0"/>
              </a:spcAft>
              <a:buClr>
                <a:schemeClr val="tx1"/>
              </a:buClr>
              <a:buSzPct val="100000"/>
              <a:buFont typeface="Arial" charset="0"/>
              <a:buChar char="•"/>
            </a:pPr>
            <a:r>
              <a:rPr lang="en-US" sz="3000" dirty="0" smtClean="0">
                <a:solidFill>
                  <a:schemeClr val="tx1"/>
                </a:solidFill>
                <a:latin typeface="Helvetica" charset="0"/>
                <a:ea typeface="Helvetica" charset="0"/>
                <a:cs typeface="Helvetica" charset="0"/>
              </a:rPr>
              <a:t>The </a:t>
            </a:r>
            <a:r>
              <a:rPr lang="en-US" sz="3000" i="1" dirty="0" err="1" smtClean="0">
                <a:solidFill>
                  <a:schemeClr val="tx1"/>
                </a:solidFill>
                <a:latin typeface="Helvetica" charset="0"/>
                <a:ea typeface="Helvetica" charset="0"/>
                <a:cs typeface="Helvetica" charset="0"/>
              </a:rPr>
              <a:t>ViewModel</a:t>
            </a:r>
            <a:r>
              <a:rPr lang="en-US" sz="3000" dirty="0" smtClean="0">
                <a:solidFill>
                  <a:schemeClr val="tx1"/>
                </a:solidFill>
                <a:latin typeface="Helvetica" charset="0"/>
                <a:ea typeface="Helvetica" charset="0"/>
                <a:cs typeface="Helvetica" charset="0"/>
              </a:rPr>
              <a:t> acts as a separate layer that maps the data from the </a:t>
            </a:r>
            <a:r>
              <a:rPr lang="en-US" sz="3000" i="1" dirty="0" smtClean="0">
                <a:solidFill>
                  <a:schemeClr val="tx1"/>
                </a:solidFill>
                <a:latin typeface="Helvetica" charset="0"/>
                <a:ea typeface="Helvetica" charset="0"/>
                <a:cs typeface="Helvetica" charset="0"/>
              </a:rPr>
              <a:t>Model</a:t>
            </a:r>
            <a:r>
              <a:rPr lang="en-US" sz="3000" dirty="0" smtClean="0">
                <a:solidFill>
                  <a:schemeClr val="tx1"/>
                </a:solidFill>
                <a:latin typeface="Helvetica" charset="0"/>
                <a:ea typeface="Helvetica" charset="0"/>
                <a:cs typeface="Helvetica" charset="0"/>
              </a:rPr>
              <a:t> much closer to the </a:t>
            </a:r>
            <a:r>
              <a:rPr lang="en-US" sz="3000" i="1" dirty="0" smtClean="0">
                <a:solidFill>
                  <a:schemeClr val="tx1"/>
                </a:solidFill>
                <a:latin typeface="Helvetica" charset="0"/>
                <a:ea typeface="Helvetica" charset="0"/>
                <a:cs typeface="Helvetica" charset="0"/>
              </a:rPr>
              <a:t>View</a:t>
            </a:r>
            <a:r>
              <a:rPr lang="en-US" sz="3000" dirty="0" smtClean="0">
                <a:solidFill>
                  <a:schemeClr val="tx1"/>
                </a:solidFill>
                <a:latin typeface="Helvetica" charset="0"/>
                <a:ea typeface="Helvetica" charset="0"/>
                <a:cs typeface="Helvetica" charset="0"/>
              </a:rPr>
              <a:t> needs, thus preventing additional code in controller or views.</a:t>
            </a:r>
          </a:p>
          <a:p>
            <a:pPr marL="935038" marR="0" lvl="0" indent="-457200" algn="just" rtl="0">
              <a:lnSpc>
                <a:spcPct val="150000"/>
              </a:lnSpc>
              <a:spcBef>
                <a:spcPts val="0"/>
              </a:spcBef>
              <a:spcAft>
                <a:spcPts val="0"/>
              </a:spcAft>
              <a:buClr>
                <a:schemeClr val="tx1"/>
              </a:buClr>
              <a:buSzPct val="100000"/>
              <a:buFont typeface="Arial" charset="0"/>
              <a:buChar char="•"/>
            </a:pPr>
            <a:r>
              <a:rPr lang="en-US" sz="3000" i="0" u="none" strike="noStrike" cap="none" dirty="0" smtClean="0">
                <a:solidFill>
                  <a:schemeClr val="tx1"/>
                </a:solidFill>
                <a:latin typeface="Helvetica" charset="0"/>
                <a:ea typeface="Helvetica" charset="0"/>
                <a:cs typeface="Helvetica" charset="0"/>
                <a:sym typeface="Arial"/>
              </a:rPr>
              <a:t>In iOS development, it helps to reduce the usually </a:t>
            </a:r>
            <a:r>
              <a:rPr lang="en-US" sz="3000" i="0" u="none" strike="noStrike" cap="none" dirty="0" smtClean="0">
                <a:solidFill>
                  <a:schemeClr val="tx1"/>
                </a:solidFill>
                <a:latin typeface="Helvetica" charset="0"/>
                <a:ea typeface="Helvetica" charset="0"/>
                <a:cs typeface="Helvetica" charset="0"/>
                <a:sym typeface="Arial"/>
              </a:rPr>
              <a:t>"</a:t>
            </a:r>
            <a:r>
              <a:rPr lang="en-US" sz="3000" i="0" u="none" strike="noStrike" cap="none" dirty="0" smtClean="0">
                <a:solidFill>
                  <a:schemeClr val="tx1"/>
                </a:solidFill>
                <a:latin typeface="Helvetica" charset="0"/>
                <a:ea typeface="Helvetica" charset="0"/>
                <a:cs typeface="Helvetica" charset="0"/>
                <a:sym typeface="Arial"/>
              </a:rPr>
              <a:t>fat</a:t>
            </a:r>
            <a:r>
              <a:rPr lang="en-US" sz="3000" i="0" u="none" strike="noStrike" cap="none" dirty="0" smtClean="0">
                <a:solidFill>
                  <a:schemeClr val="tx1"/>
                </a:solidFill>
                <a:latin typeface="Helvetica" charset="0"/>
                <a:ea typeface="Helvetica" charset="0"/>
                <a:cs typeface="Helvetica" charset="0"/>
                <a:sym typeface="Arial"/>
              </a:rPr>
              <a:t>"</a:t>
            </a:r>
            <a:r>
              <a:rPr lang="en-US" sz="3000" i="0" u="none" strike="noStrike" cap="none" dirty="0" smtClean="0">
                <a:solidFill>
                  <a:schemeClr val="tx1"/>
                </a:solidFill>
                <a:latin typeface="Helvetica" charset="0"/>
                <a:ea typeface="Helvetica" charset="0"/>
                <a:cs typeface="Helvetica" charset="0"/>
                <a:sym typeface="Arial"/>
              </a:rPr>
              <a:t> view controllers.</a:t>
            </a:r>
          </a:p>
          <a:p>
            <a:pPr marL="935038" lvl="0" indent="-457200" algn="just">
              <a:lnSpc>
                <a:spcPct val="150000"/>
              </a:lnSpc>
              <a:buClr>
                <a:schemeClr val="tx1"/>
              </a:buClr>
              <a:buSzPct val="100000"/>
              <a:buFont typeface="Arial" charset="0"/>
              <a:buChar char="•"/>
            </a:pPr>
            <a:r>
              <a:rPr lang="en-US" sz="3000" dirty="0" smtClean="0">
                <a:solidFill>
                  <a:schemeClr val="tx1"/>
                </a:solidFill>
                <a:latin typeface="Helvetica" charset="0"/>
                <a:ea typeface="Helvetica" charset="0"/>
                <a:cs typeface="Helvetica" charset="0"/>
              </a:rPr>
              <a:t>It is much easier to write tests for </a:t>
            </a:r>
            <a:r>
              <a:rPr lang="en-US" sz="3000" dirty="0" err="1" smtClean="0">
                <a:solidFill>
                  <a:schemeClr val="tx1"/>
                </a:solidFill>
                <a:latin typeface="Helvetica" charset="0"/>
                <a:ea typeface="Helvetica" charset="0"/>
                <a:cs typeface="Helvetica" charset="0"/>
              </a:rPr>
              <a:t>ViewModels</a:t>
            </a:r>
            <a:r>
              <a:rPr lang="en-US" sz="3000" dirty="0" smtClean="0">
                <a:solidFill>
                  <a:schemeClr val="tx1"/>
                </a:solidFill>
                <a:latin typeface="Helvetica" charset="0"/>
                <a:ea typeface="Helvetica" charset="0"/>
                <a:cs typeface="Helvetica" charset="0"/>
              </a:rPr>
              <a:t> than for Views. Testable </a:t>
            </a:r>
            <a:r>
              <a:rPr lang="en-US" sz="3200" dirty="0" smtClean="0"/>
              <a:t>without </a:t>
            </a:r>
            <a:r>
              <a:rPr lang="en-US" sz="3200" dirty="0"/>
              <a:t>awkward UI automation and interaction</a:t>
            </a:r>
            <a:r>
              <a:rPr lang="en-US" sz="3200" dirty="0" smtClean="0"/>
              <a:t>.</a:t>
            </a:r>
          </a:p>
          <a:p>
            <a:pPr marL="935038" lvl="0" indent="-457200" algn="just">
              <a:lnSpc>
                <a:spcPct val="150000"/>
              </a:lnSpc>
              <a:buClr>
                <a:schemeClr val="tx1"/>
              </a:buClr>
              <a:buSzPct val="100000"/>
              <a:buFont typeface="Arial" charset="0"/>
              <a:buChar char="•"/>
            </a:pPr>
            <a:endParaRPr lang="en-US" sz="3200" i="0" u="none" strike="noStrike" cap="none" dirty="0">
              <a:solidFill>
                <a:schemeClr val="tx1"/>
              </a:solidFill>
              <a:latin typeface="Helvetica" charset="0"/>
              <a:ea typeface="Helvetica" charset="0"/>
              <a:cs typeface="Helvetica" charset="0"/>
              <a:sym typeface="Arial"/>
            </a:endParaRPr>
          </a:p>
          <a:p>
            <a:pPr marL="477838" lvl="0" algn="just">
              <a:lnSpc>
                <a:spcPct val="150000"/>
              </a:lnSpc>
              <a:buClr>
                <a:schemeClr val="tx1"/>
              </a:buClr>
              <a:buSzPct val="100000"/>
            </a:pPr>
            <a:endParaRPr lang="en-US" sz="4100" b="1" dirty="0" smtClean="0">
              <a:solidFill>
                <a:schemeClr val="tx1"/>
              </a:solidFill>
              <a:latin typeface="Helvetica Neue Condensed" charset="0"/>
              <a:ea typeface="Helvetica Neue Condensed" charset="0"/>
              <a:cs typeface="Helvetica Neue Condensed" charset="0"/>
            </a:endParaRPr>
          </a:p>
          <a:p>
            <a:pPr marL="477838" lvl="0" algn="just">
              <a:lnSpc>
                <a:spcPct val="150000"/>
              </a:lnSpc>
              <a:buClr>
                <a:schemeClr val="tx1"/>
              </a:buClr>
              <a:buSzPct val="100000"/>
            </a:pPr>
            <a:r>
              <a:rPr lang="en-US" sz="4100" b="1" dirty="0" smtClean="0">
                <a:solidFill>
                  <a:schemeClr val="tx1"/>
                </a:solidFill>
                <a:latin typeface="Helvetica Neue Condensed" charset="0"/>
                <a:ea typeface="Helvetica Neue Condensed" charset="0"/>
                <a:cs typeface="Helvetica Neue Condensed" charset="0"/>
              </a:rPr>
              <a:t>OBJECT DESIGN</a:t>
            </a:r>
          </a:p>
          <a:p>
            <a:pPr marL="477838" lvl="0" algn="just">
              <a:lnSpc>
                <a:spcPct val="150000"/>
              </a:lnSpc>
              <a:buClr>
                <a:schemeClr val="tx1"/>
              </a:buClr>
              <a:buSzPct val="100000"/>
            </a:pPr>
            <a:endParaRPr lang="en-US" sz="4100" b="1" dirty="0">
              <a:solidFill>
                <a:schemeClr val="tx1"/>
              </a:solidFill>
              <a:latin typeface="Helvetica Neue Condensed" charset="0"/>
              <a:ea typeface="Helvetica Neue Condensed" charset="0"/>
              <a:cs typeface="Helvetica Neue Condensed" charset="0"/>
            </a:endParaRPr>
          </a:p>
          <a:p>
            <a:pPr marL="477838" lvl="0" algn="just">
              <a:lnSpc>
                <a:spcPct val="150000"/>
              </a:lnSpc>
              <a:buClr>
                <a:schemeClr val="tx1"/>
              </a:buClr>
              <a:buSzPct val="100000"/>
            </a:pPr>
            <a:endParaRPr lang="en-US" sz="4100" b="1" dirty="0" smtClean="0">
              <a:solidFill>
                <a:schemeClr val="tx1"/>
              </a:solidFill>
              <a:latin typeface="Helvetica Neue Condensed" charset="0"/>
              <a:ea typeface="Helvetica Neue Condensed" charset="0"/>
              <a:cs typeface="Helvetica Neue Condensed" charset="0"/>
            </a:endParaRPr>
          </a:p>
        </p:txBody>
      </p:sp>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9482" y="21107178"/>
            <a:ext cx="12114250" cy="3222212"/>
          </a:xfrm>
          <a:prstGeom prst="rect">
            <a:avLst/>
          </a:prstGeom>
          <a:ln>
            <a:noFill/>
          </a:ln>
        </p:spPr>
      </p:pic>
      <p:grpSp>
        <p:nvGrpSpPr>
          <p:cNvPr id="19" name="Group 18"/>
          <p:cNvGrpSpPr/>
          <p:nvPr/>
        </p:nvGrpSpPr>
        <p:grpSpPr>
          <a:xfrm>
            <a:off x="11499470" y="32254571"/>
            <a:ext cx="9150730" cy="8637885"/>
            <a:chOff x="11499470" y="32254571"/>
            <a:chExt cx="9150730" cy="8637885"/>
          </a:xfrm>
        </p:grpSpPr>
        <p:sp>
          <p:nvSpPr>
            <p:cNvPr id="104" name="Shape 104"/>
            <p:cNvSpPr txBox="1"/>
            <p:nvPr/>
          </p:nvSpPr>
          <p:spPr>
            <a:xfrm>
              <a:off x="11630165" y="32254571"/>
              <a:ext cx="9020035" cy="8422835"/>
            </a:xfrm>
            <a:prstGeom prst="rect">
              <a:avLst/>
            </a:prstGeom>
            <a:solidFill>
              <a:schemeClr val="accent5">
                <a:lumMod val="20000"/>
                <a:lumOff val="80000"/>
              </a:schemeClr>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u="none" strike="noStrike" cap="none" dirty="0" smtClean="0">
                  <a:solidFill>
                    <a:schemeClr val="tx1"/>
                  </a:solidFill>
                  <a:latin typeface="Helvetica Neue Condensed" charset="0"/>
                  <a:ea typeface="Helvetica Neue Condensed" charset="0"/>
                  <a:cs typeface="Helvetica Neue Condensed" charset="0"/>
                  <a:sym typeface="Arial"/>
                </a:rPr>
                <a:t>Screenshots</a:t>
              </a:r>
              <a:endParaRPr lang="en-US" sz="4100" b="1" u="none" strike="noStrike" cap="none" dirty="0">
                <a:solidFill>
                  <a:schemeClr val="tx1"/>
                </a:solidFill>
                <a:latin typeface="Helvetica Neue Condensed" charset="0"/>
                <a:ea typeface="Helvetica Neue Condensed" charset="0"/>
                <a:cs typeface="Helvetica Neue Condensed" charset="0"/>
                <a:sym typeface="Arial"/>
              </a:endParaRPr>
            </a:p>
          </p:txBody>
        </p:sp>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99470" y="36585125"/>
              <a:ext cx="5743108" cy="4307331"/>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99470" y="32649669"/>
              <a:ext cx="5685064" cy="4307331"/>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938669" y="34419848"/>
              <a:ext cx="5685064" cy="4307331"/>
            </a:xfrm>
            <a:prstGeom prst="rect">
              <a:avLst/>
            </a:prstGeom>
          </p:spPr>
        </p:pic>
      </p:grpSp>
      <p:pic>
        <p:nvPicPr>
          <p:cNvPr id="21" name="Picture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08520" y="24905100"/>
            <a:ext cx="9376357" cy="6632057"/>
          </a:xfrm>
          <a:prstGeom prst="rect">
            <a:avLst/>
          </a:prstGeom>
        </p:spPr>
      </p:pic>
      <p:pic>
        <p:nvPicPr>
          <p:cNvPr id="24" name="Picture 2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717075" y="24715063"/>
            <a:ext cx="8824474" cy="6822094"/>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TotalTime>
  <Words>857</Words>
  <Application>Microsoft Macintosh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Calibri Light</vt:lpstr>
      <vt:lpstr>Helvetica</vt:lpstr>
      <vt:lpstr>Helvetica Neue Condensed</vt:lpstr>
      <vt:lpstr>Helvetica Neue Medium</vt:lpstr>
      <vt:lpstr>Times New Roman</vt:lpstr>
      <vt:lpstr>Arial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Hector Cen</cp:lastModifiedBy>
  <cp:revision>45</cp:revision>
  <cp:lastPrinted>2016-11-27T22:46:16Z</cp:lastPrinted>
  <dcterms:modified xsi:type="dcterms:W3CDTF">2016-11-28T01:27:50Z</dcterms:modified>
</cp:coreProperties>
</file>