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70" r:id="rId4"/>
    <p:sldId id="271" r:id="rId5"/>
    <p:sldId id="272" r:id="rId6"/>
    <p:sldId id="273" r:id="rId7"/>
    <p:sldId id="274" r:id="rId8"/>
    <p:sldId id="275" r:id="rId9"/>
    <p:sldId id="281" r:id="rId10"/>
    <p:sldId id="282" r:id="rId11"/>
    <p:sldId id="276" r:id="rId12"/>
    <p:sldId id="277" r:id="rId13"/>
    <p:sldId id="278" r:id="rId14"/>
    <p:sldId id="279" r:id="rId15"/>
    <p:sldId id="28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6491"/>
  </p:normalViewPr>
  <p:slideViewPr>
    <p:cSldViewPr snapToGrid="0" snapToObjects="1">
      <p:cViewPr>
        <p:scale>
          <a:sx n="90" d="100"/>
          <a:sy n="90" d="100"/>
        </p:scale>
        <p:origin x="11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18128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963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133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3763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075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8238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764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0114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824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639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544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06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706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928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95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300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209371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65129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5079114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2433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5152394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69089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176671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4282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75818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33930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05231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81171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37102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62226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94846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661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982785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147958130"/>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smtClean="0">
                <a:solidFill>
                  <a:srgbClr val="001D4D"/>
                </a:solidFill>
                <a:latin typeface="Trebuchet MS"/>
                <a:ea typeface="Trebuchet MS"/>
                <a:cs typeface="Trebuchet MS"/>
                <a:sym typeface="Trebuchet MS"/>
              </a:rPr>
              <a:t>Technology Driven Active Learning in Human Anatomy Laboratory 1.0</a:t>
            </a:r>
            <a:endParaRPr sz="3600" dirty="0" smtClean="0"/>
          </a:p>
          <a:p>
            <a:pPr marL="0" marR="0" lvl="0" indent="0" algn="ctr" rtl="0">
              <a:spcBef>
                <a:spcPts val="0"/>
              </a:spcBef>
              <a:spcAft>
                <a:spcPts val="0"/>
              </a:spcAft>
              <a:buSzPct val="25000"/>
              <a:buNone/>
            </a:pPr>
            <a:r>
              <a:rPr lang="en-US" sz="2500" b="0" i="0" u="none" strike="noStrike" cap="none" dirty="0" smtClean="0">
                <a:solidFill>
                  <a:srgbClr val="001D4D"/>
                </a:solidFill>
                <a:latin typeface="Trebuchet MS"/>
                <a:ea typeface="Trebuchet MS"/>
                <a:cs typeface="Trebuchet MS"/>
                <a:sym typeface="Trebuchet MS"/>
              </a:rPr>
              <a:t>Team </a:t>
            </a:r>
            <a:r>
              <a:rPr lang="en-US" sz="2500" b="0" i="0" u="none" strike="noStrike" cap="none" dirty="0">
                <a:solidFill>
                  <a:srgbClr val="001D4D"/>
                </a:solidFill>
                <a:latin typeface="Trebuchet MS"/>
                <a:ea typeface="Trebuchet MS"/>
                <a:cs typeface="Trebuchet MS"/>
                <a:sym typeface="Trebuchet MS"/>
              </a:rPr>
              <a:t>Member(s): </a:t>
            </a:r>
            <a:r>
              <a:rPr lang="en-US" sz="2500" b="0" i="0" u="none" strike="noStrike" cap="none" dirty="0" smtClean="0">
                <a:solidFill>
                  <a:srgbClr val="001D4D"/>
                </a:solidFill>
                <a:latin typeface="Trebuchet MS"/>
                <a:ea typeface="Trebuchet MS"/>
                <a:cs typeface="Trebuchet MS"/>
                <a:sym typeface="Trebuchet MS"/>
              </a:rPr>
              <a:t>Darian M</a:t>
            </a:r>
            <a:r>
              <a:rPr lang="en-US" sz="2500" cap="none" dirty="0" smtClean="0">
                <a:solidFill>
                  <a:srgbClr val="001D4D"/>
                </a:solidFill>
                <a:latin typeface="Trebuchet MS"/>
                <a:ea typeface="Trebuchet MS"/>
                <a:cs typeface="Trebuchet MS"/>
                <a:sym typeface="Trebuchet MS"/>
              </a:rPr>
              <a:t>endez, Hector Cen</a:t>
            </a:r>
            <a:r>
              <a:rPr lang="en-US" sz="2500" b="0" i="0" u="none" strike="noStrike" cap="none" dirty="0">
                <a:solidFill>
                  <a:srgbClr val="001D4D"/>
                </a:solidFill>
                <a:latin typeface="Trebuchet MS"/>
                <a:ea typeface="Trebuchet MS"/>
                <a:cs typeface="Trebuchet MS"/>
                <a:sym typeface="Trebuchet MS"/>
              </a:rPr>
              <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smtClean="0">
                <a:solidFill>
                  <a:srgbClr val="001D4D"/>
                </a:solidFill>
                <a:latin typeface="Trebuchet MS"/>
                <a:ea typeface="Trebuchet MS"/>
                <a:cs typeface="Trebuchet MS"/>
                <a:sym typeface="Trebuchet MS"/>
              </a:rPr>
              <a:t>Product </a:t>
            </a:r>
            <a:r>
              <a:rPr lang="en-US" sz="2500" b="0" i="0" u="none" strike="noStrike" cap="none" dirty="0">
                <a:solidFill>
                  <a:srgbClr val="001D4D"/>
                </a:solidFill>
                <a:latin typeface="Trebuchet MS"/>
                <a:ea typeface="Trebuchet MS"/>
                <a:cs typeface="Trebuchet MS"/>
                <a:sym typeface="Trebuchet MS"/>
              </a:rPr>
              <a:t>Owner(s</a:t>
            </a:r>
            <a:r>
              <a:rPr lang="en-US" sz="2500" b="0" i="0" u="none" strike="noStrike" cap="none" dirty="0" smtClean="0">
                <a:solidFill>
                  <a:srgbClr val="001D4D"/>
                </a:solidFill>
                <a:latin typeface="Trebuchet MS"/>
                <a:ea typeface="Trebuchet MS"/>
                <a:cs typeface="Trebuchet MS"/>
                <a:sym typeface="Trebuchet MS"/>
              </a:rPr>
              <a:t>): Lisa </a:t>
            </a:r>
            <a:r>
              <a:rPr lang="en-US" sz="2500" b="0" i="0" u="none" strike="noStrike" cap="none" dirty="0" err="1" smtClean="0">
                <a:solidFill>
                  <a:srgbClr val="001D4D"/>
                </a:solidFill>
                <a:latin typeface="Trebuchet MS"/>
                <a:ea typeface="Trebuchet MS"/>
                <a:cs typeface="Trebuchet MS"/>
                <a:sym typeface="Trebuchet MS"/>
              </a:rPr>
              <a:t>Brinn</a:t>
            </a:r>
            <a:endParaRPr lang="en-US" sz="25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2500" dirty="0"/>
              <a:t/>
            </a:r>
            <a:br>
              <a:rPr lang="en-US" sz="2500" dirty="0"/>
            </a:br>
            <a:r>
              <a:rPr lang="en-US" sz="2500" dirty="0" smtClean="0"/>
              <a:t>Instructor</a:t>
            </a:r>
            <a:r>
              <a:rPr lang="en-US" sz="2500" dirty="0"/>
              <a:t>: </a:t>
            </a:r>
            <a:r>
              <a:rPr lang="en-US" sz="2500" dirty="0" err="1"/>
              <a:t>Masoud</a:t>
            </a:r>
            <a:r>
              <a:rPr lang="en-US" sz="2500" dirty="0"/>
              <a:t> </a:t>
            </a:r>
            <a:r>
              <a:rPr lang="en-US" sz="2500" dirty="0" err="1"/>
              <a:t>Sadjadi</a:t>
            </a:r>
            <a:r>
              <a:rPr lang="en-US" sz="2800" b="0" i="0" u="none" strike="noStrike" cap="none" dirty="0">
                <a:solidFill>
                  <a:srgbClr val="001D4D"/>
                </a:solidFill>
                <a:latin typeface="Trebuchet MS"/>
                <a:ea typeface="Trebuchet MS"/>
                <a:cs typeface="Trebuchet MS"/>
                <a:sym typeface="Trebuchet MS"/>
              </a:rPr>
              <a:t/>
            </a:r>
            <a:br>
              <a:rPr lang="en-US" sz="2800" b="0" i="0" u="none" strike="noStrike" cap="none" dirty="0">
                <a:solidFill>
                  <a:srgbClr val="001D4D"/>
                </a:solidFill>
                <a:latin typeface="Trebuchet MS"/>
                <a:ea typeface="Trebuchet MS"/>
                <a:cs typeface="Trebuchet MS"/>
                <a:sym typeface="Trebuchet MS"/>
              </a:rPr>
            </a:br>
            <a:r>
              <a:rPr lang="en-US" sz="4400" b="0" i="0" u="none" strike="noStrike" cap="none" dirty="0">
                <a:solidFill>
                  <a:srgbClr val="001D4D"/>
                </a:solidFill>
                <a:latin typeface="Trebuchet MS"/>
                <a:ea typeface="Trebuchet MS"/>
                <a:cs typeface="Trebuchet MS"/>
                <a:sym typeface="Trebuchet MS"/>
              </a:rPr>
              <a:t/>
            </a: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dirty="0">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400" dirty="0" smtClean="0">
                <a:solidFill>
                  <a:srgbClr val="001D4D"/>
                </a:solidFill>
                <a:latin typeface="Trebuchet MS"/>
                <a:ea typeface="Trebuchet MS"/>
                <a:cs typeface="Trebuchet MS"/>
                <a:sym typeface="Trebuchet MS"/>
              </a:rPr>
              <a:t>Advanced Software Engineering/Senior Projects Fall 2016</a:t>
            </a:r>
            <a:endParaRPr lang="en-US" sz="2400" dirty="0">
              <a:solidFill>
                <a:srgbClr val="001D4D"/>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879498"/>
            <a:ext cx="2194560" cy="68839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280" y="5938425"/>
            <a:ext cx="3534445" cy="62947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User </a:t>
            </a:r>
            <a:r>
              <a:rPr lang="en-US" sz="3800" b="0" i="0" u="none" strike="noStrike" cap="none" dirty="0" smtClean="0">
                <a:solidFill>
                  <a:srgbClr val="001D4D"/>
                </a:solidFill>
                <a:latin typeface="Trebuchet MS"/>
                <a:ea typeface="Trebuchet MS"/>
                <a:cs typeface="Trebuchet MS"/>
                <a:sym typeface="Trebuchet MS"/>
              </a:rPr>
              <a:t>Story #176</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3999"/>
            <a:ext cx="7583486" cy="5091113"/>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US" dirty="0" smtClean="0">
                <a:solidFill>
                  <a:schemeClr val="tx2">
                    <a:lumMod val="60000"/>
                    <a:lumOff val="40000"/>
                  </a:schemeClr>
                </a:solidFill>
                <a:latin typeface="Avenir Next Condensed Medium" charset="0"/>
                <a:ea typeface="Avenir Next Condensed Medium" charset="0"/>
                <a:cs typeface="Avenir Next Condensed Medium" charset="0"/>
              </a:rPr>
              <a:t>Description</a:t>
            </a:r>
          </a:p>
          <a:p>
            <a:pPr marL="0" indent="0" algn="just">
              <a:spcBef>
                <a:spcPts val="0"/>
              </a:spcBef>
              <a:spcAft>
                <a:spcPts val="0"/>
              </a:spcAft>
              <a:buNone/>
            </a:pPr>
            <a:r>
              <a:rPr lang="en-US" dirty="0" smtClean="0">
                <a:solidFill>
                  <a:schemeClr val="tx2">
                    <a:lumMod val="40000"/>
                    <a:lumOff val="60000"/>
                  </a:schemeClr>
                </a:solidFill>
                <a:latin typeface="Avenir Next Condensed Medium" charset="0"/>
                <a:ea typeface="Avenir Next Condensed Medium" charset="0"/>
                <a:cs typeface="Avenir Next Condensed Medium" charset="0"/>
              </a:rPr>
              <a:t>	</a:t>
            </a:r>
            <a:r>
              <a:rPr lang="en-US" dirty="0">
                <a:solidFill>
                  <a:schemeClr val="tx1"/>
                </a:solidFill>
              </a:rPr>
              <a:t>As a student I want to change the settings of my quizzes so that I can take quizzes with time limits, quizzes for specific stations or labs</a:t>
            </a:r>
            <a:r>
              <a:rPr lang="en-US" dirty="0" smtClean="0">
                <a:solidFill>
                  <a:schemeClr val="tx1"/>
                </a:solidFill>
              </a:rPr>
              <a:t>.</a:t>
            </a:r>
          </a:p>
          <a:p>
            <a:pPr marL="0" indent="0" algn="just">
              <a:spcBef>
                <a:spcPts val="0"/>
              </a:spcBef>
              <a:spcAft>
                <a:spcPts val="0"/>
              </a:spcAft>
              <a:buNone/>
            </a:pPr>
            <a:endParaRPr lang="en-US" dirty="0" smtClean="0">
              <a:solidFill>
                <a:schemeClr val="tx1"/>
              </a:solidFill>
            </a:endParaRPr>
          </a:p>
          <a:p>
            <a:pPr marL="0" indent="0" algn="just">
              <a:spcBef>
                <a:spcPts val="0"/>
              </a:spcBef>
              <a:spcAft>
                <a:spcPts val="0"/>
              </a:spcAft>
              <a:buNone/>
            </a:pPr>
            <a:r>
              <a:rPr lang="en-US" dirty="0" smtClean="0">
                <a:solidFill>
                  <a:schemeClr val="tx2">
                    <a:lumMod val="60000"/>
                    <a:lumOff val="40000"/>
                  </a:schemeClr>
                </a:solidFill>
                <a:latin typeface="Avenir Next Condensed Medium" charset="0"/>
                <a:ea typeface="Avenir Next Condensed Medium" charset="0"/>
                <a:cs typeface="Avenir Next Condensed Medium" charset="0"/>
              </a:rPr>
              <a:t>Acceptance criteria</a:t>
            </a:r>
          </a:p>
          <a:p>
            <a:pPr marL="690563" indent="-282575" algn="just">
              <a:spcBef>
                <a:spcPts val="0"/>
              </a:spcBef>
              <a:spcAft>
                <a:spcPts val="0"/>
              </a:spcAft>
              <a:buFont typeface="+mj-lt"/>
              <a:buAutoNum type="arabicPeriod"/>
            </a:pPr>
            <a:r>
              <a:rPr lang="en-US" dirty="0" smtClean="0">
                <a:solidFill>
                  <a:schemeClr val="tx1"/>
                </a:solidFill>
                <a:ea typeface="Avenir Next Condensed Medium" charset="0"/>
                <a:cs typeface="Avenir Next Condensed Medium" charset="0"/>
              </a:rPr>
              <a:t>The student can change the time limit of the quiz.</a:t>
            </a:r>
          </a:p>
          <a:p>
            <a:pPr marL="690563" indent="-282575" algn="just">
              <a:spcBef>
                <a:spcPts val="0"/>
              </a:spcBef>
              <a:spcAft>
                <a:spcPts val="0"/>
              </a:spcAft>
              <a:buFont typeface="+mj-lt"/>
              <a:buAutoNum type="arabicPeriod"/>
            </a:pPr>
            <a:r>
              <a:rPr lang="en-US" dirty="0" smtClean="0">
                <a:solidFill>
                  <a:schemeClr val="tx1"/>
                </a:solidFill>
                <a:ea typeface="Avenir Next Condensed Medium" charset="0"/>
                <a:cs typeface="Avenir Next Condensed Medium" charset="0"/>
              </a:rPr>
              <a:t>The student can select to take the quiz of one station or multiple stations in one quiz.</a:t>
            </a:r>
          </a:p>
          <a:p>
            <a:pPr marL="690563" indent="-282575" algn="just">
              <a:spcBef>
                <a:spcPts val="0"/>
              </a:spcBef>
              <a:spcAft>
                <a:spcPts val="0"/>
              </a:spcAft>
              <a:buFont typeface="+mj-lt"/>
              <a:buAutoNum type="arabicPeriod"/>
            </a:pPr>
            <a:r>
              <a:rPr lang="en-US" dirty="0" smtClean="0">
                <a:solidFill>
                  <a:schemeClr val="tx1"/>
                </a:solidFill>
                <a:ea typeface="Avenir Next Condensed Medium" charset="0"/>
                <a:cs typeface="Avenir Next Condensed Medium" charset="0"/>
              </a:rPr>
              <a:t>The student can take the quiz for one lab or multiple labs in one quiz.</a:t>
            </a:r>
          </a:p>
          <a:p>
            <a:pPr marL="690563" indent="-282575" algn="just">
              <a:spcBef>
                <a:spcPts val="0"/>
              </a:spcBef>
              <a:spcAft>
                <a:spcPts val="0"/>
              </a:spcAft>
              <a:buFont typeface="+mj-lt"/>
              <a:buAutoNum type="arabicPeriod"/>
            </a:pPr>
            <a:r>
              <a:rPr lang="en-US" dirty="0" smtClean="0">
                <a:solidFill>
                  <a:schemeClr val="tx1"/>
                </a:solidFill>
                <a:ea typeface="Avenir Next Condensed Medium" charset="0"/>
                <a:cs typeface="Avenir Next Condensed Medium" charset="0"/>
              </a:rPr>
              <a:t>The student can choose  to take it multiple choice, fill in the blank or both.</a:t>
            </a:r>
          </a:p>
        </p:txBody>
      </p:sp>
    </p:spTree>
    <p:extLst>
      <p:ext uri="{BB962C8B-B14F-4D97-AF65-F5344CB8AC3E}">
        <p14:creationId xmlns:p14="http://schemas.microsoft.com/office/powerpoint/2010/main" val="206490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Test case: Sunny day</a:t>
            </a:r>
            <a:endParaRPr lang="en-US" sz="3800" b="0" i="0" u="none" strike="noStrike" cap="none" dirty="0">
              <a:solidFill>
                <a:srgbClr val="001D4D"/>
              </a:solidFill>
              <a:latin typeface="Trebuchet MS"/>
              <a:ea typeface="Trebuchet MS"/>
              <a:cs typeface="Trebuchet MS"/>
              <a:sym typeface="Trebuchet MS"/>
            </a:endParaRPr>
          </a:p>
        </p:txBody>
      </p:sp>
      <p:graphicFrame>
        <p:nvGraphicFramePr>
          <p:cNvPr id="4" name="Table 3"/>
          <p:cNvGraphicFramePr>
            <a:graphicFrameLocks noGrp="1"/>
          </p:cNvGraphicFramePr>
          <p:nvPr>
            <p:extLst>
              <p:ext uri="{D42A27DB-BD31-4B8C-83A1-F6EECF244321}">
                <p14:modId xmlns:p14="http://schemas.microsoft.com/office/powerpoint/2010/main" val="8049200"/>
              </p:ext>
            </p:extLst>
          </p:nvPr>
        </p:nvGraphicFramePr>
        <p:xfrm>
          <a:off x="314975" y="1504946"/>
          <a:ext cx="8571850" cy="4187841"/>
        </p:xfrm>
        <a:graphic>
          <a:graphicData uri="http://schemas.openxmlformats.org/drawingml/2006/table">
            <a:tbl>
              <a:tblPr/>
              <a:tblGrid>
                <a:gridCol w="8571850"/>
              </a:tblGrid>
              <a:tr h="311195">
                <a:tc>
                  <a:txBody>
                    <a:bodyPr/>
                    <a:lstStyle/>
                    <a:p>
                      <a:pPr marL="0" marR="0">
                        <a:spcBef>
                          <a:spcPts val="0"/>
                        </a:spcBef>
                        <a:spcAft>
                          <a:spcPts val="0"/>
                        </a:spcAft>
                      </a:pPr>
                      <a:r>
                        <a:rPr lang="en-US" sz="1800" b="1" u="sng">
                          <a:solidFill>
                            <a:srgbClr val="222222"/>
                          </a:solidFill>
                          <a:effectLst/>
                          <a:highlight>
                            <a:srgbClr val="FFFFFF"/>
                          </a:highlight>
                          <a:latin typeface="Avenir Next Condensed" charset="0"/>
                          <a:ea typeface="Avenir Next Condensed" charset="0"/>
                          <a:cs typeface="Avenir Next Condensed" charset="0"/>
                        </a:rPr>
                        <a:t>Test case ID</a:t>
                      </a:r>
                      <a:r>
                        <a:rPr lang="en-US" sz="1800">
                          <a:solidFill>
                            <a:srgbClr val="222222"/>
                          </a:solidFill>
                          <a:effectLst/>
                          <a:highlight>
                            <a:srgbClr val="FFFFFF"/>
                          </a:highlight>
                          <a:latin typeface="Avenir Next Condensed" charset="0"/>
                          <a:ea typeface="Avenir Next Condensed" charset="0"/>
                          <a:cs typeface="Avenir Next Condensed" charset="0"/>
                        </a:rPr>
                        <a:t>: US_130_001</a:t>
                      </a:r>
                      <a:endParaRPr lang="en-US" sz="180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66355">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Test Description</a:t>
                      </a:r>
                      <a:r>
                        <a:rPr lang="en-US" sz="1800" dirty="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a:solidFill>
                            <a:srgbClr val="222222"/>
                          </a:solidFill>
                          <a:effectLst/>
                          <a:highlight>
                            <a:srgbClr val="FFFFFF"/>
                          </a:highlight>
                          <a:latin typeface="Avenir Next Condensed" charset="0"/>
                          <a:ea typeface="Avenir Next Condensed" charset="0"/>
                          <a:cs typeface="Avenir Next Condensed" charset="0"/>
                        </a:rPr>
                        <a:t>Ensure that the student can login through FIU its assigned email address</a:t>
                      </a:r>
                      <a:r>
                        <a:rPr lang="en-US" sz="1800" dirty="0" smtClean="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5800">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Pre-condition</a:t>
                      </a:r>
                      <a:r>
                        <a:rPr lang="en-US" sz="1800" dirty="0" smtClean="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a:solidFill>
                            <a:srgbClr val="222222"/>
                          </a:solidFill>
                          <a:effectLst/>
                          <a:highlight>
                            <a:srgbClr val="FFFFFF"/>
                          </a:highlight>
                          <a:latin typeface="Avenir Next Condensed" charset="0"/>
                          <a:ea typeface="Avenir Next Condensed" charset="0"/>
                          <a:cs typeface="Avenir Next Condensed" charset="0"/>
                        </a:rPr>
                        <a:t>Student is logged out of the application. Login view is shown in the app</a:t>
                      </a:r>
                      <a:r>
                        <a:rPr lang="en-US" sz="1800" dirty="0" smtClean="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80512">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Test Steps</a:t>
                      </a:r>
                      <a:r>
                        <a:rPr lang="en-US" sz="1800" dirty="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a:solidFill>
                            <a:srgbClr val="000000"/>
                          </a:solidFill>
                          <a:effectLst/>
                          <a:latin typeface="Avenir Next Condensed" charset="0"/>
                          <a:ea typeface="Avenir Next Condensed" charset="0"/>
                          <a:cs typeface="Avenir Next Condensed" charset="0"/>
                        </a:rPr>
                        <a:t>The user taps the "Login with your </a:t>
                      </a:r>
                      <a:r>
                        <a:rPr lang="en-US" sz="1800" dirty="0" err="1">
                          <a:solidFill>
                            <a:srgbClr val="000000"/>
                          </a:solidFill>
                          <a:effectLst/>
                          <a:latin typeface="Avenir Next Condensed" charset="0"/>
                          <a:ea typeface="Avenir Next Condensed" charset="0"/>
                          <a:cs typeface="Avenir Next Condensed" charset="0"/>
                        </a:rPr>
                        <a:t>PantherMail</a:t>
                      </a:r>
                      <a:r>
                        <a:rPr lang="en-US" sz="1800" dirty="0">
                          <a:solidFill>
                            <a:srgbClr val="000000"/>
                          </a:solidFill>
                          <a:effectLst/>
                          <a:latin typeface="Avenir Next Condensed" charset="0"/>
                          <a:ea typeface="Avenir Next Condensed" charset="0"/>
                          <a:cs typeface="Avenir Next Condensed" charset="0"/>
                        </a:rPr>
                        <a:t> account " button on the center of the login view controller. On the web view with Google Sign in flow, </a:t>
                      </a:r>
                      <a:r>
                        <a:rPr lang="en-US" sz="1800" dirty="0" smtClean="0">
                          <a:solidFill>
                            <a:srgbClr val="000000"/>
                          </a:solidFill>
                          <a:effectLst/>
                          <a:latin typeface="Avenir Next Condensed" charset="0"/>
                          <a:ea typeface="Avenir Next Condensed" charset="0"/>
                          <a:cs typeface="Avenir Next Condensed" charset="0"/>
                        </a:rPr>
                        <a:t>the </a:t>
                      </a:r>
                      <a:r>
                        <a:rPr lang="en-US" sz="1800" dirty="0">
                          <a:solidFill>
                            <a:srgbClr val="000000"/>
                          </a:solidFill>
                          <a:effectLst/>
                          <a:latin typeface="Avenir Next Condensed" charset="0"/>
                          <a:ea typeface="Avenir Next Condensed" charset="0"/>
                          <a:cs typeface="Avenir Next Condensed" charset="0"/>
                        </a:rPr>
                        <a:t>user enters his / hers panther mail credentials</a:t>
                      </a:r>
                      <a:r>
                        <a:rPr lang="en-US" sz="1800" dirty="0" smtClean="0">
                          <a:solidFill>
                            <a:srgbClr val="000000"/>
                          </a:solidFill>
                          <a:effectLs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20775">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Expected Result</a:t>
                      </a:r>
                      <a:r>
                        <a:rPr lang="en-US" sz="1800" dirty="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smtClean="0">
                          <a:solidFill>
                            <a:srgbClr val="222222"/>
                          </a:solidFill>
                          <a:effectLst/>
                          <a:highlight>
                            <a:srgbClr val="FFFFFF"/>
                          </a:highlight>
                          <a:latin typeface="Avenir Next Condensed" charset="0"/>
                          <a:ea typeface="Avenir Next Condensed" charset="0"/>
                          <a:cs typeface="Avenir Next Condensed" charset="0"/>
                        </a:rPr>
                        <a:t>The </a:t>
                      </a:r>
                      <a:r>
                        <a:rPr lang="en-US" sz="1800" dirty="0">
                          <a:solidFill>
                            <a:srgbClr val="222222"/>
                          </a:solidFill>
                          <a:effectLst/>
                          <a:highlight>
                            <a:srgbClr val="FFFFFF"/>
                          </a:highlight>
                          <a:latin typeface="Avenir Next Condensed" charset="0"/>
                          <a:ea typeface="Avenir Next Condensed" charset="0"/>
                          <a:cs typeface="Avenir Next Condensed" charset="0"/>
                        </a:rPr>
                        <a:t>login view controller gets dismissed and the app shows the detail view controller of the "Labs" tab, this is the default behavior. It also shows the user full name in the bottom right of the detail view controller</a:t>
                      </a:r>
                      <a:r>
                        <a:rPr lang="en-US" sz="1800" dirty="0" smtClean="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1195">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Actual result</a:t>
                      </a:r>
                      <a:r>
                        <a:rPr lang="en-US" sz="1800" dirty="0">
                          <a:solidFill>
                            <a:srgbClr val="222222"/>
                          </a:solidFill>
                          <a:effectLst/>
                          <a:highlight>
                            <a:srgbClr val="FFFFFF"/>
                          </a:highlight>
                          <a:latin typeface="Avenir Next Condensed" charset="0"/>
                          <a:ea typeface="Avenir Next Condensed" charset="0"/>
                          <a:cs typeface="Avenir Next Condensed" charset="0"/>
                        </a:rPr>
                        <a:t>: PASS</a:t>
                      </a:r>
                      <a:endParaRPr lang="en-US" sz="1800" dirty="0">
                        <a:solidFill>
                          <a:srgbClr val="000000"/>
                        </a:solidFill>
                        <a:effectLst/>
                        <a:latin typeface="Avenir Next Condensed" charset="0"/>
                        <a:ea typeface="Avenir Next Condensed" charset="0"/>
                        <a:cs typeface="Avenir Next Condensed" charset="0"/>
                      </a:endParaRPr>
                    </a:p>
                  </a:txBody>
                  <a:tcPr marL="50579" marR="50579" marT="50579" marB="505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21723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Test case: Rainy day</a:t>
            </a:r>
            <a:endParaRPr lang="en-US" sz="3800" b="0" i="0" u="none" strike="noStrike" cap="none" dirty="0">
              <a:solidFill>
                <a:srgbClr val="001D4D"/>
              </a:solidFill>
              <a:latin typeface="Trebuchet MS"/>
              <a:ea typeface="Trebuchet MS"/>
              <a:cs typeface="Trebuchet MS"/>
              <a:sym typeface="Trebuchet MS"/>
            </a:endParaRPr>
          </a:p>
        </p:txBody>
      </p:sp>
      <p:graphicFrame>
        <p:nvGraphicFramePr>
          <p:cNvPr id="6" name="Table 5"/>
          <p:cNvGraphicFramePr>
            <a:graphicFrameLocks noGrp="1"/>
          </p:cNvGraphicFramePr>
          <p:nvPr>
            <p:extLst>
              <p:ext uri="{D42A27DB-BD31-4B8C-83A1-F6EECF244321}">
                <p14:modId xmlns:p14="http://schemas.microsoft.com/office/powerpoint/2010/main" val="1715164579"/>
              </p:ext>
            </p:extLst>
          </p:nvPr>
        </p:nvGraphicFramePr>
        <p:xfrm>
          <a:off x="296069" y="1517173"/>
          <a:ext cx="8533606" cy="4150192"/>
        </p:xfrm>
        <a:graphic>
          <a:graphicData uri="http://schemas.openxmlformats.org/drawingml/2006/table">
            <a:tbl>
              <a:tblPr/>
              <a:tblGrid>
                <a:gridCol w="8533606"/>
              </a:tblGrid>
              <a:tr h="442018">
                <a:tc>
                  <a:txBody>
                    <a:bodyPr/>
                    <a:lstStyle/>
                    <a:p>
                      <a:pPr marL="0" marR="0">
                        <a:spcBef>
                          <a:spcPts val="0"/>
                        </a:spcBef>
                        <a:spcAft>
                          <a:spcPts val="0"/>
                        </a:spcAft>
                      </a:pPr>
                      <a:r>
                        <a:rPr lang="en-US" sz="1800" b="1" u="sng">
                          <a:solidFill>
                            <a:srgbClr val="222222"/>
                          </a:solidFill>
                          <a:effectLst/>
                          <a:highlight>
                            <a:srgbClr val="FFFFFF"/>
                          </a:highlight>
                          <a:latin typeface="Avenir Next Condensed" charset="0"/>
                          <a:ea typeface="Avenir Next Condensed" charset="0"/>
                          <a:cs typeface="Avenir Next Condensed" charset="0"/>
                        </a:rPr>
                        <a:t>Test case ID</a:t>
                      </a:r>
                      <a:r>
                        <a:rPr lang="en-US" sz="1800">
                          <a:solidFill>
                            <a:srgbClr val="222222"/>
                          </a:solidFill>
                          <a:effectLst/>
                          <a:highlight>
                            <a:srgbClr val="FFFFFF"/>
                          </a:highlight>
                          <a:latin typeface="Avenir Next Condensed" charset="0"/>
                          <a:ea typeface="Avenir Next Condensed" charset="0"/>
                          <a:cs typeface="Avenir Next Condensed" charset="0"/>
                        </a:rPr>
                        <a:t>: US_130_002</a:t>
                      </a:r>
                      <a:endParaRPr lang="en-US" sz="1800">
                        <a:solidFill>
                          <a:srgbClr val="000000"/>
                        </a:solidFill>
                        <a:effectLst/>
                        <a:latin typeface="Avenir Next Condensed" charset="0"/>
                        <a:ea typeface="Avenir Next Condensed" charset="0"/>
                        <a:cs typeface="Avenir Next Condensed"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3118">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Test </a:t>
                      </a:r>
                      <a:r>
                        <a:rPr lang="en-US" sz="1800" b="1" u="sng" dirty="0" smtClean="0">
                          <a:solidFill>
                            <a:srgbClr val="222222"/>
                          </a:solidFill>
                          <a:effectLst/>
                          <a:highlight>
                            <a:srgbClr val="FFFFFF"/>
                          </a:highlight>
                          <a:latin typeface="Avenir Next Condensed" charset="0"/>
                          <a:ea typeface="Avenir Next Condensed" charset="0"/>
                          <a:cs typeface="Avenir Next Condensed" charset="0"/>
                        </a:rPr>
                        <a:t>Description</a:t>
                      </a:r>
                      <a:r>
                        <a:rPr lang="en-US" sz="1800" dirty="0" smtClean="0">
                          <a:solidFill>
                            <a:srgbClr val="222222"/>
                          </a:solidFill>
                          <a:effectLst/>
                          <a:highlight>
                            <a:srgbClr val="FFFFFF"/>
                          </a:highlight>
                          <a:latin typeface="Avenir Next Condensed" charset="0"/>
                          <a:ea typeface="Avenir Next Condensed" charset="0"/>
                          <a:cs typeface="Avenir Next Condensed" charset="0"/>
                        </a:rPr>
                        <a:t>:</a:t>
                      </a:r>
                      <a:endParaRPr lang="en-US" sz="1800" dirty="0" smtClean="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smtClean="0">
                          <a:solidFill>
                            <a:srgbClr val="222222"/>
                          </a:solidFill>
                          <a:effectLst/>
                          <a:highlight>
                            <a:srgbClr val="FFFFFF"/>
                          </a:highlight>
                          <a:latin typeface="Avenir Next Condensed" charset="0"/>
                          <a:ea typeface="Avenir Next Condensed" charset="0"/>
                          <a:cs typeface="Avenir Next Condensed" charset="0"/>
                        </a:rPr>
                        <a:t>Ensure that the student cannot login through another Google account.</a:t>
                      </a:r>
                      <a:endParaRPr lang="en-US" sz="1800" dirty="0">
                        <a:solidFill>
                          <a:srgbClr val="000000"/>
                        </a:solidFill>
                        <a:effectLst/>
                        <a:latin typeface="Avenir Next Condensed" charset="0"/>
                        <a:ea typeface="Avenir Next Condensed" charset="0"/>
                        <a:cs typeface="Avenir Next Condensed"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83118">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Pre-condition</a:t>
                      </a:r>
                      <a:r>
                        <a:rPr lang="en-US" sz="1800" dirty="0">
                          <a:solidFill>
                            <a:srgbClr val="222222"/>
                          </a:solidFill>
                          <a:effectLst/>
                          <a:highlight>
                            <a:srgbClr val="FFFFFF"/>
                          </a:highlight>
                          <a:latin typeface="Avenir Next Condensed" charset="0"/>
                          <a:ea typeface="Avenir Next Condensed" charset="0"/>
                          <a:cs typeface="Avenir Next Condensed" charset="0"/>
                        </a:rPr>
                        <a:t>: </a:t>
                      </a:r>
                      <a:endParaRPr lang="en-US" sz="1800" dirty="0" smtClean="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smtClean="0">
                          <a:solidFill>
                            <a:srgbClr val="222222"/>
                          </a:solidFill>
                          <a:effectLst/>
                          <a:highlight>
                            <a:srgbClr val="FFFFFF"/>
                          </a:highlight>
                          <a:latin typeface="Avenir Next Condensed" charset="0"/>
                          <a:ea typeface="Avenir Next Condensed" charset="0"/>
                          <a:cs typeface="Avenir Next Condensed" charset="0"/>
                        </a:rPr>
                        <a:t> Student is logged out of the application. Login view is shown in the app.</a:t>
                      </a:r>
                      <a:endParaRPr lang="en-US" sz="1800" dirty="0">
                        <a:solidFill>
                          <a:srgbClr val="000000"/>
                        </a:solidFill>
                        <a:effectLst/>
                        <a:latin typeface="Avenir Next Condensed" charset="0"/>
                        <a:ea typeface="Avenir Next Condensed" charset="0"/>
                        <a:cs typeface="Avenir Next Condensed"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75098">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Test Steps</a:t>
                      </a:r>
                      <a:r>
                        <a:rPr lang="en-US" sz="1800" dirty="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a:solidFill>
                            <a:srgbClr val="000000"/>
                          </a:solidFill>
                          <a:effectLst/>
                          <a:latin typeface="Avenir Next Condensed" charset="0"/>
                          <a:ea typeface="Avenir Next Condensed" charset="0"/>
                          <a:cs typeface="Avenir Next Condensed" charset="0"/>
                        </a:rPr>
                        <a:t>The user taps the "Login with your </a:t>
                      </a:r>
                      <a:r>
                        <a:rPr lang="en-US" sz="1800" dirty="0" err="1">
                          <a:solidFill>
                            <a:srgbClr val="000000"/>
                          </a:solidFill>
                          <a:effectLst/>
                          <a:latin typeface="Avenir Next Condensed" charset="0"/>
                          <a:ea typeface="Avenir Next Condensed" charset="0"/>
                          <a:cs typeface="Avenir Next Condensed" charset="0"/>
                        </a:rPr>
                        <a:t>PantherMail</a:t>
                      </a:r>
                      <a:r>
                        <a:rPr lang="en-US" sz="1800" dirty="0">
                          <a:solidFill>
                            <a:srgbClr val="000000"/>
                          </a:solidFill>
                          <a:effectLst/>
                          <a:latin typeface="Avenir Next Condensed" charset="0"/>
                          <a:ea typeface="Avenir Next Condensed" charset="0"/>
                          <a:cs typeface="Avenir Next Condensed" charset="0"/>
                        </a:rPr>
                        <a:t> account " button on the center of the login view controller. On the web view with Google Sign in flow, the user enters his / hers personal Gmail credentials.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00088">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Expected Result</a:t>
                      </a:r>
                      <a:r>
                        <a:rPr lang="en-US" sz="1800" dirty="0">
                          <a:solidFill>
                            <a:srgbClr val="222222"/>
                          </a:solidFill>
                          <a:effectLst/>
                          <a:highlight>
                            <a:srgbClr val="FFFFFF"/>
                          </a:highlight>
                          <a:latin typeface="Avenir Next Condensed" charset="0"/>
                          <a:ea typeface="Avenir Next Condensed" charset="0"/>
                          <a:cs typeface="Avenir Next Condensed" charset="0"/>
                        </a:rPr>
                        <a:t>:</a:t>
                      </a:r>
                      <a:endParaRPr lang="en-US" sz="1800" dirty="0">
                        <a:solidFill>
                          <a:srgbClr val="000000"/>
                        </a:solidFill>
                        <a:effectLst/>
                        <a:latin typeface="Avenir Next Condensed" charset="0"/>
                        <a:ea typeface="Avenir Next Condensed" charset="0"/>
                        <a:cs typeface="Avenir Next Condensed" charset="0"/>
                      </a:endParaRPr>
                    </a:p>
                    <a:p>
                      <a:pPr marL="0" marR="0">
                        <a:spcBef>
                          <a:spcPts val="0"/>
                        </a:spcBef>
                        <a:spcAft>
                          <a:spcPts val="0"/>
                        </a:spcAft>
                      </a:pPr>
                      <a:r>
                        <a:rPr lang="en-US" sz="1800" dirty="0">
                          <a:solidFill>
                            <a:srgbClr val="222222"/>
                          </a:solidFill>
                          <a:effectLst/>
                          <a:highlight>
                            <a:srgbClr val="FFFFFF"/>
                          </a:highlight>
                          <a:latin typeface="Avenir Next Condensed" charset="0"/>
                          <a:ea typeface="Avenir Next Condensed" charset="0"/>
                          <a:cs typeface="Avenir Next Condensed" charset="0"/>
                        </a:rPr>
                        <a:t>The app displays a popup warning the user that only accounts belonging to "</a:t>
                      </a:r>
                      <a:r>
                        <a:rPr lang="en-US" sz="1800" dirty="0" err="1">
                          <a:solidFill>
                            <a:srgbClr val="222222"/>
                          </a:solidFill>
                          <a:effectLst/>
                          <a:highlight>
                            <a:srgbClr val="FFFFFF"/>
                          </a:highlight>
                          <a:latin typeface="Avenir Next Condensed" charset="0"/>
                          <a:ea typeface="Avenir Next Condensed" charset="0"/>
                          <a:cs typeface="Avenir Next Condensed" charset="0"/>
                        </a:rPr>
                        <a:t>fiu.edu</a:t>
                      </a:r>
                      <a:r>
                        <a:rPr lang="en-US" sz="1800" dirty="0">
                          <a:solidFill>
                            <a:srgbClr val="222222"/>
                          </a:solidFill>
                          <a:effectLst/>
                          <a:highlight>
                            <a:srgbClr val="FFFFFF"/>
                          </a:highlight>
                          <a:latin typeface="Avenir Next Condensed" charset="0"/>
                          <a:ea typeface="Avenir Next Condensed" charset="0"/>
                          <a:cs typeface="Avenir Next Condensed" charset="0"/>
                        </a:rPr>
                        <a:t>" domain are allowed to authenticate in the application.</a:t>
                      </a:r>
                      <a:endParaRPr lang="en-US" sz="1800" dirty="0">
                        <a:solidFill>
                          <a:srgbClr val="000000"/>
                        </a:solidFill>
                        <a:effectLst/>
                        <a:latin typeface="Avenir Next Condensed" charset="0"/>
                        <a:ea typeface="Avenir Next Condensed" charset="0"/>
                        <a:cs typeface="Avenir Next Condensed"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2018">
                <a:tc>
                  <a:txBody>
                    <a:bodyPr/>
                    <a:lstStyle/>
                    <a:p>
                      <a:pPr marL="0" marR="0">
                        <a:spcBef>
                          <a:spcPts val="0"/>
                        </a:spcBef>
                        <a:spcAft>
                          <a:spcPts val="0"/>
                        </a:spcAft>
                      </a:pPr>
                      <a:r>
                        <a:rPr lang="en-US" sz="1800" b="1" u="sng" dirty="0">
                          <a:solidFill>
                            <a:srgbClr val="222222"/>
                          </a:solidFill>
                          <a:effectLst/>
                          <a:highlight>
                            <a:srgbClr val="FFFFFF"/>
                          </a:highlight>
                          <a:latin typeface="Avenir Next Condensed" charset="0"/>
                          <a:ea typeface="Avenir Next Condensed" charset="0"/>
                          <a:cs typeface="Avenir Next Condensed" charset="0"/>
                        </a:rPr>
                        <a:t>Actual result</a:t>
                      </a:r>
                      <a:r>
                        <a:rPr lang="en-US" sz="1800" dirty="0">
                          <a:solidFill>
                            <a:srgbClr val="222222"/>
                          </a:solidFill>
                          <a:effectLst/>
                          <a:highlight>
                            <a:srgbClr val="FFFFFF"/>
                          </a:highlight>
                          <a:latin typeface="Avenir Next Condensed" charset="0"/>
                          <a:ea typeface="Avenir Next Condensed" charset="0"/>
                          <a:cs typeface="Avenir Next Condensed" charset="0"/>
                        </a:rPr>
                        <a:t>: PASS</a:t>
                      </a:r>
                      <a:endParaRPr lang="en-US" sz="1800" dirty="0">
                        <a:solidFill>
                          <a:srgbClr val="000000"/>
                        </a:solidFill>
                        <a:effectLst/>
                        <a:latin typeface="Avenir Next Condensed" charset="0"/>
                        <a:ea typeface="Avenir Next Condensed" charset="0"/>
                        <a:cs typeface="Avenir Next Condensed"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486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Summary</a:t>
            </a:r>
            <a:endParaRPr lang="en-US" sz="3800" b="0" i="0" u="none" strike="noStrike" cap="none" dirty="0">
              <a:solidFill>
                <a:srgbClr val="001D4D"/>
              </a:solidFill>
              <a:latin typeface="Trebuchet MS"/>
              <a:ea typeface="Trebuchet MS"/>
              <a:cs typeface="Trebuchet MS"/>
              <a:sym typeface="Trebuchet MS"/>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096000"/>
            <a:ext cx="2540000" cy="7620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74" y="5202631"/>
            <a:ext cx="2600325" cy="76059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624" y="5651066"/>
            <a:ext cx="3000375" cy="95452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5725" y="5232400"/>
            <a:ext cx="1625600" cy="1625600"/>
          </a:xfrm>
          <a:prstGeom prst="rect">
            <a:avLst/>
          </a:prstGeom>
        </p:spPr>
      </p:pic>
      <p:sp>
        <p:nvSpPr>
          <p:cNvPr id="9" name="Shape 159"/>
          <p:cNvSpPr txBox="1">
            <a:spLocks/>
          </p:cNvSpPr>
          <p:nvPr/>
        </p:nvSpPr>
        <p:spPr>
          <a:xfrm>
            <a:off x="619125" y="1262061"/>
            <a:ext cx="7583486" cy="5091113"/>
          </a:xfrm>
          <a:prstGeom prst="rect">
            <a:avLst/>
          </a:prstGeom>
          <a:noFill/>
          <a:ln>
            <a:noFill/>
          </a:ln>
        </p:spPr>
        <p:txBody>
          <a:bodyPr vert="horz" lIns="91425" tIns="45700" rIns="91425" bIns="4570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The iPad application for the Human Anatomy Lab will greatly improve the student’s learning process.</a:t>
            </a:r>
          </a:p>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Additionally, it will relieve them of the time and location constraints for access to course materials.</a:t>
            </a:r>
          </a:p>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It will also provide them with knowledge assessment methods in order to improve their readiness for a test.</a:t>
            </a:r>
          </a:p>
        </p:txBody>
      </p:sp>
    </p:spTree>
    <p:extLst>
      <p:ext uri="{BB962C8B-B14F-4D97-AF65-F5344CB8AC3E}">
        <p14:creationId xmlns:p14="http://schemas.microsoft.com/office/powerpoint/2010/main" val="154477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Contact</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3999"/>
            <a:ext cx="7583486" cy="5091113"/>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You can reach us at:</a:t>
            </a:r>
          </a:p>
          <a:p>
            <a:pPr marL="0" indent="0">
              <a:spcBef>
                <a:spcPts val="0"/>
              </a:spcBef>
              <a:spcAft>
                <a:spcPts val="0"/>
              </a:spcAft>
              <a:buNone/>
            </a:pPr>
            <a:endParaRPr lang="en-US" sz="2800" dirty="0">
              <a:solidFill>
                <a:schemeClr val="tx2">
                  <a:lumMod val="40000"/>
                  <a:lumOff val="60000"/>
                </a:schemeClr>
              </a:solidFill>
              <a:latin typeface="Avenir Next Condensed Medium" charset="0"/>
              <a:ea typeface="Avenir Next Condensed Medium" charset="0"/>
              <a:cs typeface="Avenir Next Condensed Medium" charset="0"/>
            </a:endParaRPr>
          </a:p>
          <a:p>
            <a:pPr marL="0" indent="0">
              <a:spcBef>
                <a:spcPts val="0"/>
              </a:spcBef>
              <a:spcAft>
                <a:spcPts val="0"/>
              </a:spcAft>
              <a:buNone/>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Hector Cen:</a:t>
            </a:r>
          </a:p>
          <a:p>
            <a:pPr marL="1778000" indent="-254000">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hcen001@fiu.edu</a:t>
            </a:r>
          </a:p>
          <a:p>
            <a:pPr marL="1778000" indent="-254000">
              <a:spcBef>
                <a:spcPts val="0"/>
              </a:spcBef>
              <a:spcAft>
                <a:spcPts val="0"/>
              </a:spcAft>
            </a:pP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github.com</a:t>
            </a: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a:t>
            </a: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zentraedi</a:t>
            </a:r>
            <a:endParaRPr lang="en-US" sz="2800" dirty="0" smtClean="0">
              <a:solidFill>
                <a:schemeClr val="tx2">
                  <a:lumMod val="40000"/>
                  <a:lumOff val="60000"/>
                </a:schemeClr>
              </a:solidFill>
              <a:latin typeface="Avenir Next Condensed Medium" charset="0"/>
              <a:ea typeface="Avenir Next Condensed Medium" charset="0"/>
              <a:cs typeface="Avenir Next Condensed Medium" charset="0"/>
            </a:endParaRPr>
          </a:p>
          <a:p>
            <a:pPr marL="1778000" indent="-254000">
              <a:spcBef>
                <a:spcPts val="0"/>
              </a:spcBef>
              <a:spcAft>
                <a:spcPts val="0"/>
              </a:spcAft>
            </a:pP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linkedin.com</a:t>
            </a: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/in/</a:t>
            </a: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hectorcen</a:t>
            </a:r>
            <a:endParaRPr lang="en-US" sz="2800" dirty="0" smtClean="0">
              <a:solidFill>
                <a:schemeClr val="tx2">
                  <a:lumMod val="40000"/>
                  <a:lumOff val="60000"/>
                </a:schemeClr>
              </a:solidFill>
              <a:latin typeface="Avenir Next Condensed Medium" charset="0"/>
              <a:ea typeface="Avenir Next Condensed Medium" charset="0"/>
              <a:cs typeface="Avenir Next Condensed Medium" charset="0"/>
            </a:endParaRPr>
          </a:p>
          <a:p>
            <a:pPr marL="1778000" indent="-254000">
              <a:spcBef>
                <a:spcPts val="0"/>
              </a:spcBef>
              <a:spcAft>
                <a:spcPts val="0"/>
              </a:spcAft>
            </a:pPr>
            <a:endParaRPr lang="en-US" sz="2800" dirty="0">
              <a:solidFill>
                <a:schemeClr val="tx2">
                  <a:lumMod val="40000"/>
                  <a:lumOff val="60000"/>
                </a:schemeClr>
              </a:solidFill>
              <a:latin typeface="Avenir Next Condensed Medium" charset="0"/>
              <a:ea typeface="Avenir Next Condensed Medium" charset="0"/>
              <a:cs typeface="Avenir Next Condensed Medium" charset="0"/>
            </a:endParaRPr>
          </a:p>
          <a:p>
            <a:pPr marL="41275" indent="0">
              <a:spcBef>
                <a:spcPts val="0"/>
              </a:spcBef>
              <a:spcAft>
                <a:spcPts val="0"/>
              </a:spcAft>
              <a:buNone/>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Darian Mendez:</a:t>
            </a:r>
          </a:p>
          <a:p>
            <a:pPr marL="1833563" indent="-284163">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dmend078@fiu.edu</a:t>
            </a:r>
          </a:p>
          <a:p>
            <a:pPr marL="1833563" indent="-284163">
              <a:spcBef>
                <a:spcPts val="0"/>
              </a:spcBef>
              <a:spcAft>
                <a:spcPts val="0"/>
              </a:spcAft>
            </a:pP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github.com</a:t>
            </a: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/dmend078</a:t>
            </a:r>
          </a:p>
          <a:p>
            <a:pPr marL="1833563" indent="-284163">
              <a:spcBef>
                <a:spcPts val="0"/>
              </a:spcBef>
              <a:spcAft>
                <a:spcPts val="0"/>
              </a:spcAft>
            </a:pPr>
            <a:endParaRPr lang="en-US" sz="2800" dirty="0" smtClean="0">
              <a:solidFill>
                <a:schemeClr val="tx2">
                  <a:lumMod val="40000"/>
                  <a:lumOff val="60000"/>
                </a:schemeClr>
              </a:solidFill>
              <a:latin typeface="Avenir Next Condensed Medium" charset="0"/>
              <a:ea typeface="Avenir Next Condensed Medium" charset="0"/>
              <a:cs typeface="Avenir Next Condensed Medium" charset="0"/>
            </a:endParaRPr>
          </a:p>
        </p:txBody>
      </p:sp>
    </p:spTree>
    <p:extLst>
      <p:ext uri="{BB962C8B-B14F-4D97-AF65-F5344CB8AC3E}">
        <p14:creationId xmlns:p14="http://schemas.microsoft.com/office/powerpoint/2010/main" val="527411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576387" y="3257549"/>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Thank you!</a:t>
            </a:r>
            <a:br>
              <a:rPr lang="en-US" sz="3800" b="0" i="0" u="none" strike="noStrike" cap="none" dirty="0" smtClean="0">
                <a:solidFill>
                  <a:srgbClr val="001D4D"/>
                </a:solidFill>
                <a:latin typeface="Trebuchet MS"/>
                <a:ea typeface="Trebuchet MS"/>
                <a:cs typeface="Trebuchet MS"/>
                <a:sym typeface="Trebuchet MS"/>
              </a:rPr>
            </a:br>
            <a:r>
              <a:rPr lang="en-US" sz="3800" cap="none" dirty="0">
                <a:solidFill>
                  <a:srgbClr val="001D4D"/>
                </a:solidFill>
                <a:latin typeface="Trebuchet MS"/>
                <a:ea typeface="Trebuchet MS"/>
                <a:cs typeface="Trebuchet MS"/>
                <a:sym typeface="Trebuchet MS"/>
              </a:rPr>
              <a:t/>
            </a:r>
            <a:br>
              <a:rPr lang="en-US" sz="3800" cap="none" dirty="0">
                <a:solidFill>
                  <a:srgbClr val="001D4D"/>
                </a:solidFill>
                <a:latin typeface="Trebuchet MS"/>
                <a:ea typeface="Trebuchet MS"/>
                <a:cs typeface="Trebuchet MS"/>
                <a:sym typeface="Trebuchet MS"/>
              </a:rPr>
            </a:br>
            <a:r>
              <a:rPr lang="en-US" sz="3800" cap="none" dirty="0" smtClean="0">
                <a:solidFill>
                  <a:srgbClr val="001D4D"/>
                </a:solidFill>
                <a:latin typeface="Trebuchet MS"/>
                <a:ea typeface="Trebuchet MS"/>
                <a:cs typeface="Trebuchet MS"/>
                <a:sym typeface="Trebuchet MS"/>
              </a:rPr>
              <a:t/>
            </a:r>
            <a:br>
              <a:rPr lang="en-US" sz="3800" cap="none" dirty="0" smtClean="0">
                <a:solidFill>
                  <a:srgbClr val="001D4D"/>
                </a:solidFill>
                <a:latin typeface="Trebuchet MS"/>
                <a:ea typeface="Trebuchet MS"/>
                <a:cs typeface="Trebuchet MS"/>
                <a:sym typeface="Trebuchet MS"/>
              </a:rPr>
            </a:br>
            <a:r>
              <a:rPr lang="en-US" sz="3800" cap="none" dirty="0" smtClean="0">
                <a:solidFill>
                  <a:srgbClr val="001D4D"/>
                </a:solidFill>
                <a:latin typeface="Trebuchet MS"/>
                <a:ea typeface="Trebuchet MS"/>
                <a:cs typeface="Trebuchet MS"/>
                <a:sym typeface="Trebuchet MS"/>
              </a:rPr>
              <a:t>Questions?</a:t>
            </a:r>
            <a:endParaRPr lang="en-US" sz="38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495017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Problem definition</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4000"/>
            <a:ext cx="7583486" cy="4208462"/>
          </a:xfrm>
          <a:prstGeom prst="rect">
            <a:avLst/>
          </a:prstGeom>
          <a:noFill/>
          <a:ln>
            <a:noFill/>
          </a:ln>
        </p:spPr>
        <p:txBody>
          <a:bodyPr lIns="91425" tIns="45700" rIns="91425" bIns="45700" anchor="t" anchorCtr="0">
            <a:noAutofit/>
          </a:bodyPr>
          <a:lstStyle/>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Anatomy models access is limited to the classroom’s availability</a:t>
            </a:r>
          </a:p>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Existing laboratory manuals are not in sync with class materials</a:t>
            </a:r>
          </a:p>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Students spend a lot of time taking photos of the plastic models</a:t>
            </a:r>
          </a:p>
          <a:p>
            <a:pPr>
              <a:spcBef>
                <a:spcPts val="0"/>
              </a:spcBef>
              <a:spcAft>
                <a:spcPts val="0"/>
              </a:spcAft>
            </a:pPr>
            <a:endParaRPr lang="en-US" sz="3000" dirty="0" smtClean="0">
              <a:solidFill>
                <a:schemeClr val="tx2">
                  <a:lumMod val="40000"/>
                  <a:lumOff val="60000"/>
                </a:schemeClr>
              </a:solidFill>
              <a:latin typeface="Avenir Next Condensed Medium" charset="0"/>
              <a:ea typeface="Avenir Next Condensed Medium" charset="0"/>
              <a:cs typeface="Avenir Next Condensed Medium"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Solution</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4000"/>
            <a:ext cx="7583486" cy="4208462"/>
          </a:xfrm>
          <a:prstGeom prst="rect">
            <a:avLst/>
          </a:prstGeom>
          <a:noFill/>
          <a:ln>
            <a:noFill/>
          </a:ln>
        </p:spPr>
        <p:txBody>
          <a:bodyPr lIns="91425" tIns="45700" rIns="91425" bIns="45700" anchor="t" anchorCtr="0">
            <a:noAutofit/>
          </a:bodyPr>
          <a:lstStyle/>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The proposed solution consist of an interactive, media-rich, laboratory manual in the form of an iPad app</a:t>
            </a:r>
          </a:p>
          <a:p>
            <a:pPr>
              <a:lnSpc>
                <a:spcPct val="150000"/>
              </a:lnSpc>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The app contains features that will enrich the student’s learning experience through a highly collaborative environment.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1" y="3953669"/>
            <a:ext cx="4000500" cy="3000375"/>
          </a:xfrm>
          <a:prstGeom prst="rect">
            <a:avLst/>
          </a:prstGeom>
        </p:spPr>
      </p:pic>
    </p:spTree>
    <p:extLst>
      <p:ext uri="{BB962C8B-B14F-4D97-AF65-F5344CB8AC3E}">
        <p14:creationId xmlns:p14="http://schemas.microsoft.com/office/powerpoint/2010/main" val="2054198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Requirements: Use Cases</a:t>
            </a:r>
            <a:endParaRPr lang="en-US" sz="3800" b="0" i="0" u="none" strike="noStrike" cap="none" dirty="0">
              <a:solidFill>
                <a:srgbClr val="001D4D"/>
              </a:solidFill>
              <a:latin typeface="Trebuchet MS"/>
              <a:ea typeface="Trebuchet MS"/>
              <a:cs typeface="Trebuchet MS"/>
              <a:sym typeface="Trebuchet MS"/>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125" y="1262061"/>
            <a:ext cx="7768846" cy="5495038"/>
          </a:xfrm>
          <a:prstGeom prst="rect">
            <a:avLst/>
          </a:prstGeom>
        </p:spPr>
      </p:pic>
    </p:spTree>
    <p:extLst>
      <p:ext uri="{BB962C8B-B14F-4D97-AF65-F5344CB8AC3E}">
        <p14:creationId xmlns:p14="http://schemas.microsoft.com/office/powerpoint/2010/main" val="38437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Requirements: Use Cases</a:t>
            </a:r>
            <a:endParaRPr lang="en-US" sz="3800" b="0" i="0" u="none" strike="noStrike" cap="none" dirty="0">
              <a:solidFill>
                <a:srgbClr val="001D4D"/>
              </a:solidFill>
              <a:latin typeface="Trebuchet MS"/>
              <a:ea typeface="Trebuchet MS"/>
              <a:cs typeface="Trebuchet MS"/>
              <a:sym typeface="Trebuchet M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463" y="1558920"/>
            <a:ext cx="7583487" cy="4138622"/>
          </a:xfrm>
          <a:prstGeom prst="rect">
            <a:avLst/>
          </a:prstGeom>
          <a:noFill/>
          <a:ln>
            <a:noFill/>
          </a:ln>
        </p:spPr>
      </p:pic>
    </p:spTree>
    <p:extLst>
      <p:ext uri="{BB962C8B-B14F-4D97-AF65-F5344CB8AC3E}">
        <p14:creationId xmlns:p14="http://schemas.microsoft.com/office/powerpoint/2010/main" val="1060274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System Design: Architecture</a:t>
            </a:r>
            <a:endParaRPr lang="en-US" sz="3800" b="0" i="0" u="none" strike="noStrike" cap="none" dirty="0">
              <a:solidFill>
                <a:srgbClr val="001D4D"/>
              </a:solidFill>
              <a:latin typeface="Trebuchet MS"/>
              <a:ea typeface="Trebuchet MS"/>
              <a:cs typeface="Trebuchet MS"/>
              <a:sym typeface="Trebuchet MS"/>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561" y="2686844"/>
            <a:ext cx="8446890" cy="2313782"/>
          </a:xfrm>
          <a:prstGeom prst="rect">
            <a:avLst/>
          </a:prstGeom>
          <a:noFill/>
          <a:ln>
            <a:noFill/>
          </a:ln>
        </p:spPr>
      </p:pic>
      <p:sp>
        <p:nvSpPr>
          <p:cNvPr id="3" name="TextBox 2"/>
          <p:cNvSpPr txBox="1"/>
          <p:nvPr/>
        </p:nvSpPr>
        <p:spPr>
          <a:xfrm>
            <a:off x="619125" y="1566862"/>
            <a:ext cx="4924425" cy="584775"/>
          </a:xfrm>
          <a:prstGeom prst="rect">
            <a:avLst/>
          </a:prstGeom>
          <a:noFill/>
        </p:spPr>
        <p:txBody>
          <a:bodyPr wrap="square" rtlCol="0">
            <a:spAutoFit/>
          </a:bodyPr>
          <a:lstStyle/>
          <a:p>
            <a:r>
              <a:rPr lang="en-US" sz="3200" dirty="0" smtClean="0">
                <a:solidFill>
                  <a:schemeClr val="tx2">
                    <a:lumMod val="40000"/>
                    <a:lumOff val="60000"/>
                  </a:schemeClr>
                </a:solidFill>
                <a:latin typeface="Avenir Next Condensed Medium" charset="0"/>
                <a:ea typeface="Avenir Next Condensed Medium" charset="0"/>
                <a:cs typeface="Avenir Next Condensed Medium" charset="0"/>
              </a:rPr>
              <a:t>MVVM: Model-View-</a:t>
            </a:r>
            <a:r>
              <a:rPr lang="en-US" sz="3200" dirty="0" err="1" smtClean="0">
                <a:solidFill>
                  <a:schemeClr val="tx2">
                    <a:lumMod val="40000"/>
                    <a:lumOff val="60000"/>
                  </a:schemeClr>
                </a:solidFill>
                <a:latin typeface="Avenir Next Condensed Medium" charset="0"/>
                <a:ea typeface="Avenir Next Condensed Medium" charset="0"/>
                <a:cs typeface="Avenir Next Condensed Medium" charset="0"/>
              </a:rPr>
              <a:t>Viewmodel</a:t>
            </a:r>
            <a:endParaRPr lang="en-US" sz="3200" dirty="0">
              <a:solidFill>
                <a:schemeClr val="tx2">
                  <a:lumMod val="40000"/>
                  <a:lumOff val="60000"/>
                </a:schemeClr>
              </a:solidFill>
              <a:latin typeface="Avenir Next Condensed Medium" charset="0"/>
              <a:ea typeface="Avenir Next Condensed Medium" charset="0"/>
              <a:cs typeface="Avenir Next Condensed Medium" charset="0"/>
            </a:endParaRPr>
          </a:p>
        </p:txBody>
      </p:sp>
    </p:spTree>
    <p:extLst>
      <p:ext uri="{BB962C8B-B14F-4D97-AF65-F5344CB8AC3E}">
        <p14:creationId xmlns:p14="http://schemas.microsoft.com/office/powerpoint/2010/main" val="135362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Minimal Class Diagram</a:t>
            </a:r>
            <a:endParaRPr lang="en-US" sz="3800" b="0" i="0" u="none" strike="noStrike" cap="none" dirty="0">
              <a:solidFill>
                <a:srgbClr val="001D4D"/>
              </a:solidFill>
              <a:latin typeface="Trebuchet MS"/>
              <a:ea typeface="Trebuchet MS"/>
              <a:cs typeface="Trebuchet MS"/>
              <a:sym typeface="Trebuchet M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7456" y="1462088"/>
            <a:ext cx="6899575" cy="4867275"/>
          </a:xfrm>
        </p:spPr>
      </p:pic>
    </p:spTree>
    <p:extLst>
      <p:ext uri="{BB962C8B-B14F-4D97-AF65-F5344CB8AC3E}">
        <p14:creationId xmlns:p14="http://schemas.microsoft.com/office/powerpoint/2010/main" val="528008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User Stories</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3999"/>
            <a:ext cx="7583486" cy="5091113"/>
          </a:xfrm>
          <a:prstGeom prst="rect">
            <a:avLst/>
          </a:prstGeom>
          <a:noFill/>
          <a:ln>
            <a:noFill/>
          </a:ln>
        </p:spPr>
        <p:txBody>
          <a:bodyPr lIns="91425" tIns="45700" rIns="91425" bIns="45700" anchor="t" anchorCtr="0">
            <a:noAutofit/>
          </a:bodyPr>
          <a:lstStyle/>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#120: Display popup to select station</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#121: Load Lab 1 information</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#125: Display station information</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#129: Load and play station videos</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#130: Allow login through </a:t>
            </a:r>
            <a:r>
              <a:rPr lang="en-US" sz="2800" dirty="0" err="1" smtClean="0">
                <a:solidFill>
                  <a:schemeClr val="tx2">
                    <a:lumMod val="40000"/>
                    <a:lumOff val="60000"/>
                  </a:schemeClr>
                </a:solidFill>
                <a:latin typeface="Avenir Next Condensed Medium" charset="0"/>
                <a:ea typeface="Avenir Next Condensed Medium" charset="0"/>
                <a:cs typeface="Avenir Next Condensed Medium" charset="0"/>
              </a:rPr>
              <a:t>PantherMail</a:t>
            </a:r>
            <a:endParaRPr lang="en-US" sz="2800" dirty="0" smtClean="0">
              <a:solidFill>
                <a:schemeClr val="tx2">
                  <a:lumMod val="40000"/>
                  <a:lumOff val="60000"/>
                </a:schemeClr>
              </a:solidFill>
              <a:latin typeface="Avenir Next Condensed Medium" charset="0"/>
              <a:ea typeface="Avenir Next Condensed Medium" charset="0"/>
              <a:cs typeface="Avenir Next Condensed Medium" charset="0"/>
            </a:endParaRP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#132: Load station information in detail view controller</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#176: Personalize the quiz settings</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#177: Save student’s information in a local database</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#179: Display a student profile view</a:t>
            </a:r>
          </a:p>
          <a:p>
            <a:pPr>
              <a:spcBef>
                <a:spcPts val="0"/>
              </a:spcBef>
              <a:spcAft>
                <a:spcPts val="0"/>
              </a:spcAft>
            </a:pPr>
            <a:r>
              <a:rPr lang="en-US" sz="2800" dirty="0" smtClean="0">
                <a:solidFill>
                  <a:schemeClr val="tx2">
                    <a:lumMod val="40000"/>
                    <a:lumOff val="60000"/>
                  </a:schemeClr>
                </a:solidFill>
                <a:latin typeface="Avenir Next Condensed Medium" charset="0"/>
                <a:ea typeface="Avenir Next Condensed Medium" charset="0"/>
                <a:cs typeface="Avenir Next Condensed Medium" charset="0"/>
              </a:rPr>
              <a:t>#184: Zoom in the picture of the terms</a:t>
            </a:r>
          </a:p>
        </p:txBody>
      </p:sp>
    </p:spTree>
    <p:extLst>
      <p:ext uri="{BB962C8B-B14F-4D97-AF65-F5344CB8AC3E}">
        <p14:creationId xmlns:p14="http://schemas.microsoft.com/office/powerpoint/2010/main" val="1998393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19125" y="557212"/>
            <a:ext cx="6554867" cy="70484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User </a:t>
            </a:r>
            <a:r>
              <a:rPr lang="en-US" sz="3800" b="0" i="0" u="none" strike="noStrike" cap="none" dirty="0" smtClean="0">
                <a:solidFill>
                  <a:srgbClr val="001D4D"/>
                </a:solidFill>
                <a:latin typeface="Trebuchet MS"/>
                <a:ea typeface="Trebuchet MS"/>
                <a:cs typeface="Trebuchet MS"/>
                <a:sym typeface="Trebuchet MS"/>
              </a:rPr>
              <a:t>Story #132</a:t>
            </a:r>
            <a:endParaRPr lang="en-US" sz="3800" b="0" i="0" u="none" strike="noStrike" cap="none" dirty="0">
              <a:solidFill>
                <a:srgbClr val="001D4D"/>
              </a:solidFill>
              <a:latin typeface="Trebuchet MS"/>
              <a:ea typeface="Trebuchet MS"/>
              <a:cs typeface="Trebuchet MS"/>
              <a:sym typeface="Trebuchet MS"/>
            </a:endParaRPr>
          </a:p>
        </p:txBody>
      </p:sp>
      <p:sp>
        <p:nvSpPr>
          <p:cNvPr id="159" name="Shape 159"/>
          <p:cNvSpPr txBox="1">
            <a:spLocks noGrp="1"/>
          </p:cNvSpPr>
          <p:nvPr>
            <p:ph idx="1"/>
          </p:nvPr>
        </p:nvSpPr>
        <p:spPr>
          <a:xfrm>
            <a:off x="779462" y="1523999"/>
            <a:ext cx="7583486" cy="5091113"/>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US" sz="1800" dirty="0" smtClean="0">
                <a:solidFill>
                  <a:schemeClr val="tx2">
                    <a:lumMod val="60000"/>
                    <a:lumOff val="40000"/>
                  </a:schemeClr>
                </a:solidFill>
                <a:latin typeface="Avenir Next Condensed Medium" charset="0"/>
                <a:ea typeface="Avenir Next Condensed Medium" charset="0"/>
                <a:cs typeface="Avenir Next Condensed Medium" charset="0"/>
              </a:rPr>
              <a:t>Description</a:t>
            </a:r>
          </a:p>
          <a:p>
            <a:pPr marL="0" indent="0" algn="just">
              <a:spcBef>
                <a:spcPts val="0"/>
              </a:spcBef>
              <a:spcAft>
                <a:spcPts val="0"/>
              </a:spcAft>
              <a:buNone/>
            </a:pPr>
            <a:r>
              <a:rPr lang="en-US" sz="1800" dirty="0">
                <a:solidFill>
                  <a:schemeClr val="tx2">
                    <a:lumMod val="40000"/>
                    <a:lumOff val="60000"/>
                  </a:schemeClr>
                </a:solidFill>
                <a:latin typeface="Avenir Next Condensed Medium" charset="0"/>
                <a:ea typeface="Avenir Next Condensed Medium" charset="0"/>
                <a:cs typeface="Avenir Next Condensed Medium" charset="0"/>
              </a:rPr>
              <a:t>	</a:t>
            </a:r>
            <a:r>
              <a:rPr lang="en-US" sz="1800" dirty="0">
                <a:solidFill>
                  <a:schemeClr val="tx1"/>
                </a:solidFill>
              </a:rPr>
              <a:t>As a teacher I would like the students to have a full view with the information of the selected station so they can learn and practice the lab</a:t>
            </a:r>
            <a:r>
              <a:rPr lang="en-US" sz="1800" dirty="0" smtClean="0">
                <a:solidFill>
                  <a:schemeClr val="tx1"/>
                </a:solidFill>
              </a:rPr>
              <a:t>.</a:t>
            </a:r>
          </a:p>
          <a:p>
            <a:pPr marL="0" indent="0" algn="just">
              <a:spcBef>
                <a:spcPts val="0"/>
              </a:spcBef>
              <a:spcAft>
                <a:spcPts val="0"/>
              </a:spcAft>
              <a:buNone/>
            </a:pPr>
            <a:endParaRPr lang="en-US" sz="1800" dirty="0" smtClean="0">
              <a:solidFill>
                <a:schemeClr val="tx1"/>
              </a:solidFill>
            </a:endParaRPr>
          </a:p>
          <a:p>
            <a:pPr marL="0" indent="0" algn="just">
              <a:spcBef>
                <a:spcPts val="0"/>
              </a:spcBef>
              <a:spcAft>
                <a:spcPts val="0"/>
              </a:spcAft>
              <a:buNone/>
            </a:pPr>
            <a:r>
              <a:rPr lang="en-US" sz="1800" dirty="0" smtClean="0">
                <a:solidFill>
                  <a:schemeClr val="tx2">
                    <a:lumMod val="60000"/>
                    <a:lumOff val="40000"/>
                  </a:schemeClr>
                </a:solidFill>
                <a:latin typeface="Avenir Next Condensed Medium" charset="0"/>
                <a:ea typeface="Avenir Next Condensed Medium" charset="0"/>
                <a:cs typeface="Avenir Next Condensed Medium" charset="0"/>
              </a:rPr>
              <a:t>Acceptance criteria</a:t>
            </a:r>
          </a:p>
          <a:p>
            <a:pPr marL="690563" indent="-282575" algn="just">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The detail view is populated with the list of terms that belongs to the station.</a:t>
            </a:r>
          </a:p>
          <a:p>
            <a:pPr marL="690563" indent="-282575" algn="just">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When users tap on a term in the list, the app should update the </a:t>
            </a:r>
            <a:r>
              <a:rPr lang="en-US" sz="1800" dirty="0" err="1" smtClean="0">
                <a:solidFill>
                  <a:schemeClr val="tx1"/>
                </a:solidFill>
                <a:ea typeface="Avenir Next Condensed Medium" charset="0"/>
                <a:cs typeface="Avenir Next Condensed Medium" charset="0"/>
              </a:rPr>
              <a:t>ImageView</a:t>
            </a:r>
            <a:r>
              <a:rPr lang="en-US" sz="1800" dirty="0" smtClean="0">
                <a:solidFill>
                  <a:schemeClr val="tx1"/>
                </a:solidFill>
                <a:ea typeface="Avenir Next Condensed Medium" charset="0"/>
                <a:cs typeface="Avenir Next Condensed Medium" charset="0"/>
              </a:rPr>
              <a:t> next to the terminology list and show an image related to the term.</a:t>
            </a:r>
            <a:endParaRPr lang="en-US" sz="1800" dirty="0">
              <a:solidFill>
                <a:schemeClr val="tx1"/>
              </a:solidFill>
              <a:ea typeface="Avenir Next Condensed Medium" charset="0"/>
              <a:cs typeface="Avenir Next Condensed Medium" charset="0"/>
            </a:endParaRPr>
          </a:p>
          <a:p>
            <a:pPr marL="0" indent="0">
              <a:spcBef>
                <a:spcPts val="0"/>
              </a:spcBef>
              <a:spcAft>
                <a:spcPts val="0"/>
              </a:spcAft>
              <a:buNone/>
            </a:pPr>
            <a:endParaRPr lang="en-US" sz="1800" dirty="0" smtClean="0">
              <a:solidFill>
                <a:schemeClr val="tx2">
                  <a:lumMod val="60000"/>
                  <a:lumOff val="40000"/>
                </a:schemeClr>
              </a:solidFill>
              <a:latin typeface="Avenir Next Condensed Medium" charset="0"/>
              <a:ea typeface="Avenir Next Condensed Medium" charset="0"/>
              <a:cs typeface="Avenir Next Condensed Medium" charset="0"/>
            </a:endParaRPr>
          </a:p>
          <a:p>
            <a:pPr marL="0" indent="0">
              <a:spcBef>
                <a:spcPts val="0"/>
              </a:spcBef>
              <a:spcAft>
                <a:spcPts val="0"/>
              </a:spcAft>
              <a:buNone/>
            </a:pPr>
            <a:r>
              <a:rPr lang="en-US" sz="1800" dirty="0" smtClean="0">
                <a:solidFill>
                  <a:schemeClr val="tx2">
                    <a:lumMod val="60000"/>
                    <a:lumOff val="40000"/>
                  </a:schemeClr>
                </a:solidFill>
                <a:latin typeface="Avenir Next Condensed Medium" charset="0"/>
                <a:ea typeface="Avenir Next Condensed Medium" charset="0"/>
                <a:cs typeface="Avenir Next Condensed Medium" charset="0"/>
              </a:rPr>
              <a:t>Tasks</a:t>
            </a:r>
          </a:p>
          <a:p>
            <a:pPr marL="690563" indent="-225425">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Add a </a:t>
            </a:r>
            <a:r>
              <a:rPr lang="en-US" sz="1800" dirty="0" err="1" smtClean="0">
                <a:solidFill>
                  <a:schemeClr val="tx1"/>
                </a:solidFill>
                <a:ea typeface="Avenir Next Condensed Medium" charset="0"/>
                <a:cs typeface="Avenir Next Condensed Medium" charset="0"/>
              </a:rPr>
              <a:t>ImageView</a:t>
            </a:r>
            <a:r>
              <a:rPr lang="en-US" sz="1800" dirty="0" smtClean="0">
                <a:solidFill>
                  <a:schemeClr val="tx1"/>
                </a:solidFill>
                <a:ea typeface="Avenir Next Condensed Medium" charset="0"/>
                <a:cs typeface="Avenir Next Condensed Medium" charset="0"/>
              </a:rPr>
              <a:t> to show an image associated to the term selected by the user.</a:t>
            </a:r>
          </a:p>
          <a:p>
            <a:pPr marL="690563" indent="-225425">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Add a </a:t>
            </a:r>
            <a:r>
              <a:rPr lang="en-US" sz="1800" dirty="0" err="1" smtClean="0">
                <a:solidFill>
                  <a:schemeClr val="tx1"/>
                </a:solidFill>
                <a:ea typeface="Avenir Next Condensed Medium" charset="0"/>
                <a:cs typeface="Avenir Next Condensed Medium" charset="0"/>
              </a:rPr>
              <a:t>TableView</a:t>
            </a:r>
            <a:r>
              <a:rPr lang="en-US" sz="1800" dirty="0" smtClean="0">
                <a:solidFill>
                  <a:schemeClr val="tx1"/>
                </a:solidFill>
                <a:ea typeface="Avenir Next Condensed Medium" charset="0"/>
                <a:cs typeface="Avenir Next Condensed Medium" charset="0"/>
              </a:rPr>
              <a:t>.</a:t>
            </a:r>
          </a:p>
          <a:p>
            <a:pPr marL="690563" indent="-225425">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Add images for Station 1 of Lab 1.</a:t>
            </a:r>
          </a:p>
          <a:p>
            <a:pPr marL="690563" indent="-225425">
              <a:spcBef>
                <a:spcPts val="0"/>
              </a:spcBef>
              <a:spcAft>
                <a:spcPts val="0"/>
              </a:spcAft>
              <a:buFont typeface="+mj-lt"/>
              <a:buAutoNum type="arabicPeriod"/>
            </a:pPr>
            <a:r>
              <a:rPr lang="en-US" sz="1800" dirty="0" smtClean="0">
                <a:solidFill>
                  <a:schemeClr val="tx1"/>
                </a:solidFill>
                <a:ea typeface="Avenir Next Condensed Medium" charset="0"/>
                <a:cs typeface="Avenir Next Condensed Medium" charset="0"/>
              </a:rPr>
              <a:t>Add station terminology list to detail view.</a:t>
            </a:r>
            <a:endParaRPr lang="en-US" sz="1800" dirty="0">
              <a:solidFill>
                <a:schemeClr val="tx1"/>
              </a:solidFill>
              <a:ea typeface="Avenir Next Condensed Medium" charset="0"/>
              <a:cs typeface="Avenir Next Condensed Medium" charset="0"/>
            </a:endParaRPr>
          </a:p>
        </p:txBody>
      </p:sp>
    </p:spTree>
    <p:extLst>
      <p:ext uri="{BB962C8B-B14F-4D97-AF65-F5344CB8AC3E}">
        <p14:creationId xmlns:p14="http://schemas.microsoft.com/office/powerpoint/2010/main" val="1333475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2548</TotalTime>
  <Words>896</Words>
  <Application>Microsoft Macintosh PowerPoint</Application>
  <PresentationFormat>On-screen Show (4:3)</PresentationFormat>
  <Paragraphs>135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Avenir Next Condensed</vt:lpstr>
      <vt:lpstr>Avenir Next Condensed Medium</vt:lpstr>
      <vt:lpstr>Calibri</vt:lpstr>
      <vt:lpstr>Century Gothic</vt:lpstr>
      <vt:lpstr>Noto Sans Symbols</vt:lpstr>
      <vt:lpstr>Trebuchet MS</vt:lpstr>
      <vt:lpstr>Wingdings 3</vt:lpstr>
      <vt:lpstr>Arial</vt:lpstr>
      <vt:lpstr>Slice</vt:lpstr>
      <vt:lpstr>Technology Driven Active Learning in Human Anatomy Laboratory 1.0 Team Member(s): Darian Mendez, Hector Cen Product Owner(s): Lisa Brinn  Instructor: Masoud Sadjadi  School of Computing and Information Sciences Florida International University</vt:lpstr>
      <vt:lpstr>Problem definition</vt:lpstr>
      <vt:lpstr>Solution</vt:lpstr>
      <vt:lpstr>Requirements: Use Cases</vt:lpstr>
      <vt:lpstr>Requirements: Use Cases</vt:lpstr>
      <vt:lpstr>System Design: Architecture</vt:lpstr>
      <vt:lpstr>Minimal Class Diagram</vt:lpstr>
      <vt:lpstr>User Stories</vt:lpstr>
      <vt:lpstr>User Story #132</vt:lpstr>
      <vt:lpstr>User Story #176</vt:lpstr>
      <vt:lpstr>Test case: Sunny day</vt:lpstr>
      <vt:lpstr>Test case: Rainy day</vt:lpstr>
      <vt:lpstr>Summary</vt:lpstr>
      <vt:lpstr>Contact</vt:lpstr>
      <vt:lpstr>Thank you!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Driven Active Learning in Human Anatomy Laboratory 1.0 Team Member(s): Darian Mendez, Héctor Cen Product Owner(s): Lisa Brinn  Instructor: Masoud Sadjadi  School of Computing and Information Sciences Florida International University</dc:title>
  <cp:lastModifiedBy>Hector Cen</cp:lastModifiedBy>
  <cp:revision>23</cp:revision>
  <dcterms:modified xsi:type="dcterms:W3CDTF">2016-12-08T17:06:02Z</dcterms:modified>
</cp:coreProperties>
</file>