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62"/>
    <a:srgbClr val="B6862C"/>
    <a:srgbClr val="8EB7F5"/>
    <a:srgbClr val="C0D4F2"/>
    <a:srgbClr val="3C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74"/>
  </p:normalViewPr>
  <p:slideViewPr>
    <p:cSldViewPr snapToGrid="0" snapToObjects="1">
      <p:cViewPr>
        <p:scale>
          <a:sx n="31" d="100"/>
          <a:sy n="31" d="100"/>
        </p:scale>
        <p:origin x="2160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91">
            <a:extLst>
              <a:ext uri="{FF2B5EF4-FFF2-40B4-BE49-F238E27FC236}">
                <a16:creationId xmlns:a16="http://schemas.microsoft.com/office/drawing/2014/main" id="{6C5D9276-73B9-F24E-9B58-C068572CD672}"/>
              </a:ext>
            </a:extLst>
          </p:cNvPr>
          <p:cNvSpPr txBox="1"/>
          <p:nvPr/>
        </p:nvSpPr>
        <p:spPr>
          <a:xfrm>
            <a:off x="1161879" y="5496755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2D62"/>
            </a:solidFill>
            <a:prstDash val="solid"/>
            <a:miter lim="8000"/>
            <a:headEnd type="none" w="sm" len="sm"/>
            <a:tailEnd type="none" w="sm" len="sm"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Helvetica" charset="0"/>
              <a:ea typeface="Helvetica" charset="0"/>
              <a:cs typeface="Helvetica" charset="0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46382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6000" b="1" dirty="0">
                <a:solidFill>
                  <a:srgbClr val="002D62"/>
                </a:solidFill>
                <a:latin typeface="Helvetica" pitchFamily="2" charset="0"/>
                <a:cs typeface="Arial" panose="020B0604020202020204" pitchFamily="34" charset="0"/>
              </a:rPr>
              <a:t>To-do List Optimizer 1.0</a:t>
            </a:r>
            <a:endParaRPr sz="6000" b="1" dirty="0">
              <a:solidFill>
                <a:srgbClr val="002D62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Student: </a:t>
            </a:r>
            <a:r>
              <a:rPr lang="en-US" sz="3500" dirty="0">
                <a:solidFill>
                  <a:srgbClr val="002D62"/>
                </a:solidFill>
                <a:latin typeface="Helvetica" pitchFamily="2" charset="0"/>
              </a:rPr>
              <a:t>Manuel Garcia</a:t>
            </a:r>
            <a:r>
              <a:rPr lang="en-US" sz="3500" b="0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, Florida International University</a:t>
            </a:r>
            <a:endParaRPr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 </a:t>
            </a:r>
            <a:r>
              <a:rPr lang="en-US" sz="3500" i="1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Dr. </a:t>
            </a:r>
            <a:r>
              <a:rPr lang="en-US" sz="3500" b="0" i="1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Monique Ross</a:t>
            </a:r>
            <a:r>
              <a:rPr lang="en-US" sz="3500" b="0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 Florida International University</a:t>
            </a:r>
            <a:endParaRPr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dirty="0">
                <a:solidFill>
                  <a:srgbClr val="002D62"/>
                </a:solidFill>
                <a:latin typeface="Helvetica" pitchFamily="2" charset="0"/>
              </a:rPr>
              <a:t>Professor</a:t>
            </a:r>
            <a:r>
              <a:rPr lang="en-US" sz="3500" b="1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  </a:t>
            </a:r>
            <a:r>
              <a:rPr lang="en-US" sz="3500" i="1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Dr. </a:t>
            </a:r>
            <a:r>
              <a:rPr lang="en-US" sz="3500" b="0" i="0" u="none" strike="noStrike" cap="none" dirty="0" err="1">
                <a:solidFill>
                  <a:srgbClr val="002D62"/>
                </a:solidFill>
                <a:latin typeface="Helvetica" pitchFamily="2" charset="0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002D62"/>
                </a:solidFill>
                <a:latin typeface="Helvetica" pitchFamily="2" charset="0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, Florida International University</a:t>
            </a:r>
            <a:endParaRPr dirty="0">
              <a:solidFill>
                <a:srgbClr val="002D62"/>
              </a:solidFill>
              <a:latin typeface="Helvetica" pitchFamily="2" charset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B6862C"/>
                </a:solidFill>
                <a:latin typeface="Helvetica" pitchFamily="2" charset="0"/>
                <a:sym typeface="Arial"/>
              </a:rPr>
              <a:t>Problem</a:t>
            </a:r>
            <a:endParaRPr b="1" dirty="0">
              <a:solidFill>
                <a:srgbClr val="B6862C"/>
              </a:solidFill>
              <a:latin typeface="Helvetica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Busy schedules comprised of several tasks in different locations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Non-intuitive apps for easy task management and navigation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Multiple applications need to be used to keep track of daily tasks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Annoying swap between apps (e.g. Apple Reminders and Maps)</a:t>
            </a:r>
            <a:endParaRPr dirty="0">
              <a:solidFill>
                <a:srgbClr val="002D62"/>
              </a:solidFill>
              <a:latin typeface="Helvetica" pitchFamily="2" charset="0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Acknowledgement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18500" y="21877036"/>
            <a:ext cx="9249000" cy="9808681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Requirements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002D62"/>
                </a:solidFill>
                <a:latin typeface="Helvetica" pitchFamily="2" charset="0"/>
                <a:sym typeface="Arial"/>
              </a:rPr>
              <a:t>Create an intuitive interface to add and manage places and tasks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Provide the user with the order of the places to traverse and the total time each time a place is added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Include the proper transition from the place and task management to the navigation view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Give the user the proper instructions and alerts to navigate to all the desired places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Allow the user to manage tasks within each place</a:t>
            </a:r>
            <a:endParaRPr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dirty="0">
              <a:solidFill>
                <a:srgbClr val="002D62"/>
              </a:solidFill>
              <a:latin typeface="Helvetica" pitchFamily="2" charset="0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718879" y="21914951"/>
            <a:ext cx="9975600" cy="2455165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System Design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The system architecture was implemented leveraging the Model-View-Controller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857047" y="30049084"/>
            <a:ext cx="9975600" cy="978456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Object Design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3562031" y="21914951"/>
            <a:ext cx="7933800" cy="7800030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Implementation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The implementation of the mobile app UI was made using react-native (beta)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The server side of the application was implemented using Node JS and Express for user data storage for recovery and history purposes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The routing algorithms were possible thanks to the Google Directions API</a:t>
            </a:r>
            <a:endParaRPr sz="4100"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41313" y="32499550"/>
            <a:ext cx="9249000" cy="7697015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Verification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Verifications were made by adding several places and manually confirming the recommended route using google maps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Trips were taken to assert that the app showed the proper maneuvers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The minimum distance to places to show the list of task was tested by driving to different places and confirming that the list was showing the right distance</a:t>
            </a:r>
            <a:endParaRPr sz="4100" dirty="0">
              <a:solidFill>
                <a:srgbClr val="B6862C"/>
              </a:solidFill>
              <a:latin typeface="Helvetica" pitchFamily="2" charset="0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562031" y="30364919"/>
            <a:ext cx="7933800" cy="8800278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Summary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Convenient application that integrates place and task management with GPS navigation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Provides a easy-to-use UI that reduces the learning curve of users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Dynamic detection of destination to provide the user with the most optimized version of the itinerary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Persistent data over different devices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511950" y="12928459"/>
            <a:ext cx="9662100" cy="8134745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Solution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Creation of an app that integrates the best of task management and navigation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Improved UI/UX for better usage of the app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002D62"/>
              </a:solidFill>
              <a:latin typeface="Helvetica" pitchFamily="2" charset="0"/>
            </a:endParaRP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Use of Google Directions API to provide the user with real time GPS navigation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Convenient UI to easily display and manage all necessary data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002D62"/>
              </a:solidFill>
              <a:latin typeface="Helvetica" pitchFamily="2" charset="0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rgbClr val="002D62"/>
                </a:solidFill>
                <a:latin typeface="Helvetica" pitchFamily="2" charset="0"/>
              </a:rPr>
              <a:t>The material presented in this poster is based upon the work supported by Monique Ross that without her help and guidance this project wouldn’t have been accomplished. I am thankful to the help that I received from my group members, Salvador Ricardo and Daniel Gonzales.</a:t>
            </a:r>
            <a:endParaRPr dirty="0">
              <a:solidFill>
                <a:srgbClr val="002D62"/>
              </a:solidFill>
              <a:latin typeface="Helvetica" pitchFamily="2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5C279-78CD-794D-8103-3363964B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08" y="854381"/>
            <a:ext cx="4214591" cy="172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4799B-49E7-324F-AA2F-C52FD1BC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144" y="2959308"/>
            <a:ext cx="3060466" cy="186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3B691-0DC6-4F42-B0A4-0B3BB49AB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400" y="2791740"/>
            <a:ext cx="6366408" cy="17280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1EBEFF-8DB0-B94A-8562-22F568FA6770}"/>
              </a:ext>
            </a:extLst>
          </p:cNvPr>
          <p:cNvSpPr/>
          <p:nvPr/>
        </p:nvSpPr>
        <p:spPr>
          <a:xfrm>
            <a:off x="10660131" y="2212596"/>
            <a:ext cx="11750537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30000"/>
              </a:lnSpc>
              <a:buClr>
                <a:schemeClr val="dk1"/>
              </a:buClr>
            </a:pPr>
            <a:r>
              <a:rPr lang="en-US" sz="6000" b="1" dirty="0">
                <a:solidFill>
                  <a:srgbClr val="002D62"/>
                </a:solidFill>
                <a:latin typeface="Helvetica" pitchFamily="2" charset="0"/>
                <a:ea typeface="Times New Roman"/>
                <a:cs typeface="Arial" panose="020B0604020202020204" pitchFamily="34" charset="0"/>
                <a:sym typeface="Times New Roman"/>
              </a:rPr>
              <a:t>Senior Project, 2018, Spring</a:t>
            </a:r>
            <a:endParaRPr lang="en-US" sz="6000" dirty="0">
              <a:solidFill>
                <a:srgbClr val="002D62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3F1AE2-EFB0-354B-8C91-410CD9C95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6801" y="295406"/>
            <a:ext cx="6899756" cy="12545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839722-524A-B949-86FF-A1DBB716369C}"/>
              </a:ext>
            </a:extLst>
          </p:cNvPr>
          <p:cNvCxnSpPr>
            <a:cxnSpLocks/>
          </p:cNvCxnSpPr>
          <p:nvPr/>
        </p:nvCxnSpPr>
        <p:spPr>
          <a:xfrm>
            <a:off x="2124707" y="17118527"/>
            <a:ext cx="8623485" cy="0"/>
          </a:xfrm>
          <a:prstGeom prst="line">
            <a:avLst/>
          </a:prstGeom>
          <a:ln w="63500">
            <a:solidFill>
              <a:srgbClr val="B68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hape 96"/>
          <p:cNvSpPr txBox="1"/>
          <p:nvPr/>
        </p:nvSpPr>
        <p:spPr>
          <a:xfrm>
            <a:off x="11536225" y="6788282"/>
            <a:ext cx="9230280" cy="6253102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Apps that integrate task management and GPS navigation were not found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Crowed UIs that result in a poor UX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D62"/>
                </a:solidFill>
                <a:latin typeface="Helvetica" pitchFamily="2" charset="0"/>
              </a:rPr>
              <a:t>Some web applications allow the user to navigate to multiple places but the link between places and tasks is non-existent and those websites lack portability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EE01C1-FD62-FB49-A24B-6D934EE45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7941" y="6940787"/>
            <a:ext cx="3192720" cy="5674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B4D30B-0BF5-CB4C-A93A-D3F0892C3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0527" y="6940787"/>
            <a:ext cx="3192719" cy="56748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6571E6-B497-0A47-8F94-485D2C28F1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03111" y="6940787"/>
            <a:ext cx="3192720" cy="5674877"/>
          </a:xfrm>
          <a:prstGeom prst="rect">
            <a:avLst/>
          </a:prstGeom>
        </p:spPr>
      </p:pic>
      <p:sp>
        <p:nvSpPr>
          <p:cNvPr id="39" name="Shape 96">
            <a:extLst>
              <a:ext uri="{FF2B5EF4-FFF2-40B4-BE49-F238E27FC236}">
                <a16:creationId xmlns:a16="http://schemas.microsoft.com/office/drawing/2014/main" id="{42CE2E58-26A5-9C41-842E-3E376783BC44}"/>
              </a:ext>
            </a:extLst>
          </p:cNvPr>
          <p:cNvSpPr txBox="1"/>
          <p:nvPr/>
        </p:nvSpPr>
        <p:spPr>
          <a:xfrm>
            <a:off x="17171175" y="6095441"/>
            <a:ext cx="8620332" cy="692841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Current System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96">
            <a:extLst>
              <a:ext uri="{FF2B5EF4-FFF2-40B4-BE49-F238E27FC236}">
                <a16:creationId xmlns:a16="http://schemas.microsoft.com/office/drawing/2014/main" id="{D159ACBE-A04D-5D45-A1AD-CA508D07C2F7}"/>
              </a:ext>
            </a:extLst>
          </p:cNvPr>
          <p:cNvSpPr txBox="1"/>
          <p:nvPr/>
        </p:nvSpPr>
        <p:spPr>
          <a:xfrm>
            <a:off x="17459315" y="12945027"/>
            <a:ext cx="8620332" cy="561192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</a:pPr>
            <a:r>
              <a:rPr lang="en-US" sz="4100" b="1" dirty="0">
                <a:solidFill>
                  <a:srgbClr val="B6862C"/>
                </a:solidFill>
                <a:latin typeface="Helvetica" pitchFamily="2" charset="0"/>
              </a:rPr>
              <a:t>To-do List Optimizer</a:t>
            </a:r>
            <a:endParaRPr sz="4100" b="1" dirty="0">
              <a:solidFill>
                <a:srgbClr val="B6862C"/>
              </a:solidFill>
              <a:latin typeface="Helvetica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endParaRPr sz="4100" dirty="0">
              <a:solidFill>
                <a:srgbClr val="002D62"/>
              </a:solidFill>
              <a:latin typeface="Helvetica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8DF8FA-7ABD-6249-87CB-57701BA56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6225" y="14295776"/>
            <a:ext cx="3190523" cy="56748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3069BC-DA37-5240-A55B-BC61AA617F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94968" y="14295776"/>
            <a:ext cx="3190523" cy="567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4A706-FD06-FD44-BBCB-72176CCF28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47553" y="14295776"/>
            <a:ext cx="3190523" cy="5674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94561-3676-FB42-893F-3AD48D8762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52723" y="14295776"/>
            <a:ext cx="3190523" cy="5674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BBE581-CDEE-9548-9075-B462E0998D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05308" y="14295775"/>
            <a:ext cx="3190523" cy="56748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E35E6-2C6B-1240-ABDF-B6CA8B8264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00138" y="14295776"/>
            <a:ext cx="3190523" cy="5674877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3792224-91A9-EE4C-9B2F-737193B859BC}"/>
              </a:ext>
            </a:extLst>
          </p:cNvPr>
          <p:cNvSpPr/>
          <p:nvPr/>
        </p:nvSpPr>
        <p:spPr>
          <a:xfrm>
            <a:off x="15473248" y="24692360"/>
            <a:ext cx="2743200" cy="1371600"/>
          </a:xfrm>
          <a:prstGeom prst="roundRect">
            <a:avLst/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hape 98">
            <a:extLst>
              <a:ext uri="{FF2B5EF4-FFF2-40B4-BE49-F238E27FC236}">
                <a16:creationId xmlns:a16="http://schemas.microsoft.com/office/drawing/2014/main" id="{9E47628D-2EE2-FA48-A237-2C1F4AAC758A}"/>
              </a:ext>
            </a:extLst>
          </p:cNvPr>
          <p:cNvSpPr txBox="1"/>
          <p:nvPr/>
        </p:nvSpPr>
        <p:spPr>
          <a:xfrm>
            <a:off x="15754484" y="24681286"/>
            <a:ext cx="2180727" cy="626290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600" dirty="0">
                <a:solidFill>
                  <a:srgbClr val="B6862C"/>
                </a:solidFill>
                <a:latin typeface="Helvetica" pitchFamily="2" charset="0"/>
              </a:rPr>
              <a:t>Controller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F26DDD-AF88-0349-AD3A-66E8DD5CD45D}"/>
              </a:ext>
            </a:extLst>
          </p:cNvPr>
          <p:cNvCxnSpPr/>
          <p:nvPr/>
        </p:nvCxnSpPr>
        <p:spPr>
          <a:xfrm>
            <a:off x="15473248" y="25256839"/>
            <a:ext cx="2774305" cy="0"/>
          </a:xfrm>
          <a:prstGeom prst="line">
            <a:avLst/>
          </a:prstGeom>
          <a:ln w="63500">
            <a:solidFill>
              <a:srgbClr val="002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7C51DA8-641B-1C43-9ECA-5AB46B90121A}"/>
              </a:ext>
            </a:extLst>
          </p:cNvPr>
          <p:cNvSpPr/>
          <p:nvPr/>
        </p:nvSpPr>
        <p:spPr>
          <a:xfrm>
            <a:off x="12730048" y="27314162"/>
            <a:ext cx="2743200" cy="1371600"/>
          </a:xfrm>
          <a:prstGeom prst="roundRect">
            <a:avLst/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hape 98">
            <a:extLst>
              <a:ext uri="{FF2B5EF4-FFF2-40B4-BE49-F238E27FC236}">
                <a16:creationId xmlns:a16="http://schemas.microsoft.com/office/drawing/2014/main" id="{CEC05B51-C4CE-F44C-B46D-0C7A8953F084}"/>
              </a:ext>
            </a:extLst>
          </p:cNvPr>
          <p:cNvSpPr txBox="1"/>
          <p:nvPr/>
        </p:nvSpPr>
        <p:spPr>
          <a:xfrm>
            <a:off x="13499908" y="27252351"/>
            <a:ext cx="1203480" cy="626290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600" dirty="0">
                <a:solidFill>
                  <a:srgbClr val="B6862C"/>
                </a:solidFill>
                <a:latin typeface="Helvetica" pitchFamily="2" charset="0"/>
              </a:rPr>
              <a:t>View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1386AE-88C2-DF47-8656-B2F886AE2673}"/>
              </a:ext>
            </a:extLst>
          </p:cNvPr>
          <p:cNvCxnSpPr/>
          <p:nvPr/>
        </p:nvCxnSpPr>
        <p:spPr>
          <a:xfrm>
            <a:off x="12730048" y="27878641"/>
            <a:ext cx="2774305" cy="0"/>
          </a:xfrm>
          <a:prstGeom prst="line">
            <a:avLst/>
          </a:prstGeom>
          <a:ln w="63500">
            <a:solidFill>
              <a:srgbClr val="002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58920EC-AE9B-4C43-BF36-D026E561D852}"/>
              </a:ext>
            </a:extLst>
          </p:cNvPr>
          <p:cNvSpPr/>
          <p:nvPr/>
        </p:nvSpPr>
        <p:spPr>
          <a:xfrm>
            <a:off x="18216448" y="27314162"/>
            <a:ext cx="2743200" cy="1371600"/>
          </a:xfrm>
          <a:prstGeom prst="roundRect">
            <a:avLst/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Shape 98">
            <a:extLst>
              <a:ext uri="{FF2B5EF4-FFF2-40B4-BE49-F238E27FC236}">
                <a16:creationId xmlns:a16="http://schemas.microsoft.com/office/drawing/2014/main" id="{2CF867B4-7A44-6646-90CF-6C01BFA38588}"/>
              </a:ext>
            </a:extLst>
          </p:cNvPr>
          <p:cNvSpPr txBox="1"/>
          <p:nvPr/>
        </p:nvSpPr>
        <p:spPr>
          <a:xfrm>
            <a:off x="18843509" y="27273058"/>
            <a:ext cx="1520182" cy="626290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600" dirty="0">
                <a:solidFill>
                  <a:srgbClr val="B6862C"/>
                </a:solidFill>
                <a:latin typeface="Helvetica" pitchFamily="2" charset="0"/>
              </a:rPr>
              <a:t>Model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DEAB02-7B26-3C4B-BD8C-7B6D206CBA96}"/>
              </a:ext>
            </a:extLst>
          </p:cNvPr>
          <p:cNvCxnSpPr/>
          <p:nvPr/>
        </p:nvCxnSpPr>
        <p:spPr>
          <a:xfrm>
            <a:off x="18216448" y="27878641"/>
            <a:ext cx="2774305" cy="0"/>
          </a:xfrm>
          <a:prstGeom prst="line">
            <a:avLst/>
          </a:prstGeom>
          <a:ln w="63500">
            <a:solidFill>
              <a:srgbClr val="002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2CBF1ED-1551-8043-AD35-3CC3369FB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6930" y="27997332"/>
            <a:ext cx="1913339" cy="5193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D7A840-ABAE-C742-98EA-5E39AAF8A8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02840" y="25192528"/>
            <a:ext cx="27432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B78177-A013-C644-93A4-7944CC9F75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649456" y="27878641"/>
            <a:ext cx="935487" cy="935487"/>
          </a:xfrm>
          <a:prstGeom prst="rect">
            <a:avLst/>
          </a:prstGeom>
        </p:spPr>
      </p:pic>
      <p:sp>
        <p:nvSpPr>
          <p:cNvPr id="77" name="Bent Arrow 76">
            <a:extLst>
              <a:ext uri="{FF2B5EF4-FFF2-40B4-BE49-F238E27FC236}">
                <a16:creationId xmlns:a16="http://schemas.microsoft.com/office/drawing/2014/main" id="{A3A478A9-90B5-494F-A980-31D7DA867938}"/>
              </a:ext>
            </a:extLst>
          </p:cNvPr>
          <p:cNvSpPr/>
          <p:nvPr/>
        </p:nvSpPr>
        <p:spPr>
          <a:xfrm rot="10800000">
            <a:off x="15554096" y="26314415"/>
            <a:ext cx="1006692" cy="1773512"/>
          </a:xfrm>
          <a:prstGeom prst="bentArrow">
            <a:avLst>
              <a:gd name="adj1" fmla="val 12943"/>
              <a:gd name="adj2" fmla="val 15957"/>
              <a:gd name="adj3" fmla="val 25000"/>
              <a:gd name="adj4" fmla="val 43750"/>
            </a:avLst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F60F9EAE-5E20-3545-BD75-452279F06C42}"/>
              </a:ext>
            </a:extLst>
          </p:cNvPr>
          <p:cNvSpPr/>
          <p:nvPr/>
        </p:nvSpPr>
        <p:spPr>
          <a:xfrm>
            <a:off x="14223402" y="25196600"/>
            <a:ext cx="1006692" cy="1773512"/>
          </a:xfrm>
          <a:prstGeom prst="bentArrow">
            <a:avLst>
              <a:gd name="adj1" fmla="val 12943"/>
              <a:gd name="adj2" fmla="val 15957"/>
              <a:gd name="adj3" fmla="val 25000"/>
              <a:gd name="adj4" fmla="val 43750"/>
            </a:avLst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Shape 98">
            <a:extLst>
              <a:ext uri="{FF2B5EF4-FFF2-40B4-BE49-F238E27FC236}">
                <a16:creationId xmlns:a16="http://schemas.microsoft.com/office/drawing/2014/main" id="{55AFD560-6350-7846-8850-149FDF30E011}"/>
              </a:ext>
            </a:extLst>
          </p:cNvPr>
          <p:cNvSpPr txBox="1"/>
          <p:nvPr/>
        </p:nvSpPr>
        <p:spPr>
          <a:xfrm>
            <a:off x="13094118" y="25425797"/>
            <a:ext cx="1056335" cy="1002675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000" dirty="0">
                <a:solidFill>
                  <a:srgbClr val="002D62"/>
                </a:solidFill>
                <a:latin typeface="Helvetica" pitchFamily="2" charset="0"/>
              </a:rPr>
              <a:t>User Input</a:t>
            </a:r>
          </a:p>
        </p:txBody>
      </p:sp>
      <p:sp>
        <p:nvSpPr>
          <p:cNvPr id="84" name="Shape 98">
            <a:extLst>
              <a:ext uri="{FF2B5EF4-FFF2-40B4-BE49-F238E27FC236}">
                <a16:creationId xmlns:a16="http://schemas.microsoft.com/office/drawing/2014/main" id="{8BDD7503-50AA-6C44-A67A-9D47D60BC6A5}"/>
              </a:ext>
            </a:extLst>
          </p:cNvPr>
          <p:cNvSpPr txBox="1"/>
          <p:nvPr/>
        </p:nvSpPr>
        <p:spPr>
          <a:xfrm>
            <a:off x="14928800" y="26502052"/>
            <a:ext cx="1466809" cy="571958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000" dirty="0">
                <a:solidFill>
                  <a:srgbClr val="002D62"/>
                </a:solidFill>
                <a:latin typeface="Helvetica" pitchFamily="2" charset="0"/>
              </a:rPr>
              <a:t>Update</a:t>
            </a:r>
          </a:p>
        </p:txBody>
      </p:sp>
      <p:sp>
        <p:nvSpPr>
          <p:cNvPr id="85" name="Shape 98">
            <a:extLst>
              <a:ext uri="{FF2B5EF4-FFF2-40B4-BE49-F238E27FC236}">
                <a16:creationId xmlns:a16="http://schemas.microsoft.com/office/drawing/2014/main" id="{B587D21B-BCFB-424C-A89F-7A4E62BF98EB}"/>
              </a:ext>
            </a:extLst>
          </p:cNvPr>
          <p:cNvSpPr txBox="1"/>
          <p:nvPr/>
        </p:nvSpPr>
        <p:spPr>
          <a:xfrm>
            <a:off x="17283379" y="26500925"/>
            <a:ext cx="1177934" cy="571958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000" dirty="0">
                <a:solidFill>
                  <a:srgbClr val="002D62"/>
                </a:solidFill>
                <a:latin typeface="Helvetica" pitchFamily="2" charset="0"/>
              </a:rPr>
              <a:t>Notify</a:t>
            </a:r>
          </a:p>
        </p:txBody>
      </p:sp>
      <p:sp>
        <p:nvSpPr>
          <p:cNvPr id="86" name="Bent Arrow 85">
            <a:extLst>
              <a:ext uri="{FF2B5EF4-FFF2-40B4-BE49-F238E27FC236}">
                <a16:creationId xmlns:a16="http://schemas.microsoft.com/office/drawing/2014/main" id="{1A49AAB3-E2CD-C448-9806-6CF457F0D725}"/>
              </a:ext>
            </a:extLst>
          </p:cNvPr>
          <p:cNvSpPr/>
          <p:nvPr/>
        </p:nvSpPr>
        <p:spPr>
          <a:xfrm rot="5400000">
            <a:off x="18099619" y="25604801"/>
            <a:ext cx="1725293" cy="1005329"/>
          </a:xfrm>
          <a:prstGeom prst="bentArrow">
            <a:avLst>
              <a:gd name="adj1" fmla="val 12943"/>
              <a:gd name="adj2" fmla="val 15957"/>
              <a:gd name="adj3" fmla="val 25000"/>
              <a:gd name="adj4" fmla="val 43750"/>
            </a:avLst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Bent Arrow 86">
            <a:extLst>
              <a:ext uri="{FF2B5EF4-FFF2-40B4-BE49-F238E27FC236}">
                <a16:creationId xmlns:a16="http://schemas.microsoft.com/office/drawing/2014/main" id="{68D98672-5943-3D40-B6AF-21FDDC7D2391}"/>
              </a:ext>
            </a:extLst>
          </p:cNvPr>
          <p:cNvSpPr/>
          <p:nvPr/>
        </p:nvSpPr>
        <p:spPr>
          <a:xfrm rot="16200000">
            <a:off x="16685662" y="26674396"/>
            <a:ext cx="1725293" cy="1005329"/>
          </a:xfrm>
          <a:prstGeom prst="bentArrow">
            <a:avLst>
              <a:gd name="adj1" fmla="val 12943"/>
              <a:gd name="adj2" fmla="val 15957"/>
              <a:gd name="adj3" fmla="val 25000"/>
              <a:gd name="adj4" fmla="val 43750"/>
            </a:avLst>
          </a:prstGeom>
          <a:noFill/>
          <a:ln w="63500">
            <a:solidFill>
              <a:srgbClr val="002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Shape 98">
            <a:extLst>
              <a:ext uri="{FF2B5EF4-FFF2-40B4-BE49-F238E27FC236}">
                <a16:creationId xmlns:a16="http://schemas.microsoft.com/office/drawing/2014/main" id="{CB6ACC03-379B-BD4E-8A1E-AA7139962E81}"/>
              </a:ext>
            </a:extLst>
          </p:cNvPr>
          <p:cNvSpPr txBox="1"/>
          <p:nvPr/>
        </p:nvSpPr>
        <p:spPr>
          <a:xfrm>
            <a:off x="19419781" y="25797377"/>
            <a:ext cx="1437133" cy="571958"/>
          </a:xfrm>
          <a:prstGeom prst="rect">
            <a:avLst/>
          </a:prstGeom>
          <a:noFill/>
          <a:ln w="127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</a:pPr>
            <a:r>
              <a:rPr lang="en-US" sz="3000" dirty="0">
                <a:solidFill>
                  <a:srgbClr val="002D62"/>
                </a:solidFill>
                <a:latin typeface="Helvetica" pitchFamily="2" charset="0"/>
              </a:rPr>
              <a:t>Update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67349B5-FB3C-B144-A86A-0860B47771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051144" y="312463"/>
            <a:ext cx="2810023" cy="28100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9DBD3D0-BD7E-6B44-944E-3F0DFFD3A1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20228" y="31889377"/>
            <a:ext cx="12600825" cy="6619851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470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Manuel Garcia</cp:lastModifiedBy>
  <cp:revision>28</cp:revision>
  <dcterms:modified xsi:type="dcterms:W3CDTF">2018-04-18T16:06:08Z</dcterms:modified>
</cp:coreProperties>
</file>