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C072"/>
    <a:srgbClr val="BAC58B"/>
    <a:srgbClr val="3B3D6C"/>
    <a:srgbClr val="6DCB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748"/>
    <p:restoredTop sz="94541"/>
  </p:normalViewPr>
  <p:slideViewPr>
    <p:cSldViewPr snapToGrid="0" snapToObjects="1" showGuides="1">
      <p:cViewPr>
        <p:scale>
          <a:sx n="32" d="100"/>
          <a:sy n="32" d="100"/>
        </p:scale>
        <p:origin x="2328" y="-832"/>
      </p:cViewPr>
      <p:guideLst>
        <p:guide orient="horz" pos="13824"/>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
            <a:headEnd type="none" w="sm" len="sm"/>
            <a:tailEnd type="none" w="sm" len="sm"/>
          </a:ln>
        </p:spPr>
      </p:sp>
      <p:sp>
        <p:nvSpPr>
          <p:cNvPr id="6" name="Shape 6"/>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Font typeface="Arial"/>
              <a:buNone/>
              <a:defRPr sz="1800" b="0" i="0" u="none" strike="noStrike" cap="none"/>
            </a:lvl1pPr>
            <a:lvl2pPr marL="914400" marR="0" lvl="1" indent="-228600" algn="l" rtl="0">
              <a:spcBef>
                <a:spcPts val="0"/>
              </a:spcBef>
              <a:spcAft>
                <a:spcPts val="0"/>
              </a:spcAft>
              <a:buSzPts val="1400"/>
              <a:buFont typeface="Arial"/>
              <a:buNone/>
              <a:defRPr sz="1800" b="0" i="0" u="none" strike="noStrike" cap="none"/>
            </a:lvl2pPr>
            <a:lvl3pPr marL="1371600" marR="0" lvl="2" indent="-228600" algn="l" rtl="0">
              <a:spcBef>
                <a:spcPts val="0"/>
              </a:spcBef>
              <a:spcAft>
                <a:spcPts val="0"/>
              </a:spcAft>
              <a:buSzPts val="1400"/>
              <a:buFont typeface="Arial"/>
              <a:buNone/>
              <a:defRPr sz="1800" b="0" i="0" u="none" strike="noStrike" cap="none"/>
            </a:lvl3pPr>
            <a:lvl4pPr marL="1828800" marR="0" lvl="3" indent="-228600" algn="l" rtl="0">
              <a:spcBef>
                <a:spcPts val="0"/>
              </a:spcBef>
              <a:spcAft>
                <a:spcPts val="0"/>
              </a:spcAft>
              <a:buSzPts val="1400"/>
              <a:buFont typeface="Arial"/>
              <a:buNone/>
              <a:defRPr sz="1800" b="0" i="0" u="none" strike="noStrike" cap="none"/>
            </a:lvl4pPr>
            <a:lvl5pPr marL="2286000" marR="0" lvl="4" indent="-228600" algn="l" rtl="0">
              <a:spcBef>
                <a:spcPts val="0"/>
              </a:spcBef>
              <a:spcAft>
                <a:spcPts val="0"/>
              </a:spcAft>
              <a:buSzPts val="1400"/>
              <a:buFont typeface="Arial"/>
              <a:buNone/>
              <a:defRPr sz="1800" b="0" i="0" u="none" strike="noStrike" cap="none"/>
            </a:lvl5pPr>
            <a:lvl6pPr marL="2743200" marR="0" lvl="5" indent="-228600" algn="l" rtl="0">
              <a:spcBef>
                <a:spcPts val="0"/>
              </a:spcBef>
              <a:spcAft>
                <a:spcPts val="0"/>
              </a:spcAft>
              <a:buSzPts val="1400"/>
              <a:buFont typeface="Arial"/>
              <a:buNone/>
              <a:defRPr sz="1800" b="0" i="0" u="none" strike="noStrike" cap="none"/>
            </a:lvl6pPr>
            <a:lvl7pPr marL="3200400" marR="0" lvl="6" indent="-228600" algn="l" rtl="0">
              <a:spcBef>
                <a:spcPts val="0"/>
              </a:spcBef>
              <a:spcAft>
                <a:spcPts val="0"/>
              </a:spcAft>
              <a:buSzPts val="1400"/>
              <a:buFont typeface="Arial"/>
              <a:buNone/>
              <a:defRPr sz="1800" b="0" i="0" u="none" strike="noStrike" cap="none"/>
            </a:lvl7pPr>
            <a:lvl8pPr marL="3657600" marR="0" lvl="7" indent="-228600" algn="l" rtl="0">
              <a:spcBef>
                <a:spcPts val="0"/>
              </a:spcBef>
              <a:spcAft>
                <a:spcPts val="0"/>
              </a:spcAft>
              <a:buSzPts val="1400"/>
              <a:buFont typeface="Arial"/>
              <a:buNone/>
              <a:defRPr sz="1800" b="0" i="0" u="none" strike="noStrike" cap="none"/>
            </a:lvl8pPr>
            <a:lvl9pPr marL="4114800" marR="0" lvl="8" indent="-228600" algn="l" rtl="0">
              <a:spcBef>
                <a:spcPts val="0"/>
              </a:spcBef>
              <a:spcAft>
                <a:spcPts val="0"/>
              </a:spcAft>
              <a:buSzPts val="1400"/>
              <a:buFont typeface="Arial"/>
              <a:buNone/>
              <a:defRPr sz="1800" b="0" i="0" u="none" strike="noStrike" cap="none"/>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86" name="Shape 86"/>
          <p:cNvSpPr txBox="1">
            <a:spLocks noGrp="1"/>
          </p:cNvSpPr>
          <p:nvPr>
            <p:ph type="body" idx="1"/>
          </p:nvPr>
        </p:nvSpPr>
        <p:spPr>
          <a:xfrm>
            <a:off x="685800" y="4343400"/>
            <a:ext cx="54863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Font typeface="Arial"/>
              <a:buNone/>
            </a:pPr>
            <a:endParaRPr sz="1800" b="0" i="0" u="none" strike="noStrike" cap="none" dirty="0"/>
          </a:p>
        </p:txBody>
      </p:sp>
      <p:sp>
        <p:nvSpPr>
          <p:cNvPr id="87" name="Shape 87"/>
          <p:cNvSpPr txBox="1"/>
          <p:nvPr/>
        </p:nvSpPr>
        <p:spPr>
          <a:xfrm>
            <a:off x="3884612" y="8685211"/>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6" y="10242550"/>
            <a:ext cx="29627512" cy="28963938"/>
          </a:xfrm>
          <a:prstGeom prst="rect">
            <a:avLst/>
          </a:prstGeom>
          <a:noFill/>
          <a:ln>
            <a:noFill/>
          </a:ln>
        </p:spPr>
        <p:txBody>
          <a:bodyPr spcFirstLastPara="1" wrap="square" lIns="91425" tIns="91425" rIns="91425" bIns="91425" anchor="t" anchorCtr="0"/>
          <a:lstStyle>
            <a:lvl1pPr marL="457200" marR="0" lvl="0" indent="-1181100" algn="l" rtl="0">
              <a:lnSpc>
                <a:spcPct val="100000"/>
              </a:lnSpc>
              <a:spcBef>
                <a:spcPts val="3000"/>
              </a:spcBef>
              <a:spcAft>
                <a:spcPts val="0"/>
              </a:spcAft>
              <a:buClr>
                <a:schemeClr val="dk1"/>
              </a:buClr>
              <a:buSzPts val="15000"/>
              <a:buFont typeface="Arial"/>
              <a:buChar char="•"/>
              <a:defRPr sz="15000" b="0" i="0" u="none" strike="noStrike" cap="none">
                <a:solidFill>
                  <a:schemeClr val="dk1"/>
                </a:solidFill>
                <a:latin typeface="Arial"/>
                <a:ea typeface="Arial"/>
                <a:cs typeface="Arial"/>
                <a:sym typeface="Arial"/>
              </a:defRPr>
            </a:lvl1pPr>
            <a:lvl2pPr marL="914400" marR="0" lvl="1" indent="-1060450" algn="l" rtl="0">
              <a:lnSpc>
                <a:spcPct val="100000"/>
              </a:lnSpc>
              <a:spcBef>
                <a:spcPts val="2620"/>
              </a:spcBef>
              <a:spcAft>
                <a:spcPts val="0"/>
              </a:spcAft>
              <a:buClr>
                <a:schemeClr val="dk1"/>
              </a:buClr>
              <a:buSzPts val="13100"/>
              <a:buFont typeface="Arial"/>
              <a:buChar char="–"/>
              <a:defRPr sz="13100" b="0" i="0" u="none" strike="noStrike" cap="none">
                <a:solidFill>
                  <a:schemeClr val="dk1"/>
                </a:solidFill>
                <a:latin typeface="Arial"/>
                <a:ea typeface="Arial"/>
                <a:cs typeface="Arial"/>
                <a:sym typeface="Arial"/>
              </a:defRPr>
            </a:lvl2pPr>
            <a:lvl3pPr marL="1371600" marR="0" lvl="2"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6" cy="9408458"/>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80"/>
            <a:ext cx="23043355" cy="11214847"/>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3000"/>
              </a:spcBef>
              <a:spcAft>
                <a:spcPts val="0"/>
              </a:spcAft>
              <a:buClr>
                <a:schemeClr val="dk1"/>
              </a:buClr>
              <a:buSzPts val="15000"/>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SzPts val="13100"/>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SzPts val="11200"/>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9" y="16778673"/>
            <a:ext cx="37450058" cy="7406877"/>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8" cy="22106335"/>
          </a:xfrm>
          <a:prstGeom prst="rect">
            <a:avLst/>
          </a:prstGeom>
          <a:noFill/>
          <a:ln>
            <a:noFill/>
          </a:ln>
        </p:spPr>
        <p:txBody>
          <a:bodyPr spcFirstLastPara="1" wrap="square" lIns="91425" tIns="91425" rIns="91425" bIns="91425" anchor="t" anchorCtr="0"/>
          <a:lstStyle>
            <a:lvl1pPr marL="457200" marR="0" lvl="0" indent="-1181100" algn="l" rtl="0">
              <a:lnSpc>
                <a:spcPct val="100000"/>
              </a:lnSpc>
              <a:spcBef>
                <a:spcPts val="3000"/>
              </a:spcBef>
              <a:spcAft>
                <a:spcPts val="0"/>
              </a:spcAft>
              <a:buClr>
                <a:schemeClr val="dk1"/>
              </a:buClr>
              <a:buSzPts val="15000"/>
              <a:buFont typeface="Arial"/>
              <a:buChar char="•"/>
              <a:defRPr sz="15000" b="0" i="0" u="none" strike="noStrike" cap="none">
                <a:solidFill>
                  <a:schemeClr val="dk1"/>
                </a:solidFill>
                <a:latin typeface="Arial"/>
                <a:ea typeface="Arial"/>
                <a:cs typeface="Arial"/>
                <a:sym typeface="Arial"/>
              </a:defRPr>
            </a:lvl1pPr>
            <a:lvl2pPr marL="914400" marR="0" lvl="1" indent="-1060450" algn="l" rtl="0">
              <a:lnSpc>
                <a:spcPct val="100000"/>
              </a:lnSpc>
              <a:spcBef>
                <a:spcPts val="2620"/>
              </a:spcBef>
              <a:spcAft>
                <a:spcPts val="0"/>
              </a:spcAft>
              <a:buClr>
                <a:schemeClr val="dk1"/>
              </a:buClr>
              <a:buSzPts val="13100"/>
              <a:buFont typeface="Arial"/>
              <a:buChar char="–"/>
              <a:defRPr sz="13100" b="0" i="0" u="none" strike="noStrike" cap="none">
                <a:solidFill>
                  <a:schemeClr val="dk1"/>
                </a:solidFill>
                <a:latin typeface="Arial"/>
                <a:ea typeface="Arial"/>
                <a:cs typeface="Arial"/>
                <a:sym typeface="Arial"/>
              </a:defRPr>
            </a:lvl2pPr>
            <a:lvl3pPr marL="1371600" marR="0" lvl="2"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8" cy="29627512"/>
          </a:xfrm>
          <a:prstGeom prst="rect">
            <a:avLst/>
          </a:prstGeom>
          <a:noFill/>
          <a:ln>
            <a:noFill/>
          </a:ln>
        </p:spPr>
        <p:txBody>
          <a:bodyPr spcFirstLastPara="1" wrap="square" lIns="91425" tIns="91425" rIns="91425" bIns="91425" anchor="t" anchorCtr="0"/>
          <a:lstStyle>
            <a:lvl1pPr marL="457200" marR="0" lvl="0" indent="-1181100" algn="l" rtl="0">
              <a:lnSpc>
                <a:spcPct val="100000"/>
              </a:lnSpc>
              <a:spcBef>
                <a:spcPts val="3000"/>
              </a:spcBef>
              <a:spcAft>
                <a:spcPts val="0"/>
              </a:spcAft>
              <a:buClr>
                <a:schemeClr val="dk1"/>
              </a:buClr>
              <a:buSzPts val="15000"/>
              <a:buFont typeface="Arial"/>
              <a:buChar char="•"/>
              <a:defRPr sz="15000" b="0" i="0" u="none" strike="noStrike" cap="none">
                <a:solidFill>
                  <a:schemeClr val="dk1"/>
                </a:solidFill>
                <a:latin typeface="Arial"/>
                <a:ea typeface="Arial"/>
                <a:cs typeface="Arial"/>
                <a:sym typeface="Arial"/>
              </a:defRPr>
            </a:lvl1pPr>
            <a:lvl2pPr marL="914400" marR="0" lvl="1" indent="-1060450" algn="l" rtl="0">
              <a:lnSpc>
                <a:spcPct val="100000"/>
              </a:lnSpc>
              <a:spcBef>
                <a:spcPts val="2620"/>
              </a:spcBef>
              <a:spcAft>
                <a:spcPts val="0"/>
              </a:spcAft>
              <a:buClr>
                <a:schemeClr val="dk1"/>
              </a:buClr>
              <a:buSzPts val="13100"/>
              <a:buFont typeface="Arial"/>
              <a:buChar char="–"/>
              <a:defRPr sz="13100" b="0" i="0" u="none" strike="noStrike" cap="none">
                <a:solidFill>
                  <a:schemeClr val="dk1"/>
                </a:solidFill>
                <a:latin typeface="Arial"/>
                <a:ea typeface="Arial"/>
                <a:cs typeface="Arial"/>
                <a:sym typeface="Arial"/>
              </a:defRPr>
            </a:lvl2pPr>
            <a:lvl3pPr marL="1371600" marR="0" lvl="2"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8"/>
            <a:ext cx="19751276" cy="362622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2"/>
              </a:buClr>
              <a:buSzPts val="1400"/>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8"/>
            <a:ext cx="19751276" cy="2633382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3"/>
            <a:ext cx="19751276" cy="5152464"/>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dk1"/>
              </a:buClr>
              <a:buSzPts val="150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240"/>
              </a:spcBef>
              <a:spcAft>
                <a:spcPts val="0"/>
              </a:spcAft>
              <a:buClr>
                <a:schemeClr val="dk1"/>
              </a:buClr>
              <a:buSzPts val="131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200"/>
              </a:spcBef>
              <a:spcAft>
                <a:spcPts val="0"/>
              </a:spcAft>
              <a:buClr>
                <a:schemeClr val="dk1"/>
              </a:buClr>
              <a:buSzPts val="112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5pPr>
            <a:lvl6pPr marL="2743200" marR="0" lvl="5"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6pPr>
            <a:lvl7pPr marL="3200400" marR="0" lvl="6"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7pPr>
            <a:lvl8pPr marL="3657600" marR="0" lvl="7"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8pPr>
            <a:lvl9pPr marL="4114800" marR="0" lvl="8"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4" y="1748117"/>
            <a:ext cx="10829926" cy="7436224"/>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2"/>
              </a:buClr>
              <a:buSzPts val="1400"/>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7"/>
            <a:ext cx="18402298" cy="37459024"/>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4" y="9184340"/>
            <a:ext cx="10829926" cy="30022799"/>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dk1"/>
              </a:buClr>
              <a:buSzPts val="150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240"/>
              </a:spcBef>
              <a:spcAft>
                <a:spcPts val="0"/>
              </a:spcAft>
              <a:buClr>
                <a:schemeClr val="dk1"/>
              </a:buClr>
              <a:buSzPts val="131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200"/>
              </a:spcBef>
              <a:spcAft>
                <a:spcPts val="0"/>
              </a:spcAft>
              <a:buClr>
                <a:schemeClr val="dk1"/>
              </a:buClr>
              <a:buSzPts val="112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5pPr>
            <a:lvl6pPr marL="2743200" marR="0" lvl="5"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6pPr>
            <a:lvl7pPr marL="3200400" marR="0" lvl="6"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7pPr>
            <a:lvl8pPr marL="3657600" marR="0" lvl="7"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8pPr>
            <a:lvl9pPr marL="4114800" marR="0" lvl="8"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3" y="9825317"/>
            <a:ext cx="14544675" cy="4094629"/>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chemeClr val="dk1"/>
              </a:buClr>
              <a:buSzPts val="150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131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chemeClr val="dk1"/>
              </a:buClr>
              <a:buSzPts val="112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3" y="13919948"/>
            <a:ext cx="14544675" cy="25287194"/>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8" cy="4094629"/>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chemeClr val="dk1"/>
              </a:buClr>
              <a:buSzPts val="150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131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chemeClr val="dk1"/>
              </a:buClr>
              <a:buSzPts val="112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8" cy="25287194"/>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4" y="10242177"/>
            <a:ext cx="14756606" cy="2896496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2" y="10242177"/>
            <a:ext cx="14756606" cy="2896496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9" cy="8715934"/>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2"/>
              </a:buClr>
              <a:buSzPts val="1400"/>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9" cy="96012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chemeClr val="dk1"/>
              </a:buClr>
              <a:buSzPts val="15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chemeClr val="dk1"/>
              </a:buClr>
              <a:buSzPts val="131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320"/>
              </a:spcBef>
              <a:spcAft>
                <a:spcPts val="0"/>
              </a:spcAft>
              <a:buClr>
                <a:schemeClr val="dk1"/>
              </a:buClr>
              <a:buSzPts val="112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6pPr>
            <a:lvl7pPr marL="3200400" marR="0" lvl="6"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7pPr>
            <a:lvl8pPr marL="3657600" marR="0" lvl="7"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8pPr>
            <a:lvl9pPr marL="4114800" marR="0" lvl="8"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6" y="10242550"/>
            <a:ext cx="29627512" cy="28963938"/>
          </a:xfrm>
          <a:prstGeom prst="rect">
            <a:avLst/>
          </a:prstGeom>
          <a:noFill/>
          <a:ln>
            <a:noFill/>
          </a:ln>
        </p:spPr>
        <p:txBody>
          <a:bodyPr spcFirstLastPara="1" wrap="square" lIns="91425" tIns="91425" rIns="91425" bIns="91425" anchor="t" anchorCtr="0"/>
          <a:lstStyle>
            <a:lvl1pPr marL="457200" marR="0" lvl="0" indent="-1181100" algn="l" rtl="0">
              <a:lnSpc>
                <a:spcPct val="100000"/>
              </a:lnSpc>
              <a:spcBef>
                <a:spcPts val="3000"/>
              </a:spcBef>
              <a:spcAft>
                <a:spcPts val="0"/>
              </a:spcAft>
              <a:buClr>
                <a:schemeClr val="dk1"/>
              </a:buClr>
              <a:buSzPts val="15000"/>
              <a:buFont typeface="Arial"/>
              <a:buChar char="•"/>
              <a:defRPr sz="15000" b="0" i="0" u="none" strike="noStrike" cap="none">
                <a:solidFill>
                  <a:schemeClr val="dk1"/>
                </a:solidFill>
                <a:latin typeface="Arial"/>
                <a:ea typeface="Arial"/>
                <a:cs typeface="Arial"/>
                <a:sym typeface="Arial"/>
              </a:defRPr>
            </a:lvl1pPr>
            <a:lvl2pPr marL="914400" marR="0" lvl="1" indent="-1060450" algn="l" rtl="0">
              <a:lnSpc>
                <a:spcPct val="100000"/>
              </a:lnSpc>
              <a:spcBef>
                <a:spcPts val="2620"/>
              </a:spcBef>
              <a:spcAft>
                <a:spcPts val="0"/>
              </a:spcAft>
              <a:buClr>
                <a:schemeClr val="dk1"/>
              </a:buClr>
              <a:buSzPts val="13100"/>
              <a:buFont typeface="Arial"/>
              <a:buChar char="–"/>
              <a:defRPr sz="13100" b="0" i="0" u="none" strike="noStrike" cap="none">
                <a:solidFill>
                  <a:schemeClr val="dk1"/>
                </a:solidFill>
                <a:latin typeface="Arial"/>
                <a:ea typeface="Arial"/>
                <a:cs typeface="Arial"/>
                <a:sym typeface="Arial"/>
              </a:defRPr>
            </a:lvl2pPr>
            <a:lvl3pPr marL="1371600" marR="0" lvl="2"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7.png"/><Relationship Id="rId20" Type="http://schemas.openxmlformats.org/officeDocument/2006/relationships/image" Target="../media/image18.png"/><Relationship Id="rId21" Type="http://schemas.openxmlformats.org/officeDocument/2006/relationships/image" Target="../media/image19.png"/><Relationship Id="rId22" Type="http://schemas.openxmlformats.org/officeDocument/2006/relationships/image" Target="../media/image20.png"/><Relationship Id="rId23" Type="http://schemas.openxmlformats.org/officeDocument/2006/relationships/image" Target="../media/image21.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png"/><Relationship Id="rId18" Type="http://schemas.openxmlformats.org/officeDocument/2006/relationships/image" Target="../media/image16.png"/><Relationship Id="rId19"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effectLst/>
      </p:bgPr>
    </p:bg>
    <p:spTree>
      <p:nvGrpSpPr>
        <p:cNvPr id="1" name="Shape 88"/>
        <p:cNvGrpSpPr/>
        <p:nvPr/>
      </p:nvGrpSpPr>
      <p:grpSpPr>
        <a:xfrm>
          <a:off x="0" y="0"/>
          <a:ext cx="0" cy="0"/>
          <a:chOff x="0" y="0"/>
          <a:chExt cx="0" cy="0"/>
        </a:xfrm>
      </p:grpSpPr>
      <p:sp>
        <p:nvSpPr>
          <p:cNvPr id="89" name="Shape 89"/>
          <p:cNvSpPr txBox="1"/>
          <p:nvPr/>
        </p:nvSpPr>
        <p:spPr>
          <a:xfrm>
            <a:off x="8752115" y="2016525"/>
            <a:ext cx="17612971" cy="1300950"/>
          </a:xfrm>
          <a:prstGeom prst="rect">
            <a:avLst/>
          </a:prstGeom>
          <a:noFill/>
          <a:ln>
            <a:noFill/>
          </a:ln>
        </p:spPr>
        <p:txBody>
          <a:bodyPr spcFirstLastPara="1" wrap="square" lIns="98650" tIns="49325" rIns="98650" bIns="49325" anchor="t" anchorCtr="0">
            <a:noAutofit/>
          </a:bodyPr>
          <a:lstStyle/>
          <a:p>
            <a:pPr marL="0" marR="0" lvl="0" indent="0" algn="ctr" rtl="0">
              <a:lnSpc>
                <a:spcPct val="30000"/>
              </a:lnSpc>
              <a:spcBef>
                <a:spcPts val="0"/>
              </a:spcBef>
              <a:spcAft>
                <a:spcPts val="0"/>
              </a:spcAft>
              <a:buClr>
                <a:schemeClr val="dk1"/>
              </a:buClr>
              <a:buFont typeface="Times New Roman"/>
              <a:buNone/>
            </a:pPr>
            <a:r>
              <a:rPr lang="en-US" sz="7200" b="1" dirty="0" smtClean="0">
                <a:solidFill>
                  <a:schemeClr val="dk1"/>
                </a:solidFill>
                <a:latin typeface="Helvetica" charset="0"/>
                <a:ea typeface="Helvetica" charset="0"/>
                <a:cs typeface="Helvetica" charset="0"/>
                <a:sym typeface="Times New Roman"/>
              </a:rPr>
              <a:t>Senior Project,</a:t>
            </a:r>
            <a:r>
              <a:rPr lang="en-US" sz="7200" b="1" i="0" u="none" strike="noStrike" cap="none" dirty="0" smtClean="0">
                <a:solidFill>
                  <a:schemeClr val="dk1"/>
                </a:solidFill>
                <a:latin typeface="Helvetica" charset="0"/>
                <a:ea typeface="Helvetica" charset="0"/>
                <a:cs typeface="Helvetica" charset="0"/>
                <a:sym typeface="Times New Roman"/>
              </a:rPr>
              <a:t> </a:t>
            </a:r>
            <a:r>
              <a:rPr lang="en-US" sz="7200" b="1" dirty="0" smtClean="0">
                <a:solidFill>
                  <a:schemeClr val="dk1"/>
                </a:solidFill>
                <a:latin typeface="Helvetica" charset="0"/>
                <a:ea typeface="Helvetica" charset="0"/>
                <a:cs typeface="Helvetica" charset="0"/>
                <a:sym typeface="Times New Roman"/>
              </a:rPr>
              <a:t>Spring 2018</a:t>
            </a:r>
            <a:endParaRPr dirty="0">
              <a:latin typeface="Helvetica" charset="0"/>
              <a:ea typeface="Helvetica" charset="0"/>
              <a:cs typeface="Helvetica" charset="0"/>
            </a:endParaRPr>
          </a:p>
        </p:txBody>
      </p:sp>
      <p:sp>
        <p:nvSpPr>
          <p:cNvPr id="90" name="Shape 90"/>
          <p:cNvSpPr txBox="1"/>
          <p:nvPr/>
        </p:nvSpPr>
        <p:spPr>
          <a:xfrm>
            <a:off x="6567486" y="2590800"/>
            <a:ext cx="19797600" cy="2452800"/>
          </a:xfrm>
          <a:prstGeom prst="rect">
            <a:avLst/>
          </a:prstGeom>
          <a:noFill/>
          <a:ln>
            <a:noFill/>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33CC"/>
              </a:buClr>
              <a:buFont typeface="Arial"/>
              <a:buNone/>
            </a:pPr>
            <a:r>
              <a:rPr lang="en-US" sz="6000" b="1" dirty="0" smtClean="0">
                <a:solidFill>
                  <a:srgbClr val="3333CC"/>
                </a:solidFill>
                <a:latin typeface="Helvetica" charset="0"/>
                <a:ea typeface="Helvetica" charset="0"/>
                <a:cs typeface="Helvetica" charset="0"/>
              </a:rPr>
              <a:t>To-do List Optimizer 1.0</a:t>
            </a:r>
            <a:endParaRPr sz="6000" dirty="0">
              <a:latin typeface="Helvetica" charset="0"/>
              <a:ea typeface="Helvetica" charset="0"/>
              <a:cs typeface="Helvetica" charset="0"/>
            </a:endParaRPr>
          </a:p>
          <a:p>
            <a:pPr marL="0" marR="0" lvl="0" indent="0" algn="ctr" rtl="0">
              <a:lnSpc>
                <a:spcPct val="100000"/>
              </a:lnSpc>
              <a:spcBef>
                <a:spcPts val="0"/>
              </a:spcBef>
              <a:spcAft>
                <a:spcPts val="0"/>
              </a:spcAft>
              <a:buClr>
                <a:srgbClr val="3333CC"/>
              </a:buClr>
              <a:buFont typeface="Arial"/>
              <a:buNone/>
            </a:pPr>
            <a:r>
              <a:rPr lang="en-US" sz="3500" b="1" i="0" u="none" strike="noStrike" cap="none" dirty="0">
                <a:solidFill>
                  <a:srgbClr val="3333CC"/>
                </a:solidFill>
                <a:latin typeface="Helvetica" charset="0"/>
                <a:ea typeface="Helvetica" charset="0"/>
                <a:cs typeface="Helvetica" charset="0"/>
                <a:sym typeface="Arial"/>
              </a:rPr>
              <a:t>Student: </a:t>
            </a:r>
            <a:r>
              <a:rPr lang="en-US" sz="3500" b="0" i="0" u="none" strike="noStrike" cap="none" dirty="0" smtClean="0">
                <a:solidFill>
                  <a:srgbClr val="3333CC"/>
                </a:solidFill>
                <a:latin typeface="Helvetica" charset="0"/>
                <a:ea typeface="Helvetica" charset="0"/>
                <a:cs typeface="Helvetica" charset="0"/>
                <a:sym typeface="Arial"/>
              </a:rPr>
              <a:t>Salvador Ricardo, </a:t>
            </a:r>
            <a:r>
              <a:rPr lang="en-US" sz="3500" b="0" i="0" u="none" strike="noStrike" cap="none" dirty="0">
                <a:solidFill>
                  <a:srgbClr val="3333CC"/>
                </a:solidFill>
                <a:latin typeface="Helvetica" charset="0"/>
                <a:ea typeface="Helvetica" charset="0"/>
                <a:cs typeface="Helvetica" charset="0"/>
                <a:sym typeface="Arial"/>
              </a:rPr>
              <a:t>Florida International </a:t>
            </a:r>
            <a:r>
              <a:rPr lang="en-US" sz="3500" b="0" i="0" u="none" strike="noStrike" cap="none" dirty="0" smtClean="0">
                <a:solidFill>
                  <a:srgbClr val="3333CC"/>
                </a:solidFill>
                <a:latin typeface="Helvetica" charset="0"/>
                <a:ea typeface="Helvetica" charset="0"/>
                <a:cs typeface="Helvetica" charset="0"/>
                <a:sym typeface="Arial"/>
              </a:rPr>
              <a:t>University</a:t>
            </a:r>
            <a:endParaRPr lang="en-US" dirty="0">
              <a:latin typeface="Helvetica" charset="0"/>
              <a:ea typeface="Helvetica" charset="0"/>
              <a:cs typeface="Helvetica" charset="0"/>
            </a:endParaRPr>
          </a:p>
          <a:p>
            <a:pPr marL="0" marR="0" lvl="0" indent="0" algn="ctr" rtl="0">
              <a:lnSpc>
                <a:spcPct val="100000"/>
              </a:lnSpc>
              <a:spcBef>
                <a:spcPts val="0"/>
              </a:spcBef>
              <a:spcAft>
                <a:spcPts val="0"/>
              </a:spcAft>
              <a:buClr>
                <a:srgbClr val="3333CC"/>
              </a:buClr>
              <a:buFont typeface="Arial"/>
              <a:buNone/>
            </a:pPr>
            <a:r>
              <a:rPr lang="en-US" sz="3500" b="1" i="0" u="none" strike="noStrike" cap="none" dirty="0" smtClean="0">
                <a:solidFill>
                  <a:srgbClr val="3333CC"/>
                </a:solidFill>
                <a:latin typeface="Helvetica" charset="0"/>
                <a:ea typeface="Helvetica" charset="0"/>
                <a:cs typeface="Helvetica" charset="0"/>
                <a:sym typeface="Arial"/>
              </a:rPr>
              <a:t>Mentor</a:t>
            </a:r>
            <a:r>
              <a:rPr lang="en-US" sz="3500" b="1" i="0" u="none" strike="noStrike" cap="none" dirty="0">
                <a:solidFill>
                  <a:srgbClr val="3333CC"/>
                </a:solidFill>
                <a:latin typeface="Helvetica" charset="0"/>
                <a:ea typeface="Helvetica" charset="0"/>
                <a:cs typeface="Helvetica" charset="0"/>
                <a:sym typeface="Arial"/>
              </a:rPr>
              <a:t>:</a:t>
            </a:r>
            <a:r>
              <a:rPr lang="en-US" sz="3500" b="1" i="1" u="none" strike="noStrike" cap="none" dirty="0">
                <a:solidFill>
                  <a:srgbClr val="3333CC"/>
                </a:solidFill>
                <a:latin typeface="Helvetica" charset="0"/>
                <a:ea typeface="Helvetica" charset="0"/>
                <a:cs typeface="Helvetica" charset="0"/>
                <a:sym typeface="Arial"/>
              </a:rPr>
              <a:t> </a:t>
            </a:r>
            <a:r>
              <a:rPr lang="en-US" sz="3500" b="0" i="1" u="none" strike="noStrike" cap="none" dirty="0" smtClean="0">
                <a:solidFill>
                  <a:srgbClr val="3333CC"/>
                </a:solidFill>
                <a:latin typeface="Helvetica" charset="0"/>
                <a:ea typeface="Helvetica" charset="0"/>
                <a:cs typeface="Helvetica" charset="0"/>
                <a:sym typeface="Arial"/>
              </a:rPr>
              <a:t>Monique Ross</a:t>
            </a:r>
            <a:r>
              <a:rPr lang="en-US" sz="3500" b="0" i="0" u="none" strike="noStrike" cap="none" dirty="0" smtClean="0">
                <a:solidFill>
                  <a:srgbClr val="3333CC"/>
                </a:solidFill>
                <a:latin typeface="Helvetica" charset="0"/>
                <a:ea typeface="Helvetica" charset="0"/>
                <a:cs typeface="Helvetica" charset="0"/>
                <a:sym typeface="Arial"/>
              </a:rPr>
              <a:t> </a:t>
            </a:r>
            <a:endParaRPr dirty="0">
              <a:latin typeface="Helvetica" charset="0"/>
              <a:ea typeface="Helvetica" charset="0"/>
              <a:cs typeface="Helvetica" charset="0"/>
            </a:endParaRPr>
          </a:p>
          <a:p>
            <a:pPr marL="0" marR="0" lvl="0" indent="0" algn="ctr" rtl="0">
              <a:lnSpc>
                <a:spcPct val="100000"/>
              </a:lnSpc>
              <a:spcBef>
                <a:spcPts val="0"/>
              </a:spcBef>
              <a:spcAft>
                <a:spcPts val="0"/>
              </a:spcAft>
              <a:buClr>
                <a:srgbClr val="3333CC"/>
              </a:buClr>
              <a:buFont typeface="Arial"/>
              <a:buNone/>
            </a:pPr>
            <a:r>
              <a:rPr lang="en-US" sz="3500" b="1" dirty="0">
                <a:solidFill>
                  <a:srgbClr val="3333CC"/>
                </a:solidFill>
                <a:latin typeface="Helvetica" charset="0"/>
                <a:ea typeface="Helvetica" charset="0"/>
                <a:cs typeface="Helvetica" charset="0"/>
              </a:rPr>
              <a:t>Professor</a:t>
            </a:r>
            <a:r>
              <a:rPr lang="en-US" sz="3500" b="1" i="0" u="none" strike="noStrike" cap="none" dirty="0">
                <a:solidFill>
                  <a:srgbClr val="3333CC"/>
                </a:solidFill>
                <a:latin typeface="Helvetica" charset="0"/>
                <a:ea typeface="Helvetica" charset="0"/>
                <a:cs typeface="Helvetica" charset="0"/>
                <a:sym typeface="Arial"/>
              </a:rPr>
              <a:t>:</a:t>
            </a:r>
            <a:r>
              <a:rPr lang="en-US" sz="3500" b="1" i="1" u="none" strike="noStrike" cap="none" dirty="0">
                <a:solidFill>
                  <a:srgbClr val="3333CC"/>
                </a:solidFill>
                <a:latin typeface="Helvetica" charset="0"/>
                <a:ea typeface="Helvetica" charset="0"/>
                <a:cs typeface="Helvetica" charset="0"/>
                <a:sym typeface="Arial"/>
              </a:rPr>
              <a:t> </a:t>
            </a:r>
            <a:r>
              <a:rPr lang="en-US" sz="3500" b="0" i="0" u="none" strike="noStrike" cap="none" dirty="0">
                <a:solidFill>
                  <a:srgbClr val="3333CC"/>
                </a:solidFill>
                <a:latin typeface="Helvetica" charset="0"/>
                <a:ea typeface="Helvetica" charset="0"/>
                <a:cs typeface="Helvetica" charset="0"/>
                <a:sym typeface="Arial"/>
              </a:rPr>
              <a:t>Masoud Sadjadi, Florida International University</a:t>
            </a:r>
            <a:endParaRPr dirty="0">
              <a:latin typeface="Helvetica" charset="0"/>
              <a:ea typeface="Helvetica" charset="0"/>
              <a:cs typeface="Helvetica" charset="0"/>
            </a:endParaRPr>
          </a:p>
        </p:txBody>
      </p:sp>
      <p:sp>
        <p:nvSpPr>
          <p:cNvPr id="91" name="Shape 91"/>
          <p:cNvSpPr txBox="1"/>
          <p:nvPr/>
        </p:nvSpPr>
        <p:spPr>
          <a:xfrm>
            <a:off x="914400" y="5374212"/>
            <a:ext cx="31089600" cy="35661600"/>
          </a:xfrm>
          <a:prstGeom prst="rect">
            <a:avLst/>
          </a:prstGeom>
          <a:noFill/>
          <a:ln w="63500" cap="flat" cmpd="sng">
            <a:solidFill>
              <a:srgbClr val="0033C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a:solidFill>
                <a:schemeClr val="dk1"/>
              </a:solidFill>
              <a:latin typeface="Helvetica" charset="0"/>
              <a:ea typeface="Helvetica" charset="0"/>
              <a:cs typeface="Helvetica" charset="0"/>
              <a:sym typeface="Arial"/>
            </a:endParaRPr>
          </a:p>
        </p:txBody>
      </p:sp>
      <p:sp>
        <p:nvSpPr>
          <p:cNvPr id="92" name="Shape 92"/>
          <p:cNvSpPr txBox="1"/>
          <p:nvPr/>
        </p:nvSpPr>
        <p:spPr>
          <a:xfrm>
            <a:off x="1680939" y="6535708"/>
            <a:ext cx="9424500" cy="4283801"/>
          </a:xfrm>
          <a:prstGeom prst="rect">
            <a:avLst/>
          </a:prstGeom>
          <a:solidFill>
            <a:schemeClr val="bg1">
              <a:alpha val="0"/>
            </a:schemeClr>
          </a:solidFill>
          <a:ln>
            <a:solidFill>
              <a:schemeClr val="dk1">
                <a:alpha val="0"/>
              </a:schemeClr>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8650" tIns="49325" rIns="98650" bIns="49325" anchor="t" anchorCtr="0">
            <a:noAutofit/>
          </a:bodyPr>
          <a:lstStyle/>
          <a:p>
            <a:pPr marL="0" marR="0" lvl="0" indent="0" algn="l" rtl="0">
              <a:lnSpc>
                <a:spcPct val="100000"/>
              </a:lnSpc>
              <a:spcBef>
                <a:spcPts val="0"/>
              </a:spcBef>
              <a:spcAft>
                <a:spcPts val="0"/>
              </a:spcAft>
              <a:buNone/>
            </a:pPr>
            <a:r>
              <a:rPr lang="en-US" sz="4100" dirty="0">
                <a:solidFill>
                  <a:schemeClr val="tx1"/>
                </a:solidFill>
                <a:latin typeface="Helvetica" charset="0"/>
                <a:ea typeface="Helvetica" charset="0"/>
                <a:cs typeface="Helvetica" charset="0"/>
              </a:rPr>
              <a:t>	</a:t>
            </a:r>
            <a:r>
              <a:rPr lang="en-US" sz="4000" dirty="0" smtClean="0">
                <a:solidFill>
                  <a:schemeClr val="tx1"/>
                </a:solidFill>
                <a:latin typeface="Helvetica" charset="0"/>
                <a:ea typeface="Helvetica" charset="0"/>
                <a:cs typeface="Helvetica" charset="0"/>
              </a:rPr>
              <a:t>Million of people use To-do </a:t>
            </a:r>
            <a:r>
              <a:rPr lang="en-US" sz="4000" dirty="0">
                <a:solidFill>
                  <a:schemeClr val="tx1"/>
                </a:solidFill>
                <a:latin typeface="Helvetica" charset="0"/>
                <a:ea typeface="Helvetica" charset="0"/>
                <a:cs typeface="Helvetica" charset="0"/>
              </a:rPr>
              <a:t>a</a:t>
            </a:r>
            <a:r>
              <a:rPr lang="en-US" sz="4000" dirty="0" smtClean="0">
                <a:solidFill>
                  <a:schemeClr val="tx1"/>
                </a:solidFill>
                <a:latin typeface="Helvetica" charset="0"/>
                <a:ea typeface="Helvetica" charset="0"/>
                <a:cs typeface="Helvetica" charset="0"/>
              </a:rPr>
              <a:t>pps to plan their day and GPS apps to arrive at their destination. But planning the most efficient route to complete those daily task is cumbersome and time consuming. App hopping and route planning make for an unproductive day. </a:t>
            </a:r>
            <a:endParaRPr sz="4000" dirty="0">
              <a:solidFill>
                <a:schemeClr val="tx1"/>
              </a:solidFill>
              <a:latin typeface="Helvetica" charset="0"/>
              <a:ea typeface="Helvetica" charset="0"/>
              <a:cs typeface="Helvetica" charset="0"/>
            </a:endParaRPr>
          </a:p>
        </p:txBody>
      </p:sp>
      <p:sp>
        <p:nvSpPr>
          <p:cNvPr id="93" name="Shape 93"/>
          <p:cNvSpPr txBox="1"/>
          <p:nvPr/>
        </p:nvSpPr>
        <p:spPr>
          <a:xfrm>
            <a:off x="990612" y="41924400"/>
            <a:ext cx="4980000" cy="730200"/>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a:solidFill>
                  <a:schemeClr val="tx1"/>
                </a:solidFill>
                <a:latin typeface="Helvetica" charset="0"/>
                <a:ea typeface="Helvetica" charset="0"/>
                <a:cs typeface="Helvetica" charset="0"/>
                <a:sym typeface="Arial"/>
              </a:rPr>
              <a:t>Acknowledgement</a:t>
            </a:r>
            <a:endParaRPr b="1" dirty="0">
              <a:solidFill>
                <a:schemeClr val="tx1"/>
              </a:solidFill>
              <a:latin typeface="Helvetica" charset="0"/>
              <a:ea typeface="Helvetica" charset="0"/>
              <a:cs typeface="Helvetica" charset="0"/>
            </a:endParaRPr>
          </a:p>
        </p:txBody>
      </p:sp>
      <p:sp>
        <p:nvSpPr>
          <p:cNvPr id="94" name="Shape 94"/>
          <p:cNvSpPr txBox="1"/>
          <p:nvPr/>
        </p:nvSpPr>
        <p:spPr>
          <a:xfrm>
            <a:off x="15925800" y="446087"/>
            <a:ext cx="4724400" cy="1077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Font typeface="Arial"/>
              <a:buNone/>
            </a:pPr>
            <a:r>
              <a:rPr lang="en-US" sz="3200" b="1" i="0" u="none" strike="noStrike" cap="none">
                <a:solidFill>
                  <a:schemeClr val="accent2"/>
                </a:solidFill>
                <a:latin typeface="Helvetica" charset="0"/>
                <a:ea typeface="Helvetica" charset="0"/>
                <a:cs typeface="Helvetica" charset="0"/>
                <a:sym typeface="Arial"/>
              </a:rPr>
              <a:t>School of Computing &amp; Information Sciences</a:t>
            </a:r>
            <a:endParaRPr>
              <a:latin typeface="Helvetica" charset="0"/>
              <a:ea typeface="Helvetica" charset="0"/>
              <a:cs typeface="Helvetica" charset="0"/>
            </a:endParaRPr>
          </a:p>
        </p:txBody>
      </p:sp>
      <p:sp>
        <p:nvSpPr>
          <p:cNvPr id="96" name="Shape 96"/>
          <p:cNvSpPr txBox="1"/>
          <p:nvPr/>
        </p:nvSpPr>
        <p:spPr>
          <a:xfrm>
            <a:off x="23692701" y="7066269"/>
            <a:ext cx="7933750" cy="4268706"/>
          </a:xfrm>
          <a:prstGeom prst="rect">
            <a:avLst/>
          </a:prstGeom>
          <a:solidFill>
            <a:schemeClr val="lt1">
              <a:alpha val="0"/>
            </a:schemeClr>
          </a:solidFill>
          <a:ln w="12700" cap="flat" cmpd="sng">
            <a:solidFill>
              <a:srgbClr val="0033CC">
                <a:alpha val="0"/>
              </a:srgbClr>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l" rtl="0">
              <a:lnSpc>
                <a:spcPct val="100000"/>
              </a:lnSpc>
              <a:spcBef>
                <a:spcPts val="0"/>
              </a:spcBef>
              <a:spcAft>
                <a:spcPts val="0"/>
              </a:spcAft>
              <a:buClr>
                <a:srgbClr val="336699"/>
              </a:buClr>
              <a:buFont typeface="Arial"/>
              <a:buNone/>
            </a:pPr>
            <a:r>
              <a:rPr lang="en-US" sz="4100" dirty="0" smtClean="0">
                <a:solidFill>
                  <a:schemeClr val="tx1"/>
                </a:solidFill>
                <a:latin typeface="Helvetica" charset="0"/>
                <a:ea typeface="Helvetica" charset="0"/>
                <a:cs typeface="Helvetica" charset="0"/>
              </a:rPr>
              <a:t>	While doing market research we didn't find c</a:t>
            </a:r>
            <a:r>
              <a:rPr lang="en-US" sz="4100" dirty="0" smtClean="0">
                <a:solidFill>
                  <a:schemeClr val="tx1"/>
                </a:solidFill>
                <a:latin typeface="Helvetica" charset="0"/>
                <a:ea typeface="Helvetica" charset="0"/>
                <a:cs typeface="Helvetica" charset="0"/>
              </a:rPr>
              <a:t>urrents </a:t>
            </a:r>
            <a:r>
              <a:rPr lang="en-US" sz="4000" dirty="0" smtClean="0">
                <a:solidFill>
                  <a:schemeClr val="tx1"/>
                </a:solidFill>
                <a:latin typeface="Helvetica" charset="0"/>
                <a:ea typeface="Helvetica" charset="0"/>
                <a:cs typeface="Helvetica" charset="0"/>
              </a:rPr>
              <a:t>applications in the market that offer seamless integration between an user task, and GPS routing </a:t>
            </a:r>
          </a:p>
          <a:p>
            <a:pPr marL="0" marR="0" lvl="0" indent="0" algn="l" rtl="0">
              <a:lnSpc>
                <a:spcPct val="100000"/>
              </a:lnSpc>
              <a:spcBef>
                <a:spcPts val="0"/>
              </a:spcBef>
              <a:spcAft>
                <a:spcPts val="0"/>
              </a:spcAft>
              <a:buClr>
                <a:srgbClr val="336699"/>
              </a:buClr>
              <a:buFont typeface="Arial"/>
              <a:buNone/>
            </a:pPr>
            <a:endParaRPr lang="en-US" sz="4000" dirty="0" smtClean="0">
              <a:solidFill>
                <a:schemeClr val="tx1"/>
              </a:solidFill>
              <a:latin typeface="Helvetica" charset="0"/>
              <a:ea typeface="Helvetica" charset="0"/>
              <a:cs typeface="Helvetica" charset="0"/>
            </a:endParaRPr>
          </a:p>
          <a:p>
            <a:pPr marL="0" marR="0" lvl="0" indent="0" algn="l" rtl="0">
              <a:lnSpc>
                <a:spcPct val="100000"/>
              </a:lnSpc>
              <a:spcBef>
                <a:spcPts val="0"/>
              </a:spcBef>
              <a:spcAft>
                <a:spcPts val="0"/>
              </a:spcAft>
              <a:buClr>
                <a:srgbClr val="336699"/>
              </a:buClr>
              <a:buFont typeface="Arial"/>
              <a:buNone/>
            </a:pPr>
            <a:r>
              <a:rPr lang="en-US" sz="4000" dirty="0" smtClean="0">
                <a:solidFill>
                  <a:schemeClr val="tx1"/>
                </a:solidFill>
                <a:latin typeface="Helvetica" charset="0"/>
                <a:ea typeface="Helvetica" charset="0"/>
                <a:cs typeface="Helvetica" charset="0"/>
              </a:rPr>
              <a:t>To-Do </a:t>
            </a:r>
            <a:r>
              <a:rPr lang="en-US" sz="4000" dirty="0" smtClean="0">
                <a:solidFill>
                  <a:schemeClr val="tx1"/>
                </a:solidFill>
                <a:latin typeface="Helvetica" charset="0"/>
                <a:ea typeface="Helvetica" charset="0"/>
                <a:cs typeface="Helvetica" charset="0"/>
              </a:rPr>
              <a:t>List Optimizer is bringing together two productivity apps into one. </a:t>
            </a:r>
          </a:p>
          <a:p>
            <a:pPr marL="0" marR="0" lvl="0" indent="0" algn="l" rtl="0">
              <a:lnSpc>
                <a:spcPct val="100000"/>
              </a:lnSpc>
              <a:spcBef>
                <a:spcPts val="0"/>
              </a:spcBef>
              <a:spcAft>
                <a:spcPts val="0"/>
              </a:spcAft>
              <a:buClr>
                <a:srgbClr val="336699"/>
              </a:buClr>
              <a:buFont typeface="Arial"/>
              <a:buNone/>
            </a:pPr>
            <a:endParaRPr dirty="0" smtClean="0">
              <a:solidFill>
                <a:schemeClr val="tx1"/>
              </a:solidFill>
              <a:latin typeface="Helvetica" charset="0"/>
              <a:ea typeface="Helvetica" charset="0"/>
              <a:cs typeface="Helvetica" charset="0"/>
            </a:endParaRPr>
          </a:p>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Helvetica" charset="0"/>
              <a:ea typeface="Helvetica" charset="0"/>
              <a:cs typeface="Helvetica" charset="0"/>
              <a:sym typeface="Arial"/>
            </a:endParaRPr>
          </a:p>
        </p:txBody>
      </p:sp>
      <p:sp>
        <p:nvSpPr>
          <p:cNvPr id="97" name="Shape 97"/>
          <p:cNvSpPr txBox="1"/>
          <p:nvPr/>
        </p:nvSpPr>
        <p:spPr>
          <a:xfrm>
            <a:off x="23379422" y="14148051"/>
            <a:ext cx="8360555" cy="6055319"/>
          </a:xfrm>
          <a:prstGeom prst="rect">
            <a:avLst/>
          </a:prstGeom>
          <a:solidFill>
            <a:schemeClr val="lt1">
              <a:alpha val="0"/>
            </a:schemeClr>
          </a:solidFill>
          <a:ln w="12700" cap="flat" cmpd="sng">
            <a:solidFill>
              <a:srgbClr val="0033CC">
                <a:alpha val="0"/>
              </a:srgbClr>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endParaRPr lang="en-US" sz="3500" dirty="0" smtClean="0">
              <a:solidFill>
                <a:schemeClr val="tx1"/>
              </a:solidFill>
              <a:latin typeface="Helvetica" charset="0"/>
              <a:ea typeface="Helvetica" charset="0"/>
              <a:cs typeface="Helvetica" charset="0"/>
            </a:endParaRPr>
          </a:p>
          <a:p>
            <a:pPr marL="285750" marR="0" lvl="0" indent="-285750" algn="l" rtl="0">
              <a:lnSpc>
                <a:spcPct val="100000"/>
              </a:lnSpc>
              <a:spcBef>
                <a:spcPts val="0"/>
              </a:spcBef>
              <a:spcAft>
                <a:spcPts val="0"/>
              </a:spcAft>
              <a:buClr>
                <a:srgbClr val="336699"/>
              </a:buClr>
              <a:buFont typeface="Arial" charset="0"/>
              <a:buChar char="•"/>
            </a:pPr>
            <a:r>
              <a:rPr lang="en-US" sz="4000" dirty="0" smtClean="0">
                <a:solidFill>
                  <a:schemeClr val="tx1"/>
                </a:solidFill>
                <a:latin typeface="Helvetica" charset="0"/>
                <a:ea typeface="Helvetica" charset="0"/>
                <a:cs typeface="Helvetica" charset="0"/>
              </a:rPr>
              <a:t>Create Models for the Users, Places and their tasks. </a:t>
            </a:r>
          </a:p>
          <a:p>
            <a:pPr marL="285750" marR="0" lvl="0" indent="-285750" algn="l" rtl="0">
              <a:lnSpc>
                <a:spcPct val="100000"/>
              </a:lnSpc>
              <a:spcBef>
                <a:spcPts val="0"/>
              </a:spcBef>
              <a:spcAft>
                <a:spcPts val="0"/>
              </a:spcAft>
              <a:buClr>
                <a:srgbClr val="336699"/>
              </a:buClr>
              <a:buFont typeface="Arial" charset="0"/>
              <a:buChar char="•"/>
            </a:pPr>
            <a:r>
              <a:rPr lang="en-US" sz="4000" dirty="0" smtClean="0">
                <a:solidFill>
                  <a:schemeClr val="tx1"/>
                </a:solidFill>
                <a:latin typeface="Helvetica" charset="0"/>
                <a:ea typeface="Helvetica" charset="0"/>
                <a:cs typeface="Helvetica" charset="0"/>
              </a:rPr>
              <a:t>Create different database schemas.</a:t>
            </a:r>
            <a:endParaRPr lang="en-US" sz="4000" dirty="0">
              <a:solidFill>
                <a:schemeClr val="tx1"/>
              </a:solidFill>
              <a:latin typeface="Helvetica" charset="0"/>
              <a:ea typeface="Helvetica" charset="0"/>
              <a:cs typeface="Helvetica" charset="0"/>
            </a:endParaRPr>
          </a:p>
          <a:p>
            <a:pPr marL="285750" marR="0" lvl="0" indent="-285750" algn="l" rtl="0">
              <a:lnSpc>
                <a:spcPct val="100000"/>
              </a:lnSpc>
              <a:spcBef>
                <a:spcPts val="0"/>
              </a:spcBef>
              <a:spcAft>
                <a:spcPts val="0"/>
              </a:spcAft>
              <a:buClr>
                <a:srgbClr val="336699"/>
              </a:buClr>
              <a:buFont typeface="Arial" charset="0"/>
              <a:buChar char="•"/>
            </a:pPr>
            <a:r>
              <a:rPr lang="en-US" sz="4000" dirty="0" smtClean="0">
                <a:solidFill>
                  <a:schemeClr val="tx1"/>
                </a:solidFill>
                <a:latin typeface="Helvetica" charset="0"/>
                <a:ea typeface="Helvetica" charset="0"/>
                <a:cs typeface="Helvetica" charset="0"/>
              </a:rPr>
              <a:t>Create server where application would run. </a:t>
            </a:r>
          </a:p>
          <a:p>
            <a:pPr marL="285750" marR="0" lvl="0" indent="-285750" algn="l" rtl="0">
              <a:lnSpc>
                <a:spcPct val="100000"/>
              </a:lnSpc>
              <a:spcBef>
                <a:spcPts val="0"/>
              </a:spcBef>
              <a:spcAft>
                <a:spcPts val="0"/>
              </a:spcAft>
              <a:buClr>
                <a:srgbClr val="336699"/>
              </a:buClr>
              <a:buFont typeface="Arial" charset="0"/>
              <a:buChar char="•"/>
            </a:pPr>
            <a:r>
              <a:rPr lang="en-US" sz="4000" dirty="0" smtClean="0">
                <a:solidFill>
                  <a:schemeClr val="tx1"/>
                </a:solidFill>
                <a:latin typeface="Helvetica" charset="0"/>
                <a:ea typeface="Helvetica" charset="0"/>
                <a:cs typeface="Helvetica" charset="0"/>
              </a:rPr>
              <a:t>Populate databases with user information.</a:t>
            </a:r>
          </a:p>
          <a:p>
            <a:pPr marL="285750" marR="0" lvl="0" indent="-285750" algn="l" rtl="0">
              <a:lnSpc>
                <a:spcPct val="100000"/>
              </a:lnSpc>
              <a:spcBef>
                <a:spcPts val="0"/>
              </a:spcBef>
              <a:spcAft>
                <a:spcPts val="0"/>
              </a:spcAft>
              <a:buClr>
                <a:srgbClr val="336699"/>
              </a:buClr>
              <a:buFont typeface="Arial" charset="0"/>
              <a:buChar char="•"/>
            </a:pPr>
            <a:r>
              <a:rPr lang="en-US" sz="4000" dirty="0" smtClean="0">
                <a:solidFill>
                  <a:schemeClr val="tx1"/>
                </a:solidFill>
                <a:latin typeface="Helvetica" charset="0"/>
                <a:ea typeface="Helvetica" charset="0"/>
                <a:cs typeface="Helvetica" charset="0"/>
              </a:rPr>
              <a:t>Return detailed queries about users and their list. </a:t>
            </a:r>
            <a:endParaRPr lang="en-US" sz="4100" dirty="0">
              <a:solidFill>
                <a:schemeClr val="tx1"/>
              </a:solidFill>
              <a:latin typeface="Helvetica" charset="0"/>
              <a:ea typeface="Helvetica" charset="0"/>
              <a:cs typeface="Helvetica" charset="0"/>
            </a:endParaRPr>
          </a:p>
          <a:p>
            <a:pPr marL="285750" marR="0" lvl="0" indent="-285750" algn="l" rtl="0">
              <a:lnSpc>
                <a:spcPct val="100000"/>
              </a:lnSpc>
              <a:spcBef>
                <a:spcPts val="0"/>
              </a:spcBef>
              <a:spcAft>
                <a:spcPts val="0"/>
              </a:spcAft>
              <a:buClr>
                <a:srgbClr val="336699"/>
              </a:buClr>
              <a:buFont typeface="Arial" charset="0"/>
              <a:buChar char="•"/>
            </a:pPr>
            <a:endParaRPr lang="en-US" sz="4100" dirty="0">
              <a:solidFill>
                <a:schemeClr val="tx1"/>
              </a:solidFill>
              <a:latin typeface="Helvetica" charset="0"/>
              <a:ea typeface="Helvetica" charset="0"/>
              <a:cs typeface="Helvetica" charset="0"/>
            </a:endParaRPr>
          </a:p>
          <a:p>
            <a:pPr marL="285750" marR="0" lvl="0" indent="-285750" algn="l" rtl="0">
              <a:lnSpc>
                <a:spcPct val="100000"/>
              </a:lnSpc>
              <a:spcBef>
                <a:spcPts val="0"/>
              </a:spcBef>
              <a:spcAft>
                <a:spcPts val="0"/>
              </a:spcAft>
              <a:buClr>
                <a:srgbClr val="336699"/>
              </a:buClr>
              <a:buFont typeface="Arial" charset="0"/>
              <a:buChar char="•"/>
            </a:pPr>
            <a:endParaRPr dirty="0">
              <a:solidFill>
                <a:schemeClr val="tx1"/>
              </a:solidFill>
              <a:latin typeface="Helvetica" charset="0"/>
              <a:ea typeface="Helvetica" charset="0"/>
              <a:cs typeface="Helvetica" charset="0"/>
            </a:endParaRPr>
          </a:p>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Helvetica" charset="0"/>
              <a:ea typeface="Helvetica" charset="0"/>
              <a:cs typeface="Helvetica" charset="0"/>
              <a:sym typeface="Arial"/>
            </a:endParaRPr>
          </a:p>
        </p:txBody>
      </p:sp>
      <p:sp>
        <p:nvSpPr>
          <p:cNvPr id="98" name="Shape 98"/>
          <p:cNvSpPr txBox="1"/>
          <p:nvPr/>
        </p:nvSpPr>
        <p:spPr>
          <a:xfrm>
            <a:off x="12204226" y="16296842"/>
            <a:ext cx="11002559" cy="2680803"/>
          </a:xfrm>
          <a:prstGeom prst="rect">
            <a:avLst/>
          </a:prstGeom>
          <a:solidFill>
            <a:schemeClr val="lt1">
              <a:alpha val="0"/>
            </a:schemeClr>
          </a:solidFill>
          <a:ln w="12700" cap="flat" cmpd="sng">
            <a:solidFill>
              <a:srgbClr val="0033CC">
                <a:alpha val="0"/>
              </a:srgbClr>
            </a:solidFill>
            <a:prstDash val="solid"/>
            <a:miter lim="8000"/>
            <a:headEnd type="none" w="sm" len="sm"/>
            <a:tailEnd type="none" w="sm" len="sm"/>
          </a:ln>
        </p:spPr>
        <p:txBody>
          <a:bodyPr spcFirstLastPara="1" wrap="square" lIns="98650" tIns="49325" rIns="98650" bIns="49325" anchor="t" anchorCtr="0">
            <a:noAutofit/>
          </a:bodyPr>
          <a:lstStyle/>
          <a:p>
            <a:pPr marL="0" marR="0" lvl="0" indent="0" rtl="0">
              <a:lnSpc>
                <a:spcPct val="100000"/>
              </a:lnSpc>
              <a:spcBef>
                <a:spcPts val="0"/>
              </a:spcBef>
              <a:spcAft>
                <a:spcPts val="0"/>
              </a:spcAft>
              <a:buClr>
                <a:srgbClr val="336699"/>
              </a:buClr>
              <a:buFont typeface="Arial"/>
              <a:buNone/>
            </a:pPr>
            <a:r>
              <a:rPr lang="en-US" sz="4000" dirty="0" smtClean="0">
                <a:solidFill>
                  <a:schemeClr val="tx1"/>
                </a:solidFill>
                <a:latin typeface="Helvetica" charset="0"/>
                <a:ea typeface="Helvetica" charset="0"/>
                <a:cs typeface="Helvetica" charset="0"/>
              </a:rPr>
              <a:t>The system architecture is implemented in a Model-View-Controller design to facilitate the development for mobile devices.</a:t>
            </a:r>
            <a:endParaRPr sz="4000" dirty="0">
              <a:solidFill>
                <a:schemeClr val="tx1"/>
              </a:solidFill>
              <a:latin typeface="Helvetica" charset="0"/>
              <a:ea typeface="Helvetica" charset="0"/>
              <a:cs typeface="Helvetica" charset="0"/>
            </a:endParaRPr>
          </a:p>
        </p:txBody>
      </p:sp>
      <p:sp>
        <p:nvSpPr>
          <p:cNvPr id="100" name="Shape 100"/>
          <p:cNvSpPr txBox="1"/>
          <p:nvPr/>
        </p:nvSpPr>
        <p:spPr>
          <a:xfrm>
            <a:off x="23415955" y="21688028"/>
            <a:ext cx="8360605" cy="9604124"/>
          </a:xfrm>
          <a:prstGeom prst="rect">
            <a:avLst/>
          </a:prstGeom>
          <a:solidFill>
            <a:schemeClr val="lt1">
              <a:alpha val="0"/>
            </a:schemeClr>
          </a:solidFill>
          <a:ln w="12700" cap="flat" cmpd="sng">
            <a:solidFill>
              <a:srgbClr val="0033CC">
                <a:alpha val="0"/>
              </a:srgbClr>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endParaRPr lang="en-US" sz="4100" i="0" u="none" strike="noStrike" cap="none" dirty="0" smtClean="0">
              <a:solidFill>
                <a:srgbClr val="336699"/>
              </a:solidFill>
              <a:latin typeface="Helvetica" charset="0"/>
              <a:ea typeface="Helvetica" charset="0"/>
              <a:cs typeface="Helvetica" charset="0"/>
              <a:sym typeface="Arial"/>
            </a:endParaRPr>
          </a:p>
          <a:p>
            <a:pPr marL="0" marR="0" lvl="0" indent="0" rtl="0">
              <a:lnSpc>
                <a:spcPct val="100000"/>
              </a:lnSpc>
              <a:spcBef>
                <a:spcPts val="0"/>
              </a:spcBef>
              <a:spcAft>
                <a:spcPts val="0"/>
              </a:spcAft>
              <a:buClr>
                <a:srgbClr val="336699"/>
              </a:buClr>
              <a:buFont typeface="Arial"/>
              <a:buNone/>
            </a:pPr>
            <a:r>
              <a:rPr lang="en-US" sz="3600" dirty="0" smtClean="0">
                <a:solidFill>
                  <a:schemeClr val="tx1"/>
                </a:solidFill>
                <a:latin typeface="Helvetica" charset="0"/>
                <a:ea typeface="Helvetica" charset="0"/>
                <a:cs typeface="Helvetica" charset="0"/>
              </a:rPr>
              <a:t>	</a:t>
            </a:r>
            <a:r>
              <a:rPr lang="en-US" sz="4000" dirty="0" smtClean="0">
                <a:solidFill>
                  <a:schemeClr val="tx1"/>
                </a:solidFill>
                <a:latin typeface="Helvetica" charset="0"/>
                <a:ea typeface="Helvetica" charset="0"/>
                <a:cs typeface="Helvetica" charset="0"/>
              </a:rPr>
              <a:t>System was implemented using the MERN Stack in order to create a native application for both iOS and Android</a:t>
            </a:r>
            <a:r>
              <a:rPr lang="en-US" sz="4000" dirty="0" smtClean="0">
                <a:solidFill>
                  <a:srgbClr val="336699"/>
                </a:solidFill>
                <a:latin typeface="Helvetica" charset="0"/>
                <a:ea typeface="Helvetica" charset="0"/>
                <a:cs typeface="Helvetica" charset="0"/>
              </a:rPr>
              <a:t>. </a:t>
            </a:r>
            <a:endParaRPr lang="en-US" sz="4000" b="1" dirty="0" smtClean="0">
              <a:solidFill>
                <a:schemeClr val="tx1"/>
              </a:solidFill>
              <a:latin typeface="Helvetica" charset="0"/>
              <a:ea typeface="Helvetica" charset="0"/>
              <a:cs typeface="Helvetica" charset="0"/>
            </a:endParaRPr>
          </a:p>
          <a:p>
            <a:pPr marL="0" marR="0" lvl="0" indent="0" rtl="0">
              <a:lnSpc>
                <a:spcPct val="100000"/>
              </a:lnSpc>
              <a:spcBef>
                <a:spcPts val="0"/>
              </a:spcBef>
              <a:spcAft>
                <a:spcPts val="0"/>
              </a:spcAft>
              <a:buClr>
                <a:srgbClr val="336699"/>
              </a:buClr>
              <a:buFont typeface="Arial"/>
              <a:buNone/>
            </a:pPr>
            <a:r>
              <a:rPr lang="en-US" sz="4000" b="1" dirty="0" smtClean="0">
                <a:solidFill>
                  <a:schemeClr val="tx1"/>
                </a:solidFill>
                <a:latin typeface="Helvetica" charset="0"/>
                <a:ea typeface="Helvetica" charset="0"/>
                <a:cs typeface="Helvetica" charset="0"/>
              </a:rPr>
              <a:t>	</a:t>
            </a:r>
            <a:r>
              <a:rPr lang="en-US" sz="4000" dirty="0" smtClean="0">
                <a:solidFill>
                  <a:schemeClr val="tx1"/>
                </a:solidFill>
                <a:latin typeface="Helvetica" charset="0"/>
                <a:ea typeface="Helvetica" charset="0"/>
                <a:cs typeface="Helvetica" charset="0"/>
              </a:rPr>
              <a:t>The application server was implemented in NodeJs and Express which makes calls to the Database where the user’s information is stored, allowing for easy sync between devices. </a:t>
            </a:r>
          </a:p>
          <a:p>
            <a:pPr marL="0" marR="0" lvl="0" indent="0" rtl="0">
              <a:lnSpc>
                <a:spcPct val="100000"/>
              </a:lnSpc>
              <a:spcBef>
                <a:spcPts val="0"/>
              </a:spcBef>
              <a:spcAft>
                <a:spcPts val="0"/>
              </a:spcAft>
              <a:buClr>
                <a:srgbClr val="336699"/>
              </a:buClr>
              <a:buFont typeface="Arial"/>
              <a:buNone/>
            </a:pPr>
            <a:r>
              <a:rPr lang="en-US" sz="4000" dirty="0" smtClean="0">
                <a:solidFill>
                  <a:schemeClr val="tx1"/>
                </a:solidFill>
                <a:latin typeface="Helvetica" charset="0"/>
                <a:ea typeface="Helvetica" charset="0"/>
                <a:cs typeface="Helvetica" charset="0"/>
              </a:rPr>
              <a:t>	The front end was implemented in React </a:t>
            </a:r>
            <a:r>
              <a:rPr lang="en-US" sz="4000" dirty="0">
                <a:solidFill>
                  <a:schemeClr val="tx1"/>
                </a:solidFill>
                <a:latin typeface="Helvetica" charset="0"/>
                <a:ea typeface="Helvetica" charset="0"/>
                <a:cs typeface="Helvetica" charset="0"/>
              </a:rPr>
              <a:t>N</a:t>
            </a:r>
            <a:r>
              <a:rPr lang="en-US" sz="4000" dirty="0" smtClean="0">
                <a:solidFill>
                  <a:schemeClr val="tx1"/>
                </a:solidFill>
                <a:latin typeface="Helvetica" charset="0"/>
                <a:ea typeface="Helvetica" charset="0"/>
                <a:cs typeface="Helvetica" charset="0"/>
              </a:rPr>
              <a:t>ative and JavaScript to a have a interactive UI which will update and render the right components when data changes.</a:t>
            </a:r>
            <a:endParaRPr lang="en-US" sz="4000" dirty="0">
              <a:solidFill>
                <a:schemeClr val="tx1"/>
              </a:solidFill>
              <a:latin typeface="Helvetica" charset="0"/>
              <a:ea typeface="Helvetica" charset="0"/>
              <a:cs typeface="Helvetica" charset="0"/>
            </a:endParaRPr>
          </a:p>
          <a:p>
            <a:pPr marL="0" marR="0" lvl="0" indent="0" rtl="0">
              <a:lnSpc>
                <a:spcPct val="100000"/>
              </a:lnSpc>
              <a:spcBef>
                <a:spcPts val="0"/>
              </a:spcBef>
              <a:spcAft>
                <a:spcPts val="0"/>
              </a:spcAft>
              <a:buClr>
                <a:srgbClr val="336699"/>
              </a:buClr>
              <a:buFont typeface="Arial"/>
              <a:buNone/>
            </a:pPr>
            <a:r>
              <a:rPr lang="en-US" sz="3500" dirty="0" smtClean="0">
                <a:solidFill>
                  <a:schemeClr val="tx1"/>
                </a:solidFill>
                <a:latin typeface="Helvetica" charset="0"/>
                <a:ea typeface="Helvetica" charset="0"/>
                <a:cs typeface="Helvetica" charset="0"/>
              </a:rPr>
              <a:t>	</a:t>
            </a:r>
          </a:p>
        </p:txBody>
      </p:sp>
      <p:sp>
        <p:nvSpPr>
          <p:cNvPr id="101" name="Shape 101"/>
          <p:cNvSpPr txBox="1"/>
          <p:nvPr/>
        </p:nvSpPr>
        <p:spPr>
          <a:xfrm>
            <a:off x="10140586" y="35268932"/>
            <a:ext cx="5820132" cy="5921192"/>
          </a:xfrm>
          <a:prstGeom prst="rect">
            <a:avLst/>
          </a:prstGeom>
          <a:solidFill>
            <a:schemeClr val="lt1">
              <a:alpha val="0"/>
            </a:schemeClr>
          </a:solidFill>
          <a:ln w="12700" cap="flat" cmpd="sng">
            <a:solidFill>
              <a:srgbClr val="0033CC">
                <a:alpha val="0"/>
              </a:srgbClr>
            </a:solidFill>
            <a:prstDash val="solid"/>
            <a:miter lim="8000"/>
            <a:headEnd type="none" w="sm" len="sm"/>
            <a:tailEnd type="none" w="sm" len="sm"/>
          </a:ln>
        </p:spPr>
        <p:txBody>
          <a:bodyPr spcFirstLastPara="1" wrap="square" lIns="98650" tIns="49325" rIns="98650" bIns="49325" anchor="t" anchorCtr="0">
            <a:noAutofit/>
          </a:bodyPr>
          <a:lstStyle/>
          <a:p>
            <a:pPr marL="0" marR="0" lvl="0" indent="0" rtl="0">
              <a:lnSpc>
                <a:spcPct val="100000"/>
              </a:lnSpc>
              <a:spcBef>
                <a:spcPts val="0"/>
              </a:spcBef>
              <a:spcAft>
                <a:spcPts val="0"/>
              </a:spcAft>
              <a:buClr>
                <a:srgbClr val="336699"/>
              </a:buClr>
              <a:buFont typeface="Arial"/>
              <a:buNone/>
            </a:pPr>
            <a:r>
              <a:rPr lang="en-US" sz="4000" dirty="0" smtClean="0">
                <a:solidFill>
                  <a:schemeClr val="tx1"/>
                </a:solidFill>
                <a:latin typeface="Helvetica" charset="0"/>
                <a:ea typeface="Helvetica" charset="0"/>
                <a:cs typeface="Helvetica" charset="0"/>
              </a:rPr>
              <a:t>Database API endpoint verification was done with Postman which allowed to test the Database schemas on a live server. Automation of the tests allowed for faster and more effective  development</a:t>
            </a:r>
            <a:r>
              <a:rPr lang="en-US" sz="3600" dirty="0" smtClean="0">
                <a:solidFill>
                  <a:schemeClr val="tx1"/>
                </a:solidFill>
                <a:latin typeface="Helvetica" charset="0"/>
                <a:ea typeface="Helvetica" charset="0"/>
                <a:cs typeface="Helvetica" charset="0"/>
              </a:rPr>
              <a:t>.</a:t>
            </a:r>
          </a:p>
          <a:p>
            <a:pPr marL="0" marR="0" lvl="0" indent="0" rtl="0">
              <a:lnSpc>
                <a:spcPct val="100000"/>
              </a:lnSpc>
              <a:spcBef>
                <a:spcPts val="0"/>
              </a:spcBef>
              <a:spcAft>
                <a:spcPts val="0"/>
              </a:spcAft>
              <a:buClr>
                <a:srgbClr val="336699"/>
              </a:buClr>
              <a:buFont typeface="Arial"/>
              <a:buNone/>
            </a:pPr>
            <a:endParaRPr lang="en-US" sz="3600" dirty="0">
              <a:solidFill>
                <a:schemeClr val="tx1"/>
              </a:solidFill>
              <a:latin typeface="Helvetica" charset="0"/>
              <a:ea typeface="Helvetica" charset="0"/>
              <a:cs typeface="Helvetica" charset="0"/>
            </a:endParaRPr>
          </a:p>
          <a:p>
            <a:pPr marL="0" marR="0" lvl="0" indent="0" rtl="0">
              <a:lnSpc>
                <a:spcPct val="100000"/>
              </a:lnSpc>
              <a:spcBef>
                <a:spcPts val="0"/>
              </a:spcBef>
              <a:spcAft>
                <a:spcPts val="0"/>
              </a:spcAft>
              <a:buClr>
                <a:srgbClr val="336699"/>
              </a:buClr>
              <a:buFont typeface="Arial"/>
              <a:buNone/>
            </a:pPr>
            <a:r>
              <a:rPr lang="en-US" sz="3600" dirty="0" smtClean="0">
                <a:solidFill>
                  <a:schemeClr val="tx1"/>
                </a:solidFill>
                <a:latin typeface="Helvetica" charset="0"/>
                <a:ea typeface="Helvetica" charset="0"/>
                <a:cs typeface="Helvetica" charset="0"/>
              </a:rPr>
              <a:t> </a:t>
            </a:r>
            <a:endParaRPr sz="3600" dirty="0">
              <a:solidFill>
                <a:schemeClr val="tx1"/>
              </a:solidFill>
              <a:latin typeface="Helvetica" charset="0"/>
              <a:ea typeface="Helvetica" charset="0"/>
              <a:cs typeface="Helvetica" charset="0"/>
            </a:endParaRPr>
          </a:p>
        </p:txBody>
      </p:sp>
      <p:sp>
        <p:nvSpPr>
          <p:cNvPr id="102" name="Shape 102"/>
          <p:cNvSpPr txBox="1"/>
          <p:nvPr/>
        </p:nvSpPr>
        <p:spPr>
          <a:xfrm>
            <a:off x="990612" y="11659101"/>
            <a:ext cx="9547848" cy="28654461"/>
          </a:xfrm>
          <a:prstGeom prst="rect">
            <a:avLst/>
          </a:prstGeom>
          <a:solidFill>
            <a:schemeClr val="lt1">
              <a:alpha val="0"/>
            </a:schemeClr>
          </a:solidFill>
          <a:ln w="12700" cap="flat" cmpd="sng">
            <a:solidFill>
              <a:srgbClr val="0033CC">
                <a:alpha val="0"/>
              </a:srgbClr>
            </a:solidFill>
            <a:prstDash val="solid"/>
            <a:miter lim="8000"/>
            <a:headEnd type="none" w="sm" len="sm"/>
            <a:tailEnd type="none" w="sm" len="sm"/>
          </a:ln>
        </p:spPr>
        <p:txBody>
          <a:bodyPr spcFirstLastPara="1" wrap="square" lIns="98650" tIns="49325" rIns="98650" bIns="49325" anchor="t" anchorCtr="0">
            <a:noAutofit/>
          </a:bodyPr>
          <a:lstStyle/>
          <a:p>
            <a:pPr lvl="0" algn="ctr">
              <a:buClr>
                <a:srgbClr val="336699"/>
              </a:buClr>
            </a:pPr>
            <a:endParaRPr lang="en-US" sz="4400" b="1" dirty="0">
              <a:solidFill>
                <a:schemeClr val="tx1"/>
              </a:solidFill>
              <a:latin typeface="Helvetica" charset="0"/>
              <a:ea typeface="Helvetica" charset="0"/>
              <a:cs typeface="Helvetica" charset="0"/>
            </a:endParaRPr>
          </a:p>
        </p:txBody>
      </p:sp>
      <p:sp>
        <p:nvSpPr>
          <p:cNvPr id="103" name="Shape 103"/>
          <p:cNvSpPr txBox="1"/>
          <p:nvPr/>
        </p:nvSpPr>
        <p:spPr>
          <a:xfrm>
            <a:off x="23328995" y="32959198"/>
            <a:ext cx="7933800" cy="4312751"/>
          </a:xfrm>
          <a:prstGeom prst="rect">
            <a:avLst/>
          </a:prstGeom>
          <a:solidFill>
            <a:schemeClr val="lt1">
              <a:alpha val="0"/>
            </a:schemeClr>
          </a:solidFill>
          <a:ln w="12700" cap="flat" cmpd="sng">
            <a:solidFill>
              <a:srgbClr val="0033CC">
                <a:alpha val="0"/>
              </a:srgbClr>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endParaRPr lang="en-US" sz="4000" b="1" dirty="0" smtClean="0">
              <a:solidFill>
                <a:srgbClr val="336699"/>
              </a:solidFill>
              <a:latin typeface="Helvetica" charset="0"/>
              <a:ea typeface="Helvetica" charset="0"/>
              <a:cs typeface="Helvetica" charset="0"/>
            </a:endParaRPr>
          </a:p>
          <a:p>
            <a:pPr marL="285750" marR="0" lvl="0" indent="-285750" rtl="0">
              <a:lnSpc>
                <a:spcPct val="100000"/>
              </a:lnSpc>
              <a:spcBef>
                <a:spcPts val="0"/>
              </a:spcBef>
              <a:spcAft>
                <a:spcPts val="0"/>
              </a:spcAft>
              <a:buClr>
                <a:srgbClr val="336699"/>
              </a:buClr>
              <a:buFont typeface="Arial" charset="0"/>
              <a:buChar char="•"/>
            </a:pPr>
            <a:r>
              <a:rPr lang="en-US" sz="4000" dirty="0" smtClean="0">
                <a:solidFill>
                  <a:schemeClr val="tx1"/>
                </a:solidFill>
                <a:latin typeface="Helvetica" charset="0"/>
                <a:ea typeface="Helvetica" charset="0"/>
                <a:cs typeface="Helvetica" charset="0"/>
              </a:rPr>
              <a:t>Application integrates both task tracking and GPS Navigation technologies. </a:t>
            </a:r>
          </a:p>
          <a:p>
            <a:pPr marL="285750" indent="-285750">
              <a:buClr>
                <a:srgbClr val="336699"/>
              </a:buClr>
              <a:buFont typeface="Arial" charset="0"/>
              <a:buChar char="•"/>
            </a:pPr>
            <a:r>
              <a:rPr lang="en-US" sz="4000" dirty="0">
                <a:solidFill>
                  <a:schemeClr val="tx1"/>
                </a:solidFill>
                <a:latin typeface="Helvetica" charset="0"/>
                <a:ea typeface="Helvetica" charset="0"/>
                <a:cs typeface="Helvetica" charset="0"/>
              </a:rPr>
              <a:t>Applications allows user to keep track of their tasks. </a:t>
            </a:r>
          </a:p>
          <a:p>
            <a:pPr marL="285750" marR="0" lvl="0" indent="-285750" rtl="0">
              <a:lnSpc>
                <a:spcPct val="100000"/>
              </a:lnSpc>
              <a:spcBef>
                <a:spcPts val="0"/>
              </a:spcBef>
              <a:spcAft>
                <a:spcPts val="0"/>
              </a:spcAft>
              <a:buClr>
                <a:srgbClr val="336699"/>
              </a:buClr>
              <a:buFont typeface="Arial" charset="0"/>
              <a:buChar char="•"/>
            </a:pPr>
            <a:r>
              <a:rPr lang="en-US" sz="4000" dirty="0" smtClean="0">
                <a:solidFill>
                  <a:schemeClr val="tx1"/>
                </a:solidFill>
                <a:latin typeface="Helvetica" charset="0"/>
                <a:ea typeface="Helvetica" charset="0"/>
                <a:cs typeface="Helvetica" charset="0"/>
              </a:rPr>
              <a:t>Applications will route users to their destinations in the most optimized way. </a:t>
            </a:r>
            <a:endParaRPr lang="en-US" sz="4000" dirty="0">
              <a:solidFill>
                <a:schemeClr val="tx1"/>
              </a:solidFill>
              <a:latin typeface="Helvetica" charset="0"/>
              <a:ea typeface="Helvetica" charset="0"/>
              <a:cs typeface="Helvetica" charset="0"/>
            </a:endParaRPr>
          </a:p>
          <a:p>
            <a:pPr marL="285750" marR="0" lvl="0" indent="-285750" rtl="0">
              <a:lnSpc>
                <a:spcPct val="100000"/>
              </a:lnSpc>
              <a:spcBef>
                <a:spcPts val="0"/>
              </a:spcBef>
              <a:spcAft>
                <a:spcPts val="0"/>
              </a:spcAft>
              <a:buClr>
                <a:srgbClr val="336699"/>
              </a:buClr>
              <a:buFont typeface="Arial" charset="0"/>
              <a:buChar char="•"/>
            </a:pPr>
            <a:r>
              <a:rPr lang="en-US" sz="4000" dirty="0" smtClean="0">
                <a:solidFill>
                  <a:schemeClr val="tx1"/>
                </a:solidFill>
                <a:latin typeface="Helvetica" charset="0"/>
                <a:ea typeface="Helvetica" charset="0"/>
                <a:cs typeface="Helvetica" charset="0"/>
              </a:rPr>
              <a:t>Application will sync between different devices. </a:t>
            </a:r>
            <a:endParaRPr sz="4000" dirty="0">
              <a:solidFill>
                <a:schemeClr val="tx1"/>
              </a:solidFill>
              <a:latin typeface="Helvetica" charset="0"/>
              <a:ea typeface="Helvetica" charset="0"/>
              <a:cs typeface="Helvetica" charset="0"/>
            </a:endParaRPr>
          </a:p>
        </p:txBody>
      </p:sp>
      <p:sp>
        <p:nvSpPr>
          <p:cNvPr id="106" name="Shape 106"/>
          <p:cNvSpPr txBox="1"/>
          <p:nvPr/>
        </p:nvSpPr>
        <p:spPr>
          <a:xfrm>
            <a:off x="12204226" y="7022800"/>
            <a:ext cx="9662100" cy="2921396"/>
          </a:xfrm>
          <a:prstGeom prst="rect">
            <a:avLst/>
          </a:prstGeom>
          <a:solidFill>
            <a:schemeClr val="lt1">
              <a:alpha val="0"/>
            </a:schemeClr>
          </a:solidFill>
          <a:ln w="12700" cap="flat" cmpd="sng">
            <a:solidFill>
              <a:srgbClr val="0033CC">
                <a:alpha val="0"/>
              </a:srgbClr>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l" rtl="0">
              <a:lnSpc>
                <a:spcPct val="100000"/>
              </a:lnSpc>
              <a:spcBef>
                <a:spcPts val="0"/>
              </a:spcBef>
              <a:spcAft>
                <a:spcPts val="0"/>
              </a:spcAft>
              <a:buClr>
                <a:srgbClr val="336699"/>
              </a:buClr>
              <a:buFont typeface="Arial"/>
              <a:buNone/>
            </a:pPr>
            <a:r>
              <a:rPr lang="en-US" sz="4000" dirty="0" smtClean="0">
                <a:solidFill>
                  <a:schemeClr val="tx1"/>
                </a:solidFill>
                <a:latin typeface="Helvetica" charset="0"/>
                <a:ea typeface="Helvetica" charset="0"/>
                <a:cs typeface="Helvetica" charset="0"/>
              </a:rPr>
              <a:t>To save time and make the customer’s day more productive, To-Do List Optimizer integrates both the task management and GPS routing technology to create an immersive experience for the user where they can complete their tasks effectively and with ease. </a:t>
            </a:r>
          </a:p>
          <a:p>
            <a:pPr marL="0" marR="0" lvl="0" indent="0" algn="l" rtl="0">
              <a:lnSpc>
                <a:spcPct val="100000"/>
              </a:lnSpc>
              <a:spcBef>
                <a:spcPts val="0"/>
              </a:spcBef>
              <a:spcAft>
                <a:spcPts val="0"/>
              </a:spcAft>
              <a:buClr>
                <a:srgbClr val="336699"/>
              </a:buClr>
              <a:buFont typeface="Arial"/>
              <a:buNone/>
            </a:pPr>
            <a:r>
              <a:rPr lang="en-US" sz="4000" b="0" i="0" u="none" strike="noStrike" cap="none" dirty="0">
                <a:solidFill>
                  <a:schemeClr val="tx1"/>
                </a:solidFill>
                <a:latin typeface="Helvetica" charset="0"/>
                <a:ea typeface="Helvetica" charset="0"/>
                <a:cs typeface="Helvetica" charset="0"/>
                <a:sym typeface="Arial"/>
              </a:rPr>
              <a:t>	</a:t>
            </a:r>
            <a:r>
              <a:rPr lang="en-US" sz="4000" b="0" i="0" u="none" strike="noStrike" cap="none" dirty="0" smtClean="0">
                <a:solidFill>
                  <a:schemeClr val="tx1"/>
                </a:solidFill>
                <a:latin typeface="Helvetica" charset="0"/>
                <a:ea typeface="Helvetica" charset="0"/>
                <a:cs typeface="Helvetica" charset="0"/>
                <a:sym typeface="Arial"/>
              </a:rPr>
              <a:t>My contribution to this project was based on the backend server. I worked on creating the database and the API endpoints. This integration helped save the user’s data for analysis and multi-device syncing. </a:t>
            </a:r>
            <a:endParaRPr lang="en-US" sz="3500" b="0" i="0" u="none" strike="noStrike" cap="none" dirty="0" smtClean="0">
              <a:solidFill>
                <a:schemeClr val="tx1"/>
              </a:solidFill>
              <a:latin typeface="Helvetica" charset="0"/>
              <a:ea typeface="Helvetica" charset="0"/>
              <a:cs typeface="Helvetica" charset="0"/>
              <a:sym typeface="Arial"/>
            </a:endParaRPr>
          </a:p>
          <a:p>
            <a:pPr marL="0" marR="0" lvl="0" indent="0" algn="ctr" rtl="0">
              <a:lnSpc>
                <a:spcPct val="100000"/>
              </a:lnSpc>
              <a:spcBef>
                <a:spcPts val="0"/>
              </a:spcBef>
              <a:spcAft>
                <a:spcPts val="0"/>
              </a:spcAft>
              <a:buClr>
                <a:srgbClr val="336699"/>
              </a:buClr>
              <a:buFont typeface="Arial"/>
              <a:buNone/>
            </a:pPr>
            <a:r>
              <a:rPr lang="en-US" sz="4100" dirty="0">
                <a:solidFill>
                  <a:schemeClr val="tx1"/>
                </a:solidFill>
                <a:latin typeface="Helvetica" charset="0"/>
                <a:ea typeface="Helvetica" charset="0"/>
                <a:cs typeface="Helvetica" charset="0"/>
              </a:rPr>
              <a:t> </a:t>
            </a:r>
            <a:endParaRPr sz="4100" b="0" i="0" u="none" strike="noStrike" cap="none" dirty="0">
              <a:solidFill>
                <a:srgbClr val="336699"/>
              </a:solidFill>
              <a:latin typeface="Helvetica" charset="0"/>
              <a:ea typeface="Helvetica" charset="0"/>
              <a:cs typeface="Helvetica" charset="0"/>
              <a:sym typeface="Arial"/>
            </a:endParaRPr>
          </a:p>
        </p:txBody>
      </p:sp>
      <p:sp>
        <p:nvSpPr>
          <p:cNvPr id="107" name="Shape 107"/>
          <p:cNvSpPr txBox="1"/>
          <p:nvPr/>
        </p:nvSpPr>
        <p:spPr>
          <a:xfrm>
            <a:off x="6343000" y="41615475"/>
            <a:ext cx="25737000" cy="1356600"/>
          </a:xfrm>
          <a:prstGeom prst="rect">
            <a:avLst/>
          </a:prstGeom>
          <a:noFill/>
          <a:ln w="63500" cap="flat" cmpd="sng">
            <a:solidFill>
              <a:srgbClr val="0033CC"/>
            </a:solidFill>
            <a:prstDash val="solid"/>
            <a:miter lim="8000"/>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US" sz="3000" b="1" dirty="0">
                <a:solidFill>
                  <a:schemeClr val="dk1"/>
                </a:solidFill>
                <a:latin typeface="Helvetica" charset="0"/>
                <a:ea typeface="Helvetica" charset="0"/>
                <a:cs typeface="Helvetica" charset="0"/>
              </a:rPr>
              <a:t>The material presented in this poster is based upon the work supported by </a:t>
            </a:r>
            <a:r>
              <a:rPr lang="en-US" sz="3000" b="1" dirty="0" smtClean="0">
                <a:solidFill>
                  <a:schemeClr val="dk1"/>
                </a:solidFill>
                <a:latin typeface="Helvetica" charset="0"/>
                <a:ea typeface="Helvetica" charset="0"/>
                <a:cs typeface="Helvetica" charset="0"/>
              </a:rPr>
              <a:t>Monique Ross </a:t>
            </a:r>
            <a:r>
              <a:rPr lang="en-US" sz="3000" b="1" dirty="0">
                <a:solidFill>
                  <a:schemeClr val="dk1"/>
                </a:solidFill>
                <a:latin typeface="Helvetica" charset="0"/>
                <a:ea typeface="Helvetica" charset="0"/>
                <a:cs typeface="Helvetica" charset="0"/>
              </a:rPr>
              <a:t>I am thankful to the help that I received from my group members</a:t>
            </a:r>
            <a:r>
              <a:rPr lang="en-US" sz="3000" b="1" dirty="0" smtClean="0">
                <a:solidFill>
                  <a:schemeClr val="dk1"/>
                </a:solidFill>
                <a:latin typeface="Helvetica" charset="0"/>
                <a:ea typeface="Helvetica" charset="0"/>
                <a:cs typeface="Helvetica" charset="0"/>
              </a:rPr>
              <a:t>, Manuel Garcia and Daniel Gonzalez</a:t>
            </a:r>
            <a:endParaRPr b="1" dirty="0">
              <a:solidFill>
                <a:schemeClr val="dk1"/>
              </a:solidFill>
              <a:latin typeface="Helvetica" charset="0"/>
              <a:ea typeface="Helvetica" charset="0"/>
              <a:cs typeface="Helvetica" charset="0"/>
            </a:endParaRPr>
          </a:p>
          <a:p>
            <a:pPr marL="0" lvl="0" indent="0">
              <a:spcBef>
                <a:spcPts val="0"/>
              </a:spcBef>
              <a:spcAft>
                <a:spcPts val="0"/>
              </a:spcAft>
              <a:buNone/>
            </a:pPr>
            <a:endParaRPr dirty="0">
              <a:latin typeface="Helvetica" charset="0"/>
              <a:ea typeface="Helvetica" charset="0"/>
              <a:cs typeface="Helvetica"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14805" y="3779390"/>
            <a:ext cx="5352288" cy="14538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77371" y="227200"/>
            <a:ext cx="6827158" cy="115296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4614" y="522132"/>
            <a:ext cx="2190953" cy="219095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41922" y="1262072"/>
            <a:ext cx="5098055" cy="2549028"/>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160" y="2344537"/>
            <a:ext cx="3389580" cy="2650825"/>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20207" y="2767916"/>
            <a:ext cx="4771913" cy="1956484"/>
          </a:xfrm>
          <a:prstGeom prst="rect">
            <a:avLst/>
          </a:prstGeom>
        </p:spPr>
      </p:pic>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185935" y="1080242"/>
            <a:ext cx="3611427" cy="3222171"/>
          </a:xfrm>
          <a:prstGeom prst="rect">
            <a:avLst/>
          </a:prstGeom>
        </p:spPr>
      </p:pic>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4413" y="483468"/>
            <a:ext cx="2927571" cy="1793395"/>
          </a:xfrm>
          <a:prstGeom prst="rect">
            <a:avLst/>
          </a:prstGeom>
        </p:spPr>
      </p:pic>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278343" y="422048"/>
            <a:ext cx="2509039" cy="1164194"/>
          </a:xfrm>
          <a:prstGeom prst="rect">
            <a:avLst/>
          </a:prstGeom>
        </p:spPr>
      </p:pic>
      <p:pic>
        <p:nvPicPr>
          <p:cNvPr id="18" name="Picture 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49631" y="12452543"/>
            <a:ext cx="3433900" cy="5959797"/>
          </a:xfrm>
          <a:prstGeom prst="rect">
            <a:avLst/>
          </a:prstGeom>
        </p:spPr>
      </p:pic>
      <p:pic>
        <p:nvPicPr>
          <p:cNvPr id="19" name="Picture 1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88336" y="12452544"/>
            <a:ext cx="3433091" cy="5959797"/>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678516" y="12452543"/>
            <a:ext cx="3429346" cy="5959797"/>
          </a:xfrm>
          <a:prstGeom prst="rect">
            <a:avLst/>
          </a:prstGeom>
        </p:spPr>
      </p:pic>
      <p:sp>
        <p:nvSpPr>
          <p:cNvPr id="21" name="TextBox 20"/>
          <p:cNvSpPr txBox="1"/>
          <p:nvPr/>
        </p:nvSpPr>
        <p:spPr>
          <a:xfrm>
            <a:off x="4064799" y="18445282"/>
            <a:ext cx="1769478" cy="307777"/>
          </a:xfrm>
          <a:prstGeom prst="rect">
            <a:avLst/>
          </a:prstGeom>
          <a:noFill/>
        </p:spPr>
        <p:txBody>
          <a:bodyPr wrap="square" rtlCol="0">
            <a:spAutoFit/>
          </a:bodyPr>
          <a:lstStyle/>
          <a:p>
            <a:pPr algn="ctr"/>
            <a:r>
              <a:rPr lang="en-US" dirty="0" smtClean="0">
                <a:latin typeface="Helvetica" charset="0"/>
                <a:ea typeface="Helvetica" charset="0"/>
                <a:cs typeface="Helvetica" charset="0"/>
              </a:rPr>
              <a:t>Reminders</a:t>
            </a:r>
            <a:endParaRPr lang="en-US" dirty="0">
              <a:latin typeface="Helvetica" charset="0"/>
              <a:ea typeface="Helvetica" charset="0"/>
              <a:cs typeface="Helvetica" charset="0"/>
            </a:endParaRPr>
          </a:p>
        </p:txBody>
      </p:sp>
      <p:sp>
        <p:nvSpPr>
          <p:cNvPr id="39" name="TextBox 38"/>
          <p:cNvSpPr txBox="1"/>
          <p:nvPr/>
        </p:nvSpPr>
        <p:spPr>
          <a:xfrm>
            <a:off x="9181445" y="18496679"/>
            <a:ext cx="1769478" cy="307777"/>
          </a:xfrm>
          <a:prstGeom prst="rect">
            <a:avLst/>
          </a:prstGeom>
          <a:noFill/>
        </p:spPr>
        <p:txBody>
          <a:bodyPr wrap="square" rtlCol="0">
            <a:spAutoFit/>
          </a:bodyPr>
          <a:lstStyle/>
          <a:p>
            <a:pPr algn="ctr"/>
            <a:r>
              <a:rPr lang="en-US" dirty="0" smtClean="0">
                <a:latin typeface="Helvetica" charset="0"/>
                <a:ea typeface="Helvetica" charset="0"/>
                <a:cs typeface="Helvetica" charset="0"/>
              </a:rPr>
              <a:t>Apple Maps</a:t>
            </a:r>
            <a:endParaRPr lang="en-US" dirty="0">
              <a:latin typeface="Helvetica" charset="0"/>
              <a:ea typeface="Helvetica" charset="0"/>
              <a:cs typeface="Helvetica" charset="0"/>
            </a:endParaRPr>
          </a:p>
        </p:txBody>
      </p:sp>
      <p:sp>
        <p:nvSpPr>
          <p:cNvPr id="40" name="TextBox 39"/>
          <p:cNvSpPr txBox="1"/>
          <p:nvPr/>
        </p:nvSpPr>
        <p:spPr>
          <a:xfrm>
            <a:off x="3506740" y="19082787"/>
            <a:ext cx="5720595" cy="723275"/>
          </a:xfrm>
          <a:prstGeom prst="rect">
            <a:avLst/>
          </a:prstGeom>
          <a:noFill/>
        </p:spPr>
        <p:txBody>
          <a:bodyPr wrap="square" rtlCol="0">
            <a:spAutoFit/>
          </a:bodyPr>
          <a:lstStyle/>
          <a:p>
            <a:pPr algn="ctr"/>
            <a:endParaRPr lang="en-US" sz="4100" b="1" dirty="0">
              <a:latin typeface="Helvetica" charset="0"/>
              <a:ea typeface="Helvetica" charset="0"/>
              <a:cs typeface="Helvetica" charset="0"/>
            </a:endParaRPr>
          </a:p>
        </p:txBody>
      </p:sp>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588156" y="36419748"/>
            <a:ext cx="6549107" cy="4545686"/>
          </a:xfrm>
          <a:prstGeom prst="rect">
            <a:avLst/>
          </a:prstGeom>
        </p:spPr>
      </p:pic>
      <p:pic>
        <p:nvPicPr>
          <p:cNvPr id="27" name="Picture 2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276805" y="19928066"/>
            <a:ext cx="3543825" cy="6393746"/>
          </a:xfrm>
          <a:prstGeom prst="rect">
            <a:avLst/>
          </a:prstGeom>
        </p:spPr>
      </p:pic>
      <p:pic>
        <p:nvPicPr>
          <p:cNvPr id="28" name="Picture 2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343000" y="26657566"/>
            <a:ext cx="3626898" cy="6466574"/>
          </a:xfrm>
          <a:prstGeom prst="rect">
            <a:avLst/>
          </a:prstGeom>
        </p:spPr>
      </p:pic>
      <p:pic>
        <p:nvPicPr>
          <p:cNvPr id="29" name="Picture 2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467056" y="33365527"/>
            <a:ext cx="3435703" cy="6108443"/>
          </a:xfrm>
          <a:prstGeom prst="rect">
            <a:avLst/>
          </a:prstGeom>
        </p:spPr>
      </p:pic>
      <p:pic>
        <p:nvPicPr>
          <p:cNvPr id="30" name="Picture 2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475190" y="26552437"/>
            <a:ext cx="3597566" cy="6571703"/>
          </a:xfrm>
          <a:prstGeom prst="rect">
            <a:avLst/>
          </a:prstGeom>
        </p:spPr>
      </p:pic>
      <p:pic>
        <p:nvPicPr>
          <p:cNvPr id="33" name="Picture 32"/>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467056" y="19928066"/>
            <a:ext cx="3580215" cy="6382984"/>
          </a:xfrm>
          <a:prstGeom prst="rect">
            <a:avLst/>
          </a:prstGeom>
        </p:spPr>
      </p:pic>
      <p:pic>
        <p:nvPicPr>
          <p:cNvPr id="38" name="Picture 37"/>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363313" y="33420425"/>
            <a:ext cx="3457317" cy="6167362"/>
          </a:xfrm>
          <a:prstGeom prst="rect">
            <a:avLst/>
          </a:prstGeom>
        </p:spPr>
      </p:pic>
      <p:pic>
        <p:nvPicPr>
          <p:cNvPr id="16" name="Picture 15"/>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1770429" y="18533577"/>
            <a:ext cx="11227187" cy="4852777"/>
          </a:xfrm>
          <a:prstGeom prst="rect">
            <a:avLst/>
          </a:prstGeom>
        </p:spPr>
      </p:pic>
      <p:pic>
        <p:nvPicPr>
          <p:cNvPr id="17" name="Picture 16"/>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1770429" y="24918934"/>
            <a:ext cx="10927696" cy="9570858"/>
          </a:xfrm>
          <a:prstGeom prst="rect">
            <a:avLst/>
          </a:prstGeom>
        </p:spPr>
      </p:pic>
      <p:sp>
        <p:nvSpPr>
          <p:cNvPr id="23" name="Rounded Rectangle 22"/>
          <p:cNvSpPr/>
          <p:nvPr/>
        </p:nvSpPr>
        <p:spPr>
          <a:xfrm>
            <a:off x="3480612" y="5665808"/>
            <a:ext cx="4814300" cy="749509"/>
          </a:xfrm>
          <a:prstGeom prst="roundRect">
            <a:avLst/>
          </a:prstGeom>
          <a:solidFill>
            <a:schemeClr val="accent1">
              <a:lumMod val="50000"/>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100" dirty="0" smtClean="0">
                <a:solidFill>
                  <a:schemeClr val="bg2"/>
                </a:solidFill>
                <a:latin typeface="Helvetica" charset="0"/>
                <a:ea typeface="Helvetica" charset="0"/>
                <a:cs typeface="Helvetica" charset="0"/>
              </a:rPr>
              <a:t>Problem</a:t>
            </a:r>
            <a:endParaRPr lang="en-US" sz="4100" dirty="0">
              <a:solidFill>
                <a:schemeClr val="bg2"/>
              </a:solidFill>
              <a:latin typeface="Helvetica" charset="0"/>
              <a:ea typeface="Helvetica" charset="0"/>
              <a:cs typeface="Helvetica" charset="0"/>
            </a:endParaRPr>
          </a:p>
        </p:txBody>
      </p:sp>
      <p:sp>
        <p:nvSpPr>
          <p:cNvPr id="49" name="Rounded Rectangle 48"/>
          <p:cNvSpPr/>
          <p:nvPr/>
        </p:nvSpPr>
        <p:spPr>
          <a:xfrm>
            <a:off x="14059135" y="5780253"/>
            <a:ext cx="4814300" cy="749509"/>
          </a:xfrm>
          <a:prstGeom prst="roundRect">
            <a:avLst/>
          </a:prstGeom>
          <a:solidFill>
            <a:schemeClr val="accent1">
              <a:lumMod val="50000"/>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100" dirty="0" smtClean="0">
                <a:solidFill>
                  <a:schemeClr val="bg2"/>
                </a:solidFill>
                <a:latin typeface="Helvetica" charset="0"/>
                <a:ea typeface="Helvetica" charset="0"/>
                <a:cs typeface="Helvetica" charset="0"/>
              </a:rPr>
              <a:t>Solution</a:t>
            </a:r>
            <a:endParaRPr lang="en-US" sz="4100" dirty="0">
              <a:solidFill>
                <a:schemeClr val="bg2"/>
              </a:solidFill>
              <a:latin typeface="Helvetica" charset="0"/>
              <a:ea typeface="Helvetica" charset="0"/>
              <a:cs typeface="Helvetica" charset="0"/>
            </a:endParaRPr>
          </a:p>
        </p:txBody>
      </p:sp>
      <p:sp>
        <p:nvSpPr>
          <p:cNvPr id="50" name="Rounded Rectangle 49"/>
          <p:cNvSpPr/>
          <p:nvPr/>
        </p:nvSpPr>
        <p:spPr>
          <a:xfrm>
            <a:off x="14226364" y="15589446"/>
            <a:ext cx="4814300" cy="749509"/>
          </a:xfrm>
          <a:prstGeom prst="roundRect">
            <a:avLst/>
          </a:prstGeom>
          <a:solidFill>
            <a:schemeClr val="accent1">
              <a:lumMod val="50000"/>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100" dirty="0" smtClean="0">
                <a:solidFill>
                  <a:schemeClr val="bg2"/>
                </a:solidFill>
                <a:latin typeface="Helvetica" charset="0"/>
                <a:ea typeface="Helvetica" charset="0"/>
                <a:cs typeface="Helvetica" charset="0"/>
              </a:rPr>
              <a:t>System Design</a:t>
            </a:r>
            <a:endParaRPr lang="en-US" sz="4100" dirty="0">
              <a:solidFill>
                <a:schemeClr val="bg2"/>
              </a:solidFill>
              <a:latin typeface="Helvetica" charset="0"/>
              <a:ea typeface="Helvetica" charset="0"/>
              <a:cs typeface="Helvetica" charset="0"/>
            </a:endParaRPr>
          </a:p>
        </p:txBody>
      </p:sp>
      <p:sp>
        <p:nvSpPr>
          <p:cNvPr id="51" name="Rounded Rectangle 50"/>
          <p:cNvSpPr/>
          <p:nvPr/>
        </p:nvSpPr>
        <p:spPr>
          <a:xfrm>
            <a:off x="14085519" y="23744074"/>
            <a:ext cx="4814300" cy="749509"/>
          </a:xfrm>
          <a:prstGeom prst="roundRect">
            <a:avLst/>
          </a:prstGeom>
          <a:solidFill>
            <a:schemeClr val="accent1">
              <a:lumMod val="50000"/>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100" dirty="0" smtClean="0">
                <a:solidFill>
                  <a:schemeClr val="bg2"/>
                </a:solidFill>
                <a:latin typeface="Helvetica" charset="0"/>
                <a:ea typeface="Helvetica" charset="0"/>
                <a:cs typeface="Helvetica" charset="0"/>
              </a:rPr>
              <a:t>Object Design</a:t>
            </a:r>
            <a:endParaRPr lang="en-US" sz="4100" dirty="0">
              <a:solidFill>
                <a:schemeClr val="bg2"/>
              </a:solidFill>
              <a:latin typeface="Helvetica" charset="0"/>
              <a:ea typeface="Helvetica" charset="0"/>
              <a:cs typeface="Helvetica" charset="0"/>
            </a:endParaRPr>
          </a:p>
        </p:txBody>
      </p:sp>
      <p:sp>
        <p:nvSpPr>
          <p:cNvPr id="52" name="Rounded Rectangle 51"/>
          <p:cNvSpPr/>
          <p:nvPr/>
        </p:nvSpPr>
        <p:spPr>
          <a:xfrm>
            <a:off x="3441984" y="11328941"/>
            <a:ext cx="4814300" cy="749509"/>
          </a:xfrm>
          <a:prstGeom prst="roundRect">
            <a:avLst/>
          </a:prstGeom>
          <a:solidFill>
            <a:schemeClr val="accent1">
              <a:lumMod val="50000"/>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100" dirty="0" smtClean="0">
                <a:solidFill>
                  <a:schemeClr val="bg2"/>
                </a:solidFill>
                <a:latin typeface="Helvetica" charset="0"/>
                <a:ea typeface="Helvetica" charset="0"/>
                <a:cs typeface="Helvetica" charset="0"/>
              </a:rPr>
              <a:t>Current System</a:t>
            </a:r>
            <a:endParaRPr lang="en-US" sz="4100" dirty="0">
              <a:solidFill>
                <a:schemeClr val="bg2"/>
              </a:solidFill>
              <a:latin typeface="Helvetica" charset="0"/>
              <a:ea typeface="Helvetica" charset="0"/>
              <a:cs typeface="Helvetica" charset="0"/>
            </a:endParaRPr>
          </a:p>
        </p:txBody>
      </p:sp>
      <p:sp>
        <p:nvSpPr>
          <p:cNvPr id="53" name="Rounded Rectangle 52"/>
          <p:cNvSpPr/>
          <p:nvPr/>
        </p:nvSpPr>
        <p:spPr>
          <a:xfrm>
            <a:off x="2805550" y="19064399"/>
            <a:ext cx="6087168" cy="749509"/>
          </a:xfrm>
          <a:prstGeom prst="roundRect">
            <a:avLst/>
          </a:prstGeom>
          <a:solidFill>
            <a:schemeClr val="accent1">
              <a:lumMod val="50000"/>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100" dirty="0" smtClean="0">
                <a:solidFill>
                  <a:schemeClr val="bg2"/>
                </a:solidFill>
                <a:latin typeface="Helvetica" charset="0"/>
                <a:ea typeface="Helvetica" charset="0"/>
                <a:cs typeface="Helvetica" charset="0"/>
              </a:rPr>
              <a:t>To-Do </a:t>
            </a:r>
            <a:r>
              <a:rPr lang="en-US" sz="4100" smtClean="0">
                <a:solidFill>
                  <a:schemeClr val="bg2"/>
                </a:solidFill>
                <a:latin typeface="Helvetica" charset="0"/>
                <a:ea typeface="Helvetica" charset="0"/>
                <a:cs typeface="Helvetica" charset="0"/>
              </a:rPr>
              <a:t>List Optimizer</a:t>
            </a:r>
            <a:endParaRPr lang="en-US" sz="4100" dirty="0">
              <a:solidFill>
                <a:schemeClr val="bg2"/>
              </a:solidFill>
              <a:latin typeface="Helvetica" charset="0"/>
              <a:ea typeface="Helvetica" charset="0"/>
              <a:cs typeface="Helvetica" charset="0"/>
            </a:endParaRPr>
          </a:p>
        </p:txBody>
      </p:sp>
      <p:sp>
        <p:nvSpPr>
          <p:cNvPr id="54" name="Rounded Rectangle 53"/>
          <p:cNvSpPr/>
          <p:nvPr/>
        </p:nvSpPr>
        <p:spPr>
          <a:xfrm>
            <a:off x="15960718" y="35044989"/>
            <a:ext cx="4814300" cy="749509"/>
          </a:xfrm>
          <a:prstGeom prst="roundRect">
            <a:avLst/>
          </a:prstGeom>
          <a:solidFill>
            <a:schemeClr val="accent1">
              <a:lumMod val="50000"/>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100" dirty="0" smtClean="0">
                <a:solidFill>
                  <a:schemeClr val="bg2"/>
                </a:solidFill>
                <a:latin typeface="Helvetica" charset="0"/>
                <a:ea typeface="Helvetica" charset="0"/>
                <a:cs typeface="Helvetica" charset="0"/>
              </a:rPr>
              <a:t>Verification</a:t>
            </a:r>
            <a:endParaRPr lang="en-US" sz="4100" dirty="0">
              <a:solidFill>
                <a:schemeClr val="bg2"/>
              </a:solidFill>
              <a:latin typeface="Helvetica" charset="0"/>
              <a:ea typeface="Helvetica" charset="0"/>
              <a:cs typeface="Helvetica" charset="0"/>
            </a:endParaRPr>
          </a:p>
        </p:txBody>
      </p:sp>
      <p:sp>
        <p:nvSpPr>
          <p:cNvPr id="55" name="Rounded Rectangle 54"/>
          <p:cNvSpPr/>
          <p:nvPr/>
        </p:nvSpPr>
        <p:spPr>
          <a:xfrm>
            <a:off x="24896270" y="21158961"/>
            <a:ext cx="4814300" cy="749509"/>
          </a:xfrm>
          <a:prstGeom prst="roundRect">
            <a:avLst/>
          </a:prstGeom>
          <a:solidFill>
            <a:schemeClr val="accent1">
              <a:lumMod val="50000"/>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100" dirty="0" smtClean="0">
                <a:solidFill>
                  <a:schemeClr val="bg2"/>
                </a:solidFill>
                <a:latin typeface="Helvetica" charset="0"/>
                <a:ea typeface="Helvetica" charset="0"/>
                <a:cs typeface="Helvetica" charset="0"/>
              </a:rPr>
              <a:t>Implementation</a:t>
            </a:r>
            <a:endParaRPr lang="en-US" sz="4100" dirty="0">
              <a:solidFill>
                <a:schemeClr val="bg2"/>
              </a:solidFill>
              <a:latin typeface="Helvetica" charset="0"/>
              <a:ea typeface="Helvetica" charset="0"/>
              <a:cs typeface="Helvetica" charset="0"/>
            </a:endParaRPr>
          </a:p>
        </p:txBody>
      </p:sp>
      <p:sp>
        <p:nvSpPr>
          <p:cNvPr id="56" name="Rounded Rectangle 55"/>
          <p:cNvSpPr/>
          <p:nvPr/>
        </p:nvSpPr>
        <p:spPr>
          <a:xfrm>
            <a:off x="24888745" y="32513981"/>
            <a:ext cx="4814300" cy="749509"/>
          </a:xfrm>
          <a:prstGeom prst="roundRect">
            <a:avLst/>
          </a:prstGeom>
          <a:solidFill>
            <a:schemeClr val="accent1">
              <a:lumMod val="50000"/>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100" dirty="0" smtClean="0">
                <a:solidFill>
                  <a:schemeClr val="bg2"/>
                </a:solidFill>
                <a:latin typeface="Helvetica" charset="0"/>
                <a:ea typeface="Helvetica" charset="0"/>
                <a:cs typeface="Helvetica" charset="0"/>
              </a:rPr>
              <a:t>Summary</a:t>
            </a:r>
            <a:endParaRPr lang="en-US" sz="4100" dirty="0">
              <a:solidFill>
                <a:schemeClr val="bg2"/>
              </a:solidFill>
              <a:latin typeface="Helvetica" charset="0"/>
              <a:ea typeface="Helvetica" charset="0"/>
              <a:cs typeface="Helvetica" charset="0"/>
            </a:endParaRPr>
          </a:p>
        </p:txBody>
      </p:sp>
      <p:sp>
        <p:nvSpPr>
          <p:cNvPr id="57" name="Rounded Rectangle 56"/>
          <p:cNvSpPr/>
          <p:nvPr/>
        </p:nvSpPr>
        <p:spPr>
          <a:xfrm>
            <a:off x="25152549" y="13703185"/>
            <a:ext cx="4814300" cy="749509"/>
          </a:xfrm>
          <a:prstGeom prst="roundRect">
            <a:avLst/>
          </a:prstGeom>
          <a:solidFill>
            <a:schemeClr val="accent1">
              <a:lumMod val="50000"/>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100" dirty="0" smtClean="0">
                <a:solidFill>
                  <a:schemeClr val="bg2"/>
                </a:solidFill>
                <a:latin typeface="Helvetica" charset="0"/>
                <a:ea typeface="Helvetica" charset="0"/>
                <a:cs typeface="Helvetica" charset="0"/>
              </a:rPr>
              <a:t>Requirements</a:t>
            </a:r>
            <a:endParaRPr lang="en-US" sz="4100" dirty="0">
              <a:solidFill>
                <a:schemeClr val="bg2"/>
              </a:solidFill>
              <a:latin typeface="Helvetica" charset="0"/>
              <a:ea typeface="Helvetica" charset="0"/>
              <a:cs typeface="Helvetica" charset="0"/>
            </a:endParaRPr>
          </a:p>
        </p:txBody>
      </p:sp>
      <p:sp>
        <p:nvSpPr>
          <p:cNvPr id="59" name="Rounded Rectangle 58"/>
          <p:cNvSpPr/>
          <p:nvPr/>
        </p:nvSpPr>
        <p:spPr>
          <a:xfrm>
            <a:off x="25252426" y="5749775"/>
            <a:ext cx="4814300" cy="749509"/>
          </a:xfrm>
          <a:prstGeom prst="roundRect">
            <a:avLst/>
          </a:prstGeom>
          <a:solidFill>
            <a:schemeClr val="accent1">
              <a:lumMod val="50000"/>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100" dirty="0" smtClean="0">
                <a:solidFill>
                  <a:schemeClr val="bg2"/>
                </a:solidFill>
                <a:latin typeface="Helvetica" charset="0"/>
                <a:ea typeface="Helvetica" charset="0"/>
                <a:cs typeface="Helvetica" charset="0"/>
              </a:rPr>
              <a:t>Current System</a:t>
            </a:r>
            <a:endParaRPr lang="en-US" sz="4100" dirty="0">
              <a:solidFill>
                <a:schemeClr val="bg2"/>
              </a:solidFill>
              <a:latin typeface="Helvetica" charset="0"/>
              <a:ea typeface="Helvetica" charset="0"/>
              <a:cs typeface="Helvetica" charset="0"/>
            </a:endParaRPr>
          </a:p>
        </p:txBody>
      </p:sp>
    </p:spTree>
  </p:cSld>
  <p:clrMapOvr>
    <a:masterClrMapping/>
  </p:clrMapOvr>
  <p:transition spd="slow">
    <p:fade thruBlk="1"/>
  </p:transition>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2944</TotalTime>
  <Words>261</Words>
  <Application>Microsoft Macintosh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Helvetica</vt:lpstr>
      <vt:lpstr>Times New Roman</vt:lpstr>
      <vt:lpstr>Arial</vt:lpstr>
      <vt:lpstr>Diseño predeterminado</vt:lpstr>
      <vt:lpstr>PowerPoint Presentation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Salvador Ricardo</cp:lastModifiedBy>
  <cp:revision>64</cp:revision>
  <dcterms:modified xsi:type="dcterms:W3CDTF">2018-04-13T20:10:59Z</dcterms:modified>
</cp:coreProperties>
</file>