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3" Type="http://schemas.openxmlformats.org/officeDocument/2006/relationships/image" Target="../media/image12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10.png"/><Relationship Id="rId5" Type="http://schemas.openxmlformats.org/officeDocument/2006/relationships/image" Target="../media/image5.jp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8780550" y="1523975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7200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</a:t>
            </a:r>
            <a:r>
              <a:rPr b="1" lang="en-US" sz="7200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2017</a:t>
            </a:r>
            <a:r>
              <a:rPr b="1" i="0" lang="en-US" sz="72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7200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6000">
                <a:solidFill>
                  <a:srgbClr val="333399"/>
                </a:solidFill>
              </a:rPr>
              <a:t>Traffic Simulator 1.0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500">
                <a:solidFill>
                  <a:srgbClr val="333399"/>
                </a:solidFill>
              </a:rPr>
              <a:t>Humberto Chacon</a:t>
            </a:r>
            <a:r>
              <a:rPr b="0" i="0" lang="en-US" sz="35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5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>
                <a:solidFill>
                  <a:srgbClr val="333399"/>
                </a:solidFill>
              </a:rPr>
              <a:t>Kianoosh G. Boroojeni and Mohsen Taheri,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indent="-488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Autonomous vehicles will be prevalent in the near future.</a:t>
            </a:r>
          </a:p>
          <a:p>
            <a:pPr indent="-488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Routing algorithms can greatly increase traffic efficiency.</a:t>
            </a:r>
          </a:p>
          <a:p>
            <a:pPr indent="-488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Traffic patterns are oblivious or highly stochastic.</a:t>
            </a:r>
          </a:p>
          <a:p>
            <a:pPr indent="-488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Classic network routing algorithms are not sufficient.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Class</a:t>
            </a: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100">
                <a:solidFill>
                  <a:srgbClr val="336699"/>
                </a:solidFill>
              </a:rPr>
              <a:t>Design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>
              <a:solidFill>
                <a:srgbClr val="336699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636400" y="33085225"/>
            <a:ext cx="9975600" cy="730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Implementation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>
              <a:solidFill>
                <a:srgbClr val="336699"/>
              </a:solidFill>
            </a:endParaRPr>
          </a:p>
          <a:p>
            <a:pPr indent="-488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NetworkX used for classical graph algorithms and graph data structures.</a:t>
            </a:r>
          </a:p>
          <a:p>
            <a:pPr indent="-488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Python and Cython used for new routing algorithms.</a:t>
            </a:r>
          </a:p>
          <a:p>
            <a:pPr indent="-488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Numpy used for array/matrix data structures.</a:t>
            </a:r>
          </a:p>
          <a:p>
            <a:pPr indent="-488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Graphviz used for visualization.</a:t>
            </a:r>
          </a:p>
          <a:p>
            <a:pPr indent="-488950" lvl="1" marL="91440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Algorithms implemented from “Oblivious Network Routing” by S. S. Iyengar and Kianoosh G. Boroojeni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636400" y="12853375"/>
            <a:ext cx="29680800" cy="19337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Visualizations of Algorithms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22730350" y="33085300"/>
            <a:ext cx="8586900" cy="730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88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Top-down integral routing scheme shows a considerable improvement in traffic flow as compared to shortest path algorithms.</a:t>
            </a:r>
          </a:p>
          <a:p>
            <a:pPr indent="-488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Python allowed rapid prototyping/development.</a:t>
            </a:r>
          </a:p>
          <a:p>
            <a:pPr indent="-488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Cython used in the hottest paths for performance.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8950" lvl="1" marL="91440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Oblivious network routing algorithms is the correct fit for the problem.</a:t>
            </a:r>
          </a:p>
          <a:p>
            <a:pPr indent="-488950" lvl="1" marL="91440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Using statistically proven algorithms to improve traffic flow.</a:t>
            </a:r>
          </a:p>
          <a:p>
            <a:pPr indent="-488950" lvl="1" marL="91440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Implementation of a top-down routing scheme.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The material presented in this poster is based upon the work supported by S. S. Iyengar and Kianoosh G. Boroojeni. I am thankful to the help that I received from my group members, Max Leone and Salvador Gandara, as well as guidance from Kianoosh G. Boroojeni.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etworkx_logo_0.png"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250" y="0"/>
            <a:ext cx="7756152" cy="245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umpy_logo.jpg"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250" y="2247325"/>
            <a:ext cx="38100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50455" y="2590800"/>
            <a:ext cx="5231206" cy="232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03787" y="446062"/>
            <a:ext cx="57245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8000" y="2019025"/>
            <a:ext cx="3178150" cy="3178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-partition" id="109" name="Shape 10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85550" y="13742826"/>
            <a:ext cx="9810501" cy="10008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-partition" id="110" name="Shape 1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611999" y="13742824"/>
            <a:ext cx="9810499" cy="100085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-partition" id="111" name="Shape 1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388626" y="13742826"/>
            <a:ext cx="9810499" cy="1000858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5618350" y="23430475"/>
            <a:ext cx="1944900" cy="59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2400"/>
              <a:t>2-partition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15562950" y="23430475"/>
            <a:ext cx="1944900" cy="59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/>
              <a:t>4</a:t>
            </a:r>
            <a:r>
              <a:rPr b="1" lang="en-US" sz="2400"/>
              <a:t>-partition</a:t>
            </a:r>
          </a:p>
        </p:txBody>
      </p:sp>
      <p:sp>
        <p:nvSpPr>
          <p:cNvPr id="114" name="Shape 114"/>
          <p:cNvSpPr/>
          <p:nvPr/>
        </p:nvSpPr>
        <p:spPr>
          <a:xfrm>
            <a:off x="25321425" y="23430475"/>
            <a:ext cx="1944900" cy="59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/>
              <a:t>8</a:t>
            </a:r>
            <a:r>
              <a:rPr b="1" lang="en-US" sz="2400"/>
              <a:t>-partition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01501" y="25579502"/>
            <a:ext cx="29615715" cy="661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13159050" y="24710000"/>
            <a:ext cx="6752700" cy="59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/>
              <a:t>Hierarchical Decomposition Tree (HDT)</a:t>
            </a:r>
          </a:p>
        </p:txBody>
      </p:sp>
      <p:sp>
        <p:nvSpPr>
          <p:cNvPr id="117" name="Shape 117"/>
          <p:cNvSpPr/>
          <p:nvPr/>
        </p:nvSpPr>
        <p:spPr>
          <a:xfrm>
            <a:off x="1909750" y="34019175"/>
            <a:ext cx="1796400" cy="1933500"/>
          </a:xfrm>
          <a:prstGeom prst="can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3918575" y="34019175"/>
            <a:ext cx="1796400" cy="1933500"/>
          </a:xfrm>
          <a:prstGeom prst="can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2876025" y="34522875"/>
            <a:ext cx="1796400" cy="1933500"/>
          </a:xfrm>
          <a:prstGeom prst="can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/>
              <a:t>Algorithms</a:t>
            </a:r>
          </a:p>
        </p:txBody>
      </p:sp>
      <p:sp>
        <p:nvSpPr>
          <p:cNvPr id="120" name="Shape 120"/>
          <p:cNvSpPr/>
          <p:nvPr/>
        </p:nvSpPr>
        <p:spPr>
          <a:xfrm>
            <a:off x="7139262" y="33920487"/>
            <a:ext cx="3810023" cy="2784671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2400"/>
              <a:t>Server API</a:t>
            </a:r>
          </a:p>
        </p:txBody>
      </p:sp>
      <p:sp>
        <p:nvSpPr>
          <p:cNvPr id="121" name="Shape 121"/>
          <p:cNvSpPr/>
          <p:nvPr/>
        </p:nvSpPr>
        <p:spPr>
          <a:xfrm>
            <a:off x="5821137" y="34913950"/>
            <a:ext cx="1212000" cy="596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423500" y="37018025"/>
            <a:ext cx="229500" cy="978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8929525" y="37018025"/>
            <a:ext cx="229500" cy="978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9435550" y="37018025"/>
            <a:ext cx="229500" cy="978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24325" y="35775862"/>
            <a:ext cx="8248650" cy="4962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ss_diagram.png" id="126" name="Shape 1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3082752" y="7048952"/>
            <a:ext cx="8119699" cy="45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