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50" d="100"/>
          <a:sy n="50" d="100"/>
        </p:scale>
        <p:origin x="-11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4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slide" Target="slide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269005" y="2126311"/>
            <a:ext cx="15360802" cy="571263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50865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>
                <a:solidFill>
                  <a:srgbClr val="3333CC"/>
                </a:solidFill>
              </a:rPr>
              <a:t>Traffic </a:t>
            </a:r>
            <a:r>
              <a:rPr lang="en-US" sz="6000" b="1" dirty="0" err="1">
                <a:solidFill>
                  <a:srgbClr val="3333CC"/>
                </a:solidFill>
              </a:rPr>
              <a:t>Simualtor</a:t>
            </a:r>
            <a:r>
              <a:rPr lang="en-US" sz="6000" b="1" dirty="0">
                <a:solidFill>
                  <a:srgbClr val="3333CC"/>
                </a:solidFill>
              </a:rPr>
              <a:t> 2.0</a:t>
            </a:r>
            <a:endParaRPr lang="en-US" sz="6000" b="1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Rolando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Carralero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Pena, Florida International University</a:t>
            </a:r>
          </a:p>
          <a:p>
            <a:pPr algn="ctr">
              <a:buClr>
                <a:srgbClr val="3333CC"/>
              </a:buClr>
              <a:buSzPct val="25000"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err="1">
                <a:solidFill>
                  <a:srgbClr val="3333CC"/>
                </a:solidFill>
              </a:rPr>
              <a:t>Kianoosh</a:t>
            </a:r>
            <a:r>
              <a:rPr lang="en-US" sz="3500" dirty="0">
                <a:solidFill>
                  <a:srgbClr val="3333CC"/>
                </a:solidFill>
              </a:rPr>
              <a:t> G. </a:t>
            </a:r>
            <a:r>
              <a:rPr lang="en-US" sz="3500" dirty="0" err="1">
                <a:solidFill>
                  <a:srgbClr val="3333CC"/>
                </a:solidFill>
              </a:rPr>
              <a:t>Boroojeni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rgbClr val="3333CC"/>
                </a:solidFill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265210" y="5806949"/>
            <a:ext cx="10038561" cy="6715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336699"/>
                </a:solidFill>
              </a:rPr>
              <a:t>More common traffic navigation apps like google maps give all users same route from point A to B. Traffic gest backed up when too many cars take the same route.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336699"/>
                </a:solidFill>
              </a:rPr>
              <a:t>Lack of accessible application that uses other routing algorithms to better route cars to avoid traffic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336699"/>
                </a:solidFill>
              </a:rPr>
              <a:t>Lack of a tool that allow users to compare these routing algorithms with more common ones like google maps navigation.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561903" y="5868649"/>
            <a:ext cx="9088135" cy="67461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900" b="0" i="0" u="none" strike="noStrike" cap="none" dirty="0">
                <a:solidFill>
                  <a:srgbClr val="336699"/>
                </a:solidFill>
                <a:sym typeface="Arial"/>
              </a:rPr>
              <a:t>The current system provides a Web application unified under </a:t>
            </a:r>
            <a:r>
              <a:rPr lang="en-US" sz="3900" b="0" i="0" u="none" strike="noStrike" cap="none" dirty="0" err="1">
                <a:solidFill>
                  <a:srgbClr val="336699"/>
                </a:solidFill>
                <a:sym typeface="Arial"/>
              </a:rPr>
              <a:t>NodeJs</a:t>
            </a:r>
            <a:r>
              <a:rPr lang="en-US" sz="3900" b="0" i="0" u="none" strike="noStrike" cap="none" dirty="0">
                <a:solidFill>
                  <a:srgbClr val="336699"/>
                </a:solidFill>
                <a:sym typeface="Arial"/>
              </a:rPr>
              <a:t> and </a:t>
            </a:r>
            <a:r>
              <a:rPr lang="en-US" sz="3900" b="0" i="0" u="none" strike="noStrike" cap="none" dirty="0" err="1">
                <a:solidFill>
                  <a:srgbClr val="336699"/>
                </a:solidFill>
                <a:sym typeface="Arial"/>
              </a:rPr>
              <a:t>ExpressJs</a:t>
            </a:r>
            <a:r>
              <a:rPr lang="en-US" sz="3900" b="0" i="0" u="none" strike="noStrike" cap="none" dirty="0">
                <a:solidFill>
                  <a:srgbClr val="336699"/>
                </a:solidFill>
                <a:sym typeface="Arial"/>
              </a:rPr>
              <a:t> web server.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336699"/>
                </a:solidFill>
              </a:rPr>
              <a:t>The simulation is provided by the web server as an </a:t>
            </a:r>
            <a:r>
              <a:rPr lang="en-US" sz="3900" dirty="0" err="1">
                <a:solidFill>
                  <a:srgbClr val="336699"/>
                </a:solidFill>
              </a:rPr>
              <a:t>angularJS</a:t>
            </a:r>
            <a:r>
              <a:rPr lang="en-US" sz="3900" dirty="0">
                <a:solidFill>
                  <a:srgbClr val="336699"/>
                </a:solidFill>
              </a:rPr>
              <a:t> application.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900" b="0" i="0" u="none" strike="noStrike" cap="none" dirty="0">
                <a:solidFill>
                  <a:srgbClr val="336699"/>
                </a:solidFill>
                <a:sym typeface="Arial"/>
              </a:rPr>
              <a:t>Backend API and algorithms are handled by </a:t>
            </a:r>
            <a:r>
              <a:rPr lang="en-US" sz="3900" b="0" i="0" u="none" strike="noStrike" cap="none" dirty="0" err="1">
                <a:solidFill>
                  <a:srgbClr val="336699"/>
                </a:solidFill>
                <a:sym typeface="Arial"/>
              </a:rPr>
              <a:t>ExpressJs</a:t>
            </a:r>
            <a:r>
              <a:rPr lang="en-US" sz="3900" b="0" i="0" u="none" strike="noStrike" cap="none" dirty="0">
                <a:solidFill>
                  <a:srgbClr val="336699"/>
                </a:solidFill>
                <a:sym typeface="Arial"/>
              </a:rPr>
              <a:t> and a Python wrapper.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636400" y="23063150"/>
            <a:ext cx="9424550" cy="75526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571500" lvl="0" indent="-571500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  Users must provide the following information for each trip entered: starting point, ending point and trip time. </a:t>
            </a:r>
          </a:p>
          <a:p>
            <a:pPr marL="571500" lvl="0" indent="-571500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solidFill>
                  <a:srgbClr val="336699"/>
                </a:solidFill>
                <a:sym typeface="Arial"/>
              </a:rPr>
              <a:t>  Users must be able to select a desired algorithm to display a car path for a trip or some trips.</a:t>
            </a:r>
          </a:p>
          <a:p>
            <a:pPr marL="571500" lvl="0" indent="-571500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  Users must be able to use the same trip data to create a path on both maps and compare algorithms.</a:t>
            </a:r>
          </a:p>
          <a:p>
            <a:pPr marL="571500" lvl="0" indent="-571500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solidFill>
                  <a:srgbClr val="336699"/>
                </a:solidFill>
                <a:sym typeface="Arial"/>
              </a:rPr>
              <a:t>  Users must be able to create several trips with different relative times to make traffic simulation more realistic.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1621970" y="23099910"/>
            <a:ext cx="13331259" cy="70501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1706699" y="30687337"/>
            <a:ext cx="13246930" cy="100477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5468122" y="23063125"/>
            <a:ext cx="6181915" cy="70472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>
                <a:solidFill>
                  <a:srgbClr val="336699"/>
                </a:solidFill>
              </a:rPr>
              <a:t>Traffic Simulator is developed in: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>
                <a:solidFill>
                  <a:srgbClr val="336699"/>
                </a:solidFill>
              </a:rPr>
              <a:t>1-Frontend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>
                <a:solidFill>
                  <a:srgbClr val="336699"/>
                </a:solidFill>
              </a:rPr>
              <a:t>     -HTML,CSS, </a:t>
            </a:r>
            <a:r>
              <a:rPr lang="en-US" sz="3600" dirty="0" err="1">
                <a:solidFill>
                  <a:srgbClr val="336699"/>
                </a:solidFill>
              </a:rPr>
              <a:t>AngularJs</a:t>
            </a:r>
            <a:endParaRPr lang="en-US" sz="3600" dirty="0">
              <a:solidFill>
                <a:srgbClr val="336699"/>
              </a:solidFill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>
                <a:solidFill>
                  <a:srgbClr val="336699"/>
                </a:solidFill>
              </a:rPr>
              <a:t>2.Backend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>
                <a:solidFill>
                  <a:srgbClr val="336699"/>
                </a:solidFill>
              </a:rPr>
              <a:t>      </a:t>
            </a:r>
            <a:r>
              <a:rPr lang="en-US" sz="3600" dirty="0" err="1">
                <a:solidFill>
                  <a:srgbClr val="336699"/>
                </a:solidFill>
              </a:rPr>
              <a:t>ExpressJS</a:t>
            </a:r>
            <a:r>
              <a:rPr lang="en-US" sz="3600" dirty="0">
                <a:solidFill>
                  <a:srgbClr val="336699"/>
                </a:solidFill>
              </a:rPr>
              <a:t>, </a:t>
            </a:r>
            <a:r>
              <a:rPr lang="en-US" sz="3600" dirty="0" err="1">
                <a:solidFill>
                  <a:srgbClr val="336699"/>
                </a:solidFill>
              </a:rPr>
              <a:t>NodeJs</a:t>
            </a:r>
            <a:r>
              <a:rPr lang="en-US" sz="3600" dirty="0">
                <a:solidFill>
                  <a:srgbClr val="336699"/>
                </a:solidFill>
              </a:rPr>
              <a:t>,    Python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636400" y="31076122"/>
            <a:ext cx="9424550" cy="96589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400" b="1" dirty="0">
                <a:solidFill>
                  <a:srgbClr val="336699"/>
                </a:solidFill>
              </a:rPr>
              <a:t>Unit Test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0" y="12977397"/>
            <a:ext cx="30013638" cy="96886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5468122" y="30615847"/>
            <a:ext cx="6181916" cy="10119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336699"/>
                </a:solidFill>
              </a:rPr>
              <a:t>This project is the second version of the system.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336699"/>
                </a:solidFill>
              </a:rPr>
              <a:t>The web application runs with </a:t>
            </a:r>
            <a:r>
              <a:rPr lang="en-US" sz="3600" dirty="0" err="1">
                <a:solidFill>
                  <a:srgbClr val="336699"/>
                </a:solidFill>
              </a:rPr>
              <a:t>angularjs</a:t>
            </a:r>
            <a:r>
              <a:rPr lang="en-US" sz="3600" dirty="0">
                <a:solidFill>
                  <a:srgbClr val="336699"/>
                </a:solidFill>
              </a:rPr>
              <a:t> in the frontend and </a:t>
            </a:r>
            <a:r>
              <a:rPr lang="en-US" sz="3600" dirty="0" err="1">
                <a:solidFill>
                  <a:srgbClr val="336699"/>
                </a:solidFill>
              </a:rPr>
              <a:t>Nodejs</a:t>
            </a:r>
            <a:r>
              <a:rPr lang="en-US" sz="3600" dirty="0">
                <a:solidFill>
                  <a:srgbClr val="336699"/>
                </a:solidFill>
              </a:rPr>
              <a:t> and </a:t>
            </a:r>
            <a:r>
              <a:rPr lang="en-US" sz="3600" dirty="0" err="1">
                <a:solidFill>
                  <a:srgbClr val="336699"/>
                </a:solidFill>
              </a:rPr>
              <a:t>ExpressJs</a:t>
            </a:r>
            <a:r>
              <a:rPr lang="en-US" sz="3600" dirty="0">
                <a:solidFill>
                  <a:srgbClr val="336699"/>
                </a:solidFill>
              </a:rPr>
              <a:t> web servers. </a:t>
            </a:r>
          </a:p>
          <a:p>
            <a:pPr marL="571500" lvl="0" indent="-571500">
              <a:buClr>
                <a:srgbClr val="336699"/>
              </a:buClr>
              <a:buSzPct val="25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336699"/>
                </a:solidFill>
                <a:sym typeface="Arial"/>
              </a:rPr>
              <a:t>It contains </a:t>
            </a:r>
            <a:r>
              <a:rPr lang="en-US" sz="3600" dirty="0">
                <a:solidFill>
                  <a:srgbClr val="336699"/>
                </a:solidFill>
              </a:rPr>
              <a:t>two maps(using google mapping) </a:t>
            </a:r>
            <a:r>
              <a:rPr lang="en-US" sz="3600" b="0" i="0" u="none" strike="noStrike" cap="none" dirty="0">
                <a:solidFill>
                  <a:srgbClr val="336699"/>
                </a:solidFill>
                <a:sym typeface="Arial"/>
              </a:rPr>
              <a:t>to show paths from different routing algorithms</a:t>
            </a:r>
          </a:p>
          <a:p>
            <a:pPr marL="571500" lvl="0" indent="-571500">
              <a:buClr>
                <a:srgbClr val="336699"/>
              </a:buClr>
              <a:buSzPct val="25000"/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336699"/>
                </a:solidFill>
              </a:rPr>
              <a:t>Use inputs from users to create trips and routing algorithms to determinate the paths to be displayed on the maps. </a:t>
            </a:r>
            <a:endParaRPr sz="3600" b="1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endParaRPr lang="en-US" sz="8400" b="0" i="0" u="none" strike="noStrike" cap="none" dirty="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endParaRPr lang="en-US" sz="8400" b="0" i="0" u="none" strike="noStrike" cap="none" dirty="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1706700" y="5720131"/>
            <a:ext cx="10452275" cy="7080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336699"/>
                </a:solidFill>
              </a:rPr>
              <a:t>A modern and high tech application to run routing algorithms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336699"/>
                </a:solidFill>
              </a:rPr>
              <a:t>An effective and user friendly way to show and demonstrate the effectiveness of those </a:t>
            </a:r>
            <a:r>
              <a:rPr lang="en-US" sz="3800">
                <a:solidFill>
                  <a:srgbClr val="336699"/>
                </a:solidFill>
              </a:rPr>
              <a:t>routing algorithms.</a:t>
            </a:r>
            <a:endParaRPr sz="3800" b="0" i="0" u="none" strike="noStrike" cap="none" dirty="0">
              <a:solidFill>
                <a:srgbClr val="336699"/>
              </a:solidFill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336699"/>
                </a:solidFill>
              </a:rPr>
              <a:t>Display two maps, one to run and show google map routing algorithm and one to show oblivious algorithms. Allowing the user to compare between them.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3800" b="0" i="0" u="none" strike="noStrike" cap="none" dirty="0">
                <a:solidFill>
                  <a:srgbClr val="336699"/>
                </a:solidFill>
                <a:sym typeface="Arial"/>
              </a:rPr>
              <a:t>Use google mapping. More clean and complete mapping service.</a:t>
            </a:r>
            <a:endParaRPr sz="3800" b="0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by Rolando </a:t>
            </a:r>
            <a:r>
              <a:rPr lang="en-US" sz="3000" dirty="0" err="1">
                <a:solidFill>
                  <a:schemeClr val="dk1"/>
                </a:solidFill>
              </a:rPr>
              <a:t>Carralero</a:t>
            </a:r>
            <a:r>
              <a:rPr lang="en-US" sz="3000" dirty="0">
                <a:solidFill>
                  <a:schemeClr val="dk1"/>
                </a:solidFill>
              </a:rPr>
              <a:t>. I am thankful to the help that I received from my group member Matthew Thompson, mentors </a:t>
            </a:r>
            <a:r>
              <a:rPr lang="en-US" sz="3000" dirty="0" err="1">
                <a:solidFill>
                  <a:schemeClr val="dk1"/>
                </a:solidFill>
              </a:rPr>
              <a:t>Kianoosh</a:t>
            </a:r>
            <a:r>
              <a:rPr lang="en-US" sz="3000" dirty="0">
                <a:solidFill>
                  <a:schemeClr val="dk1"/>
                </a:solidFill>
              </a:rPr>
              <a:t> G. </a:t>
            </a:r>
            <a:r>
              <a:rPr lang="en-US" sz="3000" dirty="0" err="1">
                <a:solidFill>
                  <a:schemeClr val="dk1"/>
                </a:solidFill>
              </a:rPr>
              <a:t>Boroojeni,and</a:t>
            </a:r>
            <a:r>
              <a:rPr lang="en-US" sz="3000" dirty="0">
                <a:solidFill>
                  <a:schemeClr val="dk1"/>
                </a:solidFill>
              </a:rPr>
              <a:t> our instructor </a:t>
            </a:r>
            <a:r>
              <a:rPr lang="en-US" sz="3000" dirty="0" err="1">
                <a:solidFill>
                  <a:schemeClr val="dk1"/>
                </a:solidFill>
              </a:rPr>
              <a:t>Masoud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Sadjadi</a:t>
            </a:r>
            <a:r>
              <a:rPr lang="en-US" sz="3000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 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1" name="Shape 110" descr="120575577936_af066a94f753f6b4bdb3_51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175" y="2886900"/>
            <a:ext cx="2051306" cy="19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124" descr="unnam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5210" y="8087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108" descr="HJC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68123" y="548135"/>
            <a:ext cx="4500600" cy="1983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11" descr="github-logo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66605" y="2702125"/>
            <a:ext cx="1965476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18696" y="2365284"/>
            <a:ext cx="3177663" cy="3177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8185" y="149325"/>
            <a:ext cx="2793065" cy="2793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0783" y="3067665"/>
            <a:ext cx="1920460" cy="192046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880109"/>
              </p:ext>
            </p:extLst>
          </p:nvPr>
        </p:nvGraphicFramePr>
        <p:xfrm>
          <a:off x="2020889" y="32210477"/>
          <a:ext cx="8731044" cy="3755147"/>
        </p:xfrm>
        <a:graphic>
          <a:graphicData uri="http://schemas.openxmlformats.org/drawingml/2006/table">
            <a:tbl>
              <a:tblPr/>
              <a:tblGrid>
                <a:gridCol w="8731044">
                  <a:extLst>
                    <a:ext uri="{9D8B030D-6E8A-4147-A177-3AD203B41FA5}">
                      <a16:colId xmlns:a16="http://schemas.microsoft.com/office/drawing/2014/main" val="490078709"/>
                    </a:ext>
                  </a:extLst>
                </a:gridCol>
              </a:tblGrid>
              <a:tr h="306155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 ID: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Add_Trip_005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578979"/>
                  </a:ext>
                </a:extLst>
              </a:tr>
              <a:tr h="785710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Description/Summary of Test:</a:t>
                      </a:r>
                      <a:endParaRPr lang="en-US">
                        <a:effectLst/>
                      </a:endParaRPr>
                    </a:p>
                    <a:p>
                      <a:pPr rtl="0" fontAlgn="base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user enters valid values into the three input fields and selects the add trip button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642293"/>
                  </a:ext>
                </a:extLst>
              </a:tr>
              <a:tr h="799255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Pre-condition:</a:t>
                      </a:r>
                      <a:endParaRPr lang="en-US">
                        <a:effectLst/>
                      </a:endParaRPr>
                    </a:p>
                    <a:p>
                      <a:pPr rtl="0" fontAlgn="base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User is at Traffic Simulator home page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584570"/>
                  </a:ext>
                </a:extLst>
              </a:tr>
              <a:tr h="785710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Results:</a:t>
                      </a:r>
                      <a:endParaRPr lang="en-US" dirty="0">
                        <a:effectLst/>
                      </a:endParaRPr>
                    </a:p>
                    <a:p>
                      <a:pPr rtl="0" fontAlgn="base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Trip created and printed on the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textarea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with the three valid values entered by the user 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603112"/>
                  </a:ext>
                </a:extLst>
              </a:tr>
              <a:tr h="772162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Actual Result:</a:t>
                      </a:r>
                      <a:endParaRPr lang="en-US">
                        <a:effectLst/>
                      </a:endParaRPr>
                    </a:p>
                    <a:p>
                      <a:pPr rtl="0" fontAlgn="base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Trip created and printed on the textarea with the three valid values entered by the user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887974"/>
                  </a:ext>
                </a:extLst>
              </a:tr>
              <a:tr h="306155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 :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231219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3383662" y="33265590"/>
            <a:ext cx="4835655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048721" y="35381371"/>
            <a:ext cx="494753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49514" y="35411627"/>
            <a:ext cx="494708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51606"/>
              </p:ext>
            </p:extLst>
          </p:nvPr>
        </p:nvGraphicFramePr>
        <p:xfrm>
          <a:off x="2045799" y="36221037"/>
          <a:ext cx="8706134" cy="4071559"/>
        </p:xfrm>
        <a:graphic>
          <a:graphicData uri="http://schemas.openxmlformats.org/drawingml/2006/table">
            <a:tbl>
              <a:tblPr/>
              <a:tblGrid>
                <a:gridCol w="8706134">
                  <a:extLst>
                    <a:ext uri="{9D8B030D-6E8A-4147-A177-3AD203B41FA5}">
                      <a16:colId xmlns:a16="http://schemas.microsoft.com/office/drawing/2014/main" val="3484275513"/>
                    </a:ext>
                  </a:extLst>
                </a:gridCol>
              </a:tblGrid>
              <a:tr h="453541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 ID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Select_Algorithm_001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901796"/>
                  </a:ext>
                </a:extLst>
              </a:tr>
              <a:tr h="793696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Description/Summary of Test:</a:t>
                      </a:r>
                      <a:endParaRPr lang="en-US">
                        <a:effectLst/>
                      </a:endParaRPr>
                    </a:p>
                    <a:p>
                      <a:pPr rtl="0" fontAlgn="base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creates a trip or some trips filling out the required fields. User selects Dijkstra algorithm to determine car paths. Then user selects Submit button</a:t>
                      </a:r>
                    </a:p>
                  </a:txBody>
                  <a:tcPr marL="63500" marR="63500" marT="63500" marB="63500">
                    <a:lnL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940634"/>
                  </a:ext>
                </a:extLst>
              </a:tr>
              <a:tr h="793696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Pre-condition:</a:t>
                      </a:r>
                      <a:endParaRPr lang="en-US" dirty="0">
                        <a:effectLst/>
                      </a:endParaRPr>
                    </a:p>
                    <a:p>
                      <a:pPr rtl="0" fontAlgn="base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is at Traffic Simulator home page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created at least one trip </a:t>
                      </a:r>
                    </a:p>
                  </a:txBody>
                  <a:tcPr marL="63500" marR="63500" marT="63500" marB="63500">
                    <a:lnL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127809"/>
                  </a:ext>
                </a:extLst>
              </a:tr>
              <a:tr h="793696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Results:</a:t>
                      </a:r>
                      <a:endParaRPr lang="en-US" dirty="0">
                        <a:effectLst/>
                      </a:endParaRPr>
                    </a:p>
                    <a:p>
                      <a:pPr rtl="0" fontAlgn="base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 paths are determined by Dijkstra algorithm and displayed on the oblivious map navigation.</a:t>
                      </a:r>
                    </a:p>
                  </a:txBody>
                  <a:tcPr marL="63500" marR="63500" marT="63500" marB="63500">
                    <a:lnL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159752"/>
                  </a:ext>
                </a:extLst>
              </a:tr>
              <a:tr h="783389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Actual Result:</a:t>
                      </a:r>
                      <a:endParaRPr lang="en-US">
                        <a:effectLst/>
                      </a:endParaRPr>
                    </a:p>
                    <a:p>
                      <a:pPr rtl="0" fontAlgn="base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 paths are determined by Dijkstra algorithm and displayed on the oblivious map navigation.</a:t>
                      </a:r>
                    </a:p>
                  </a:txBody>
                  <a:tcPr marL="63500" marR="63500" marT="63500" marB="63500">
                    <a:lnL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576360"/>
                  </a:ext>
                </a:extLst>
              </a:tr>
              <a:tr h="453541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 Pass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79376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046592" y="35390040"/>
            <a:ext cx="4948749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6400" y="13568516"/>
            <a:ext cx="6858957" cy="897769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45799" y="13090010"/>
            <a:ext cx="6154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Car paths with animation (google map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nav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77832" y="14230717"/>
            <a:ext cx="6935168" cy="83154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flipH="1">
            <a:off x="9269005" y="13669903"/>
            <a:ext cx="615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</a:rPr>
              <a:t>Dijsktra</a:t>
            </a:r>
            <a:r>
              <a:rPr lang="en-US" sz="2000" dirty="0">
                <a:solidFill>
                  <a:srgbClr val="002060"/>
                </a:solidFill>
              </a:rPr>
              <a:t> Algorithm animation(Oblivious map </a:t>
            </a:r>
            <a:r>
              <a:rPr lang="en-US" sz="2000" dirty="0" err="1">
                <a:solidFill>
                  <a:srgbClr val="002060"/>
                </a:solidFill>
              </a:rPr>
              <a:t>nav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95475" y="14311195"/>
            <a:ext cx="4591691" cy="815453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586647" y="13734231"/>
            <a:ext cx="3854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               Input panel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898906" y="13744628"/>
            <a:ext cx="10751131" cy="6923762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0712468"/>
                  </p:ext>
                </p:extLst>
              </p:nvPr>
            </p:nvGraphicFramePr>
            <p:xfrm>
              <a:off x="-28803600" y="5486400"/>
              <a:ext cx="8229600" cy="10972800"/>
            </p:xfrm>
            <a:graphic>
              <a:graphicData uri="http://schemas.microsoft.com/office/powerpoint/2016/slidezoom">
                <pslz:sldZm>
                  <pslz:sldZmObj sldId="256" cId="0">
                    <pslz:zmPr id="{00B3F78D-D087-43DD-B577-3BF23B1279C1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29600" cy="109728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17" action="ppaction://hlinksldjump"/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28803600" y="5486400"/>
                <a:ext cx="8229600" cy="109728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093677" y="31502555"/>
            <a:ext cx="12536129" cy="8790041"/>
          </a:xfrm>
          <a:prstGeom prst="rect">
            <a:avLst/>
          </a:prstGeom>
        </p:spPr>
      </p:pic>
      <p:pic>
        <p:nvPicPr>
          <p:cNvPr id="1026" name="Picture 2" descr="https://lh5.googleusercontent.com/mpVG-EVeKB00B1JN8LLS-kukFVyFw5Y5m4SjmL5LKsGwaUGP8e4odRUedKcZvYri1MvTP2GkBypifyJhCUAjhA67JrcvhlawpaG8bUXNOl1DT5EH8gCmbKpgjAbSj3mgqbi9OOVS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0" y="23999873"/>
            <a:ext cx="5811306" cy="596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595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Courier New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jackbauer</cp:lastModifiedBy>
  <cp:revision>43</cp:revision>
  <dcterms:modified xsi:type="dcterms:W3CDTF">2017-07-20T05:31:59Z</dcterms:modified>
</cp:coreProperties>
</file>