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360"/>
              </a:spcBef>
              <a:spcAft>
                <a:spcPts val="0"/>
              </a:spcAft>
              <a:buNone/>
              <a:defRPr b="0" i="0" sz="1200" u="none" cap="none" strike="noStrike">
                <a:solidFill>
                  <a:schemeClr val="dk1"/>
                </a:solidFill>
                <a:latin typeface="Calibri"/>
                <a:ea typeface="Calibri"/>
                <a:cs typeface="Calibri"/>
                <a:sym typeface="Calibri"/>
              </a:defRPr>
            </a:lvl1pPr>
            <a:lvl2pPr indent="0" lvl="1" marL="457200" marR="0" rtl="0" algn="l">
              <a:spcBef>
                <a:spcPts val="360"/>
              </a:spcBef>
              <a:spcAft>
                <a:spcPts val="0"/>
              </a:spcAft>
              <a:buNone/>
              <a:defRPr b="0" i="0" sz="12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None/>
              <a:defRPr b="0" i="0" sz="1200" u="none" cap="none" strike="noStrike">
                <a:solidFill>
                  <a:schemeClr val="dk1"/>
                </a:solidFill>
                <a:latin typeface="Calibri"/>
                <a:ea typeface="Calibri"/>
                <a:cs typeface="Calibri"/>
                <a:sym typeface="Calibri"/>
              </a:defRPr>
            </a:lvl3pPr>
            <a:lvl4pPr indent="0" lvl="3" marL="1371600" marR="0" rtl="0" algn="l">
              <a:spcBef>
                <a:spcPts val="360"/>
              </a:spcBef>
              <a:spcAft>
                <a:spcPts val="0"/>
              </a:spcAft>
              <a:buNone/>
              <a:defRPr b="0" i="0" sz="1200" u="none" cap="none" strike="noStrike">
                <a:solidFill>
                  <a:schemeClr val="dk1"/>
                </a:solidFill>
                <a:latin typeface="Calibri"/>
                <a:ea typeface="Calibri"/>
                <a:cs typeface="Calibri"/>
                <a:sym typeface="Calibri"/>
              </a:defRPr>
            </a:lvl4pPr>
            <a:lvl5pPr indent="0" lvl="4" marL="1828800" marR="0" rtl="0" algn="l">
              <a:spcBef>
                <a:spcPts val="360"/>
              </a:spcBef>
              <a:spcAft>
                <a:spcPts val="0"/>
              </a:spcAft>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7 seconds.( I will select 2 best slides (i will give them extra points and students will present for CIS committee)</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Greet your audience, thank them for attending your presentation, introduce yourself, introduce your project, introduce your team members, and quickly indicate what each of you did in a high-level manner, and put more emphasis on your part/contribution.</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47" name="Shape 14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2" name="Shape 212"/>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13" name="Shape 213"/>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20" name="Shape 220"/>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6" name="Shape 226"/>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27" name="Shape 227"/>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34" name="Shape 234"/>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0" name="Shape 240"/>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41" name="Shape 241"/>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48" name="Shape 248"/>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56" name="Shape 256"/>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63" name="Shape 263"/>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70" name="Shape 270"/>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77" name="Shape 277"/>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Introduce the problem that the whole project</a:t>
            </a:r>
            <a:r>
              <a:rPr lang="en-US"/>
              <a:t> (in all versions)</a:t>
            </a:r>
            <a:r>
              <a:rPr b="0" i="0" lang="en-US" sz="1200" u="none" cap="none" strike="noStrike">
                <a:solidFill>
                  <a:schemeClr val="dk1"/>
                </a:solidFill>
                <a:latin typeface="Calibri"/>
                <a:ea typeface="Calibri"/>
                <a:cs typeface="Calibri"/>
                <a:sym typeface="Calibri"/>
              </a:rPr>
              <a:t> tackles</a:t>
            </a:r>
            <a:r>
              <a:rPr lang="en-US"/>
              <a:t> with GIF or screenshot. </a:t>
            </a:r>
          </a:p>
          <a:p>
            <a:pPr lvl="0" marR="0" rtl="0" algn="l">
              <a:lnSpc>
                <a:spcPct val="100000"/>
              </a:lnSpc>
              <a:spcBef>
                <a:spcPts val="0"/>
              </a:spcBef>
              <a:spcAft>
                <a:spcPts val="0"/>
              </a:spcAft>
              <a:buNone/>
            </a:pPr>
            <a:r>
              <a:t/>
            </a:r>
            <a:endParaRPr/>
          </a:p>
        </p:txBody>
      </p:sp>
      <p:sp>
        <p:nvSpPr>
          <p:cNvPr id="156" name="Shape 15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84" name="Shape 284"/>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91" name="Shape 291"/>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00" name="Shape 300"/>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07" name="Shape 307"/>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14" name="Shape 314"/>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20" name="Shape 320"/>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lang="en-US"/>
              <a:t>A description of verification process and </a:t>
            </a:r>
            <a:r>
              <a:rPr b="0" i="0" lang="en-US" sz="1200" u="none" cap="none" strike="noStrike">
                <a:solidFill>
                  <a:schemeClr val="dk1"/>
                </a:solidFill>
                <a:latin typeface="Calibri"/>
                <a:ea typeface="Calibri"/>
                <a:cs typeface="Calibri"/>
                <a:sym typeface="Calibri"/>
              </a:rPr>
              <a:t>Test Suites and Test Cases for </a:t>
            </a:r>
            <a:r>
              <a:rPr lang="en-US"/>
              <a:t>one of the</a:t>
            </a:r>
            <a:r>
              <a:rPr b="0" i="0" lang="en-US" sz="1200" u="none" cap="none" strike="noStrike">
                <a:solidFill>
                  <a:schemeClr val="dk1"/>
                </a:solidFill>
                <a:latin typeface="Calibri"/>
                <a:ea typeface="Calibri"/>
                <a:cs typeface="Calibri"/>
                <a:sym typeface="Calibri"/>
              </a:rPr>
              <a:t> use case</a:t>
            </a:r>
            <a:r>
              <a:rPr lang="en-US"/>
              <a:t>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1 One sunny day and one rainy day for the implemented use cases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2 Automated test scripts for the implemented use cases (</a:t>
            </a:r>
            <a:r>
              <a:rPr lang="en-US"/>
              <a:t>if any)</a:t>
            </a:r>
            <a:r>
              <a:rPr b="0" i="0" lang="en-US" sz="1200" u="none" cap="none" strike="noStrike">
                <a:solidFill>
                  <a:schemeClr val="dk1"/>
                </a:solidFill>
                <a:latin typeface="Calibri"/>
                <a:ea typeface="Calibri"/>
                <a:cs typeface="Calibri"/>
                <a:sym typeface="Calibri"/>
              </a:rPr>
              <a:t> (one or more slides).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321" name="Shape 321"/>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28" name="Shape 328"/>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34" name="Shape 33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Summarize your contribution, mention your effort for </a:t>
            </a:r>
            <a:r>
              <a:rPr lang="en-US"/>
              <a:t>Scrum, Mingle, Github, Google Drive Documentation and minutes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Include your contact information</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Ask if anyone has any questions for you.</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Thank your audience</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335" name="Shape 33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42" name="Shape 342"/>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2" name="Shape 162"/>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lang="en-US"/>
              <a:t>20 seconds.</a:t>
            </a:r>
          </a:p>
          <a:p>
            <a:pPr lvl="0" rtl="0">
              <a:spcBef>
                <a:spcPts val="0"/>
              </a:spcBef>
              <a:buClr>
                <a:schemeClr val="dk1"/>
              </a:buClr>
              <a:buSzPct val="25000"/>
              <a:buFont typeface="Arial"/>
              <a:buNone/>
            </a:pPr>
            <a:r>
              <a:rPr lang="en-US"/>
              <a:t>Introduce the problem that the your project (in new version) tackles with GIF or screenshot. </a:t>
            </a:r>
          </a:p>
          <a:p>
            <a:pPr lvl="0" rtl="0">
              <a:spcBef>
                <a:spcPts val="0"/>
              </a:spcBef>
              <a:buClr>
                <a:schemeClr val="dk1"/>
              </a:buClr>
              <a:buSzPct val="91666"/>
              <a:buFont typeface="Arial"/>
              <a:buNone/>
            </a:pPr>
            <a:r>
              <a:t/>
            </a:r>
            <a:endParaRP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63" name="Shape 163"/>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0" name="Shape 170"/>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20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System design: </a:t>
            </a:r>
            <a:r>
              <a:rPr lang="en-US"/>
              <a:t>Highlight the parts that you contributed to them.</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1. System decomposition; identify the architecture patterns used </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2. System deployment – h/w and s/w requirements </a:t>
            </a:r>
          </a:p>
          <a:p>
            <a:pPr indent="0" lvl="0" marL="0" marR="0" rtl="0" algn="l">
              <a:spcBef>
                <a:spcPts val="360"/>
              </a:spcBef>
              <a:spcAft>
                <a:spcPts val="0"/>
              </a:spcAft>
              <a:buSzPct val="25000"/>
              <a:buNone/>
            </a:pPr>
            <a:br>
              <a:rPr lang="en-US"/>
            </a:br>
            <a:br>
              <a:rPr lang="en-US"/>
            </a:br>
          </a:p>
          <a:p>
            <a:pPr indent="0" lvl="0" marL="0" marR="0" rtl="0" algn="l">
              <a:spcBef>
                <a:spcPts val="36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71" name="Shape 171"/>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7" name="Shape 17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SzPct val="25000"/>
              <a:buNone/>
            </a:pPr>
            <a:r>
              <a:rPr lang="en-US"/>
              <a:t>5 seconds.</a:t>
            </a:r>
          </a:p>
          <a:p>
            <a:pPr lvl="0" rtl="0">
              <a:spcBef>
                <a:spcPts val="0"/>
              </a:spcBef>
              <a:buClr>
                <a:schemeClr val="dk1"/>
              </a:buClr>
              <a:buSzPct val="25000"/>
              <a:buFont typeface="Arial"/>
              <a:buNone/>
            </a:pPr>
            <a:r>
              <a:rPr lang="en-US"/>
              <a:t>List the user stories that you worked on them.(put in order of importance). Stay focused on the parts that you have been working. </a:t>
            </a: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78" name="Shape 17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4" name="Shape 184"/>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60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The most important user story you worked on it. You have to describe this one very well and be proud of that.</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p>
          <a:p>
            <a:pPr indent="-228600" lvl="0" marL="457200" marR="0" rtl="0" algn="l">
              <a:spcBef>
                <a:spcPts val="360"/>
              </a:spcBef>
              <a:spcAft>
                <a:spcPts val="0"/>
              </a:spcAft>
              <a:buChar char="-"/>
            </a:pPr>
            <a:r>
              <a:rPr lang="en-US"/>
              <a:t>Go into the details of the most important/significant tasks using bullet lists or visual graphs or state chart diagram</a:t>
            </a:r>
          </a:p>
          <a:p>
            <a:pPr indent="-228600" lvl="0" marL="457200" marR="0" rtl="0" algn="l">
              <a:spcBef>
                <a:spcPts val="360"/>
              </a:spcBef>
              <a:spcAft>
                <a:spcPts val="0"/>
              </a:spcAft>
              <a:buChar char="-"/>
            </a:pPr>
            <a:r>
              <a:rPr lang="en-US"/>
              <a:t>Sequence Diagram for this user story is mandatory  (in another separate page if required)</a:t>
            </a:r>
          </a:p>
          <a:p>
            <a:pPr indent="-228600" lvl="0" marL="457200" marR="0" rtl="0" algn="l">
              <a:spcBef>
                <a:spcPts val="360"/>
              </a:spcBef>
              <a:spcAft>
                <a:spcPts val="0"/>
              </a:spcAft>
              <a:buChar char="-"/>
            </a:pPr>
            <a:r>
              <a:rPr lang="en-US"/>
              <a:t>Demo using </a:t>
            </a:r>
            <a:r>
              <a:rPr b="1" lang="en-US"/>
              <a:t>screenshots or GIF</a:t>
            </a:r>
            <a:r>
              <a:rPr lang="en-US"/>
              <a:t> (in another separate page if required)</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85" name="Shape 185"/>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92" name="Shape 192"/>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8" name="Shape 198"/>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99" name="Shape 199"/>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06" name="Shape 206"/>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7" name="Shape 17"/>
        <p:cNvGrpSpPr/>
        <p:nvPr/>
      </p:nvGrpSpPr>
      <p:grpSpPr>
        <a:xfrm>
          <a:off x="0" y="0"/>
          <a:ext cx="0" cy="0"/>
          <a:chOff x="0" y="0"/>
          <a:chExt cx="0" cy="0"/>
        </a:xfrm>
      </p:grpSpPr>
      <p:pic>
        <p:nvPicPr>
          <p:cNvPr descr="Overlay-TitleSlide.png" id="18" name="Shape 18"/>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9" name="Shape 19"/>
          <p:cNvSpPr txBox="1"/>
          <p:nvPr>
            <p:ph type="ctrTitle"/>
          </p:nvPr>
        </p:nvSpPr>
        <p:spPr>
          <a:xfrm>
            <a:off x="1600200" y="2492375"/>
            <a:ext cx="6762748" cy="1470024"/>
          </a:xfrm>
          <a:prstGeom prst="rect">
            <a:avLst/>
          </a:prstGeom>
          <a:noFill/>
          <a:ln>
            <a:noFill/>
          </a:ln>
        </p:spPr>
        <p:txBody>
          <a:bodyPr anchorCtr="0" anchor="b" bIns="91425" lIns="91425" rIns="91425" tIns="91425"/>
          <a:lstStyle>
            <a:lvl1pPr indent="0" lvl="0" marL="0" marR="0" rtl="0" algn="r">
              <a:spcBef>
                <a:spcPts val="0"/>
              </a:spcBef>
              <a:spcAft>
                <a:spcPts val="0"/>
              </a:spcAft>
              <a:buNone/>
              <a:defRPr b="0"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20" name="Shape 20"/>
          <p:cNvSpPr txBox="1"/>
          <p:nvPr>
            <p:ph idx="1" type="subTitle"/>
          </p:nvPr>
        </p:nvSpPr>
        <p:spPr>
          <a:xfrm>
            <a:off x="1600200" y="3966882"/>
            <a:ext cx="6762748" cy="1752600"/>
          </a:xfrm>
          <a:prstGeom prst="rect">
            <a:avLst/>
          </a:prstGeom>
          <a:noFill/>
          <a:ln>
            <a:noFill/>
          </a:ln>
        </p:spPr>
        <p:txBody>
          <a:bodyPr anchorCtr="0" anchor="t" bIns="91425" lIns="91425" rIns="91425" tIns="91425"/>
          <a:lstStyle>
            <a:lvl1pPr indent="0" lvl="0" marL="0" marR="0" rtl="0" algn="r">
              <a:spcBef>
                <a:spcPts val="600"/>
              </a:spcBef>
              <a:spcAft>
                <a:spcPts val="0"/>
              </a:spcAft>
              <a:buClr>
                <a:schemeClr val="lt1"/>
              </a:buClr>
              <a:buFont typeface="Noto Sans Symbols"/>
              <a:buNone/>
              <a:defRPr b="0" i="0" sz="1800" u="none" cap="none" strike="noStrike">
                <a:solidFill>
                  <a:schemeClr val="lt1"/>
                </a:solidFill>
                <a:latin typeface="Trebuchet MS"/>
                <a:ea typeface="Trebuchet MS"/>
                <a:cs typeface="Trebuchet MS"/>
                <a:sym typeface="Trebuchet MS"/>
              </a:defRPr>
            </a:lvl1pPr>
            <a:lvl2pPr indent="0" lvl="1" marL="457200" marR="0" rtl="0" algn="ctr">
              <a:spcBef>
                <a:spcPts val="600"/>
              </a:spcBef>
              <a:spcAft>
                <a:spcPts val="0"/>
              </a:spcAft>
              <a:buClr>
                <a:srgbClr val="888888"/>
              </a:buClr>
              <a:buFont typeface="Noto Sans Symbols"/>
              <a:buNone/>
              <a:defRPr b="0" i="0" sz="2000" u="none" cap="none" strike="noStrike">
                <a:solidFill>
                  <a:srgbClr val="888888"/>
                </a:solidFill>
                <a:latin typeface="Trebuchet MS"/>
                <a:ea typeface="Trebuchet MS"/>
                <a:cs typeface="Trebuchet MS"/>
                <a:sym typeface="Trebuchet MS"/>
              </a:defRPr>
            </a:lvl2pPr>
            <a:lvl3pPr indent="0" lvl="2" marL="9144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3pPr>
            <a:lvl4pPr indent="0" lvl="3" marL="13716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4pPr>
            <a:lvl5pPr indent="0" lvl="4" marL="18288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5pPr>
            <a:lvl6pPr indent="0" lvl="5" marL="22860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6pPr>
            <a:lvl7pPr indent="0" lvl="6" marL="27432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7pPr>
            <a:lvl8pPr indent="0" lvl="7" marL="32004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8pPr>
            <a:lvl9pPr indent="0" lvl="8" marL="36576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9pPr>
          </a:lstStyle>
          <a:p/>
        </p:txBody>
      </p:sp>
      <p:sp>
        <p:nvSpPr>
          <p:cNvPr id="21" name="Shape 21"/>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
        <p:nvSpPr>
          <p:cNvPr id="22" name="Shape 22"/>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3" name="Shape 23"/>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93" name="Shape 93"/>
        <p:cNvGrpSpPr/>
        <p:nvPr/>
      </p:nvGrpSpPr>
      <p:grpSpPr>
        <a:xfrm>
          <a:off x="0" y="0"/>
          <a:ext cx="0" cy="0"/>
          <a:chOff x="0" y="0"/>
          <a:chExt cx="0" cy="0"/>
        </a:xfrm>
      </p:grpSpPr>
      <p:pic>
        <p:nvPicPr>
          <p:cNvPr descr="Overlay-ContentSlides.png" id="94" name="Shape 94"/>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95" name="Shape 9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6" name="Shape 9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7" name="Shape 9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98" name="Shape 98"/>
        <p:cNvGrpSpPr/>
        <p:nvPr/>
      </p:nvGrpSpPr>
      <p:grpSpPr>
        <a:xfrm>
          <a:off x="0" y="0"/>
          <a:ext cx="0" cy="0"/>
          <a:chOff x="0" y="0"/>
          <a:chExt cx="0" cy="0"/>
        </a:xfrm>
      </p:grpSpPr>
      <p:pic>
        <p:nvPicPr>
          <p:cNvPr descr="Overlay-ContentCaption.png" id="99" name="Shape 99"/>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00" name="Shape 100"/>
          <p:cNvSpPr txBox="1"/>
          <p:nvPr>
            <p:ph type="title"/>
          </p:nvPr>
        </p:nvSpPr>
        <p:spPr>
          <a:xfrm>
            <a:off x="779464" y="590550"/>
            <a:ext cx="3657600" cy="1162049"/>
          </a:xfrm>
          <a:prstGeom prst="rect">
            <a:avLst/>
          </a:prstGeom>
          <a:noFill/>
          <a:ln>
            <a:noFill/>
          </a:ln>
        </p:spPr>
        <p:txBody>
          <a:bodyPr anchorCtr="0" anchor="b" bIns="91425" lIns="91425" rIns="91425" tIns="91425"/>
          <a:lstStyle>
            <a:lvl1pPr indent="0" lvl="0" marL="0" marR="0" rtl="0" algn="ctr">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01" name="Shape 101"/>
          <p:cNvSpPr txBox="1"/>
          <p:nvPr>
            <p:ph idx="1" type="body"/>
          </p:nvPr>
        </p:nvSpPr>
        <p:spPr>
          <a:xfrm>
            <a:off x="4693023" y="739587"/>
            <a:ext cx="3657600" cy="5308786"/>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02" name="Shape 102"/>
          <p:cNvSpPr txBox="1"/>
          <p:nvPr>
            <p:ph idx="2" type="body"/>
          </p:nvPr>
        </p:nvSpPr>
        <p:spPr>
          <a:xfrm>
            <a:off x="779464" y="1816100"/>
            <a:ext cx="3657600" cy="3822700"/>
          </a:xfrm>
          <a:prstGeom prst="rect">
            <a:avLst/>
          </a:prstGeom>
          <a:noFill/>
          <a:ln>
            <a:noFill/>
          </a:ln>
        </p:spPr>
        <p:txBody>
          <a:bodyPr anchorCtr="0" anchor="t" bIns="91425" lIns="91425" rIns="91425" tIns="91425"/>
          <a:lstStyle>
            <a:lvl1pPr indent="0" lvl="0" marL="0" marR="0" rtl="0" algn="ctr">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03" name="Shape 10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4" name="Shape 10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5" name="Shape 10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06" name="Shape 106"/>
        <p:cNvGrpSpPr/>
        <p:nvPr/>
      </p:nvGrpSpPr>
      <p:grpSpPr>
        <a:xfrm>
          <a:off x="0" y="0"/>
          <a:ext cx="0" cy="0"/>
          <a:chOff x="0" y="0"/>
          <a:chExt cx="0" cy="0"/>
        </a:xfrm>
      </p:grpSpPr>
      <p:pic>
        <p:nvPicPr>
          <p:cNvPr descr="Overlay-PictureCaption.png" id="107" name="Shape 107"/>
          <p:cNvPicPr preferRelativeResize="0"/>
          <p:nvPr/>
        </p:nvPicPr>
        <p:blipFill rotWithShape="1">
          <a:blip r:embed="rId2">
            <a:alphaModFix/>
          </a:blip>
          <a:srcRect b="0" l="0" r="0" t="0"/>
          <a:stretch/>
        </p:blipFill>
        <p:spPr>
          <a:xfrm>
            <a:off x="449262" y="187325"/>
            <a:ext cx="8535987" cy="6483349"/>
          </a:xfrm>
          <a:prstGeom prst="rect">
            <a:avLst/>
          </a:prstGeom>
          <a:noFill/>
          <a:ln>
            <a:noFill/>
          </a:ln>
        </p:spPr>
      </p:pic>
      <p:sp>
        <p:nvSpPr>
          <p:cNvPr id="108" name="Shape 108"/>
          <p:cNvSpPr txBox="1"/>
          <p:nvPr>
            <p:ph type="title"/>
          </p:nvPr>
        </p:nvSpPr>
        <p:spPr>
          <a:xfrm>
            <a:off x="3886200" y="533400"/>
            <a:ext cx="4476749" cy="12525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09" name="Shape 109"/>
          <p:cNvSpPr txBox="1"/>
          <p:nvPr>
            <p:ph idx="1" type="body"/>
          </p:nvPr>
        </p:nvSpPr>
        <p:spPr>
          <a:xfrm>
            <a:off x="3886123" y="1828800"/>
            <a:ext cx="4474539" cy="3809999"/>
          </a:xfrm>
          <a:prstGeom prst="rect">
            <a:avLst/>
          </a:prstGeom>
          <a:noFill/>
          <a:ln>
            <a:noFill/>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0" name="Shape 110"/>
          <p:cNvSpPr/>
          <p:nvPr>
            <p:ph idx="2" type="pic"/>
          </p:nvPr>
        </p:nvSpPr>
        <p:spPr>
          <a:xfrm flipH="1">
            <a:off x="188252" y="179292"/>
            <a:ext cx="3281086" cy="6483095"/>
          </a:xfrm>
          <a:prstGeom prst="round1Rect">
            <a:avLst>
              <a:gd fmla="val 17325" name="adj"/>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1" name="Shape 111"/>
          <p:cNvSpPr txBox="1"/>
          <p:nvPr>
            <p:ph idx="10" type="dt"/>
          </p:nvPr>
        </p:nvSpPr>
        <p:spPr>
          <a:xfrm>
            <a:off x="38862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12" name="Shape 112"/>
          <p:cNvSpPr txBox="1"/>
          <p:nvPr>
            <p:ph idx="11" type="ftr"/>
          </p:nvPr>
        </p:nvSpPr>
        <p:spPr>
          <a:xfrm>
            <a:off x="5867400" y="6288087"/>
            <a:ext cx="2676525"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13" name="Shape 113"/>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icture with Caption, Alt.">
    <p:spTree>
      <p:nvGrpSpPr>
        <p:cNvPr id="114" name="Shape 114"/>
        <p:cNvGrpSpPr/>
        <p:nvPr/>
      </p:nvGrpSpPr>
      <p:grpSpPr>
        <a:xfrm>
          <a:off x="0" y="0"/>
          <a:ext cx="0" cy="0"/>
          <a:chOff x="0" y="0"/>
          <a:chExt cx="0" cy="0"/>
        </a:xfrm>
      </p:grpSpPr>
      <p:pic>
        <p:nvPicPr>
          <p:cNvPr descr="Overlay-PictureCaption-Extras.png" id="115" name="Shape 115"/>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16" name="Shape 116"/>
          <p:cNvSpPr txBox="1"/>
          <p:nvPr>
            <p:ph type="title"/>
          </p:nvPr>
        </p:nvSpPr>
        <p:spPr>
          <a:xfrm>
            <a:off x="4710953" y="533400"/>
            <a:ext cx="3657600" cy="12525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17" name="Shape 117"/>
          <p:cNvSpPr/>
          <p:nvPr>
            <p:ph idx="2" type="pic"/>
          </p:nvPr>
        </p:nvSpPr>
        <p:spPr>
          <a:xfrm flipH="1">
            <a:off x="596153" y="1600199"/>
            <a:ext cx="3657600" cy="3657601"/>
          </a:xfrm>
          <a:prstGeom prst="ellipse">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8" name="Shape 118"/>
          <p:cNvSpPr txBox="1"/>
          <p:nvPr>
            <p:ph idx="1" type="body"/>
          </p:nvPr>
        </p:nvSpPr>
        <p:spPr>
          <a:xfrm>
            <a:off x="4710412" y="1828800"/>
            <a:ext cx="3657600" cy="3809999"/>
          </a:xfrm>
          <a:prstGeom prst="rect">
            <a:avLst/>
          </a:prstGeom>
          <a:noFill/>
          <a:ln>
            <a:noFill/>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9" name="Shape 119"/>
          <p:cNvSpPr txBox="1"/>
          <p:nvPr>
            <p:ph idx="10" type="dt"/>
          </p:nvPr>
        </p:nvSpPr>
        <p:spPr>
          <a:xfrm>
            <a:off x="381000" y="6288087"/>
            <a:ext cx="1865312"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0" name="Shape 120"/>
          <p:cNvSpPr txBox="1"/>
          <p:nvPr>
            <p:ph idx="11" type="ftr"/>
          </p:nvPr>
        </p:nvSpPr>
        <p:spPr>
          <a:xfrm>
            <a:off x="3325812" y="6288087"/>
            <a:ext cx="5218112"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1" name="Shape 121"/>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icture above Caption">
    <p:spTree>
      <p:nvGrpSpPr>
        <p:cNvPr id="122" name="Shape 122"/>
        <p:cNvGrpSpPr/>
        <p:nvPr/>
      </p:nvGrpSpPr>
      <p:grpSpPr>
        <a:xfrm>
          <a:off x="0" y="0"/>
          <a:ext cx="0" cy="0"/>
          <a:chOff x="0" y="0"/>
          <a:chExt cx="0" cy="0"/>
        </a:xfrm>
      </p:grpSpPr>
      <p:pic>
        <p:nvPicPr>
          <p:cNvPr descr="Overlay-PictureCaption-Extras.png" id="123" name="Shape 123"/>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24" name="Shape 124"/>
          <p:cNvSpPr txBox="1"/>
          <p:nvPr>
            <p:ph type="title"/>
          </p:nvPr>
        </p:nvSpPr>
        <p:spPr>
          <a:xfrm>
            <a:off x="808037" y="3778623"/>
            <a:ext cx="7560514" cy="1102658"/>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25" name="Shape 125"/>
          <p:cNvSpPr/>
          <p:nvPr>
            <p:ph idx="2" type="pic"/>
          </p:nvPr>
        </p:nvSpPr>
        <p:spPr>
          <a:xfrm flipH="1">
            <a:off x="871583" y="762000"/>
            <a:ext cx="7427726" cy="2989730"/>
          </a:xfrm>
          <a:prstGeom prst="roundRect">
            <a:avLst>
              <a:gd fmla="val 7476" name="adj"/>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26" name="Shape 126"/>
          <p:cNvSpPr txBox="1"/>
          <p:nvPr>
            <p:ph idx="1" type="body"/>
          </p:nvPr>
        </p:nvSpPr>
        <p:spPr>
          <a:xfrm>
            <a:off x="808033" y="4827492"/>
            <a:ext cx="7559977" cy="1220881"/>
          </a:xfrm>
          <a:prstGeom prst="rect">
            <a:avLst/>
          </a:prstGeom>
          <a:noFill/>
          <a:ln>
            <a:noFill/>
          </a:ln>
        </p:spPr>
        <p:txBody>
          <a:bodyPr anchorCtr="0" anchor="t" bIns="91425" lIns="91425" rIns="91425" tIns="91425"/>
          <a:lstStyle>
            <a:lvl1pPr indent="0" lvl="0" marL="0" marR="0" rtl="0" algn="l">
              <a:spcBef>
                <a:spcPts val="6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27" name="Shape 127"/>
          <p:cNvSpPr txBox="1"/>
          <p:nvPr>
            <p:ph idx="10" type="dt"/>
          </p:nvPr>
        </p:nvSpPr>
        <p:spPr>
          <a:xfrm>
            <a:off x="381000" y="6288087"/>
            <a:ext cx="1865312"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8" name="Shape 128"/>
          <p:cNvSpPr txBox="1"/>
          <p:nvPr>
            <p:ph idx="11" type="ftr"/>
          </p:nvPr>
        </p:nvSpPr>
        <p:spPr>
          <a:xfrm>
            <a:off x="3325812" y="6288087"/>
            <a:ext cx="5218112"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9" name="Shape 129"/>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30" name="Shape 130"/>
        <p:cNvGrpSpPr/>
        <p:nvPr/>
      </p:nvGrpSpPr>
      <p:grpSpPr>
        <a:xfrm>
          <a:off x="0" y="0"/>
          <a:ext cx="0" cy="0"/>
          <a:chOff x="0" y="0"/>
          <a:chExt cx="0" cy="0"/>
        </a:xfrm>
      </p:grpSpPr>
      <p:pic>
        <p:nvPicPr>
          <p:cNvPr descr="Overlay-ContentSlides.png" id="131" name="Shape 131"/>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132" name="Shape 132"/>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33" name="Shape 133"/>
          <p:cNvSpPr txBox="1"/>
          <p:nvPr>
            <p:ph idx="1" type="body"/>
          </p:nvPr>
        </p:nvSpPr>
        <p:spPr>
          <a:xfrm rot="5400000">
            <a:off x="2466975" y="141288"/>
            <a:ext cx="4208462" cy="7583486"/>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4" name="Shape 13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5" name="Shape 13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6" name="Shape 13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37" name="Shape 137"/>
        <p:cNvGrpSpPr/>
        <p:nvPr/>
      </p:nvGrpSpPr>
      <p:grpSpPr>
        <a:xfrm>
          <a:off x="0" y="0"/>
          <a:ext cx="0" cy="0"/>
          <a:chOff x="0" y="0"/>
          <a:chExt cx="0" cy="0"/>
        </a:xfrm>
      </p:grpSpPr>
      <p:pic>
        <p:nvPicPr>
          <p:cNvPr descr="Overlay-ContentSlides.png" id="138" name="Shape 13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139" name="Shape 139"/>
          <p:cNvSpPr txBox="1"/>
          <p:nvPr>
            <p:ph type="title"/>
          </p:nvPr>
        </p:nvSpPr>
        <p:spPr>
          <a:xfrm rot="5400000">
            <a:off x="5373266" y="2734842"/>
            <a:ext cx="5268912" cy="1358152"/>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40" name="Shape 140"/>
          <p:cNvSpPr txBox="1"/>
          <p:nvPr>
            <p:ph idx="1" type="body"/>
          </p:nvPr>
        </p:nvSpPr>
        <p:spPr>
          <a:xfrm rot="5400000">
            <a:off x="1230313" y="328613"/>
            <a:ext cx="5268911" cy="617061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41" name="Shape 141"/>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2" name="Shape 142"/>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3" name="Shape 143"/>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4" name="Shape 24"/>
        <p:cNvGrpSpPr/>
        <p:nvPr/>
      </p:nvGrpSpPr>
      <p:grpSpPr>
        <a:xfrm>
          <a:off x="0" y="0"/>
          <a:ext cx="0" cy="0"/>
          <a:chOff x="0" y="0"/>
          <a:chExt cx="0" cy="0"/>
        </a:xfrm>
      </p:grpSpPr>
      <p:pic>
        <p:nvPicPr>
          <p:cNvPr descr="Overlay-ContentSlides.png" id="25" name="Shape 25"/>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26" name="Shape 26"/>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27" name="Shape 27"/>
          <p:cNvSpPr txBox="1"/>
          <p:nvPr>
            <p:ph idx="1" type="body"/>
          </p:nvPr>
        </p:nvSpPr>
        <p:spPr>
          <a:xfrm>
            <a:off x="779462" y="1828800"/>
            <a:ext cx="7583486" cy="420846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28" name="Shape 28"/>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9" name="Shape 29"/>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31" name="Shape 31"/>
        <p:cNvGrpSpPr/>
        <p:nvPr/>
      </p:nvGrpSpPr>
      <p:grpSpPr>
        <a:xfrm>
          <a:off x="0" y="0"/>
          <a:ext cx="0" cy="0"/>
          <a:chOff x="0" y="0"/>
          <a:chExt cx="0" cy="0"/>
        </a:xfrm>
      </p:grpSpPr>
      <p:pic>
        <p:nvPicPr>
          <p:cNvPr descr="Overlay-SectionHeader.png" id="32" name="Shape 32"/>
          <p:cNvPicPr preferRelativeResize="0"/>
          <p:nvPr/>
        </p:nvPicPr>
        <p:blipFill rotWithShape="1">
          <a:blip r:embed="rId2">
            <a:alphaModFix/>
          </a:blip>
          <a:srcRect b="0" l="0" r="0" t="0"/>
          <a:stretch/>
        </p:blipFill>
        <p:spPr>
          <a:xfrm>
            <a:off x="381000" y="0"/>
            <a:ext cx="8826499" cy="6483349"/>
          </a:xfrm>
          <a:prstGeom prst="rect">
            <a:avLst/>
          </a:prstGeom>
          <a:noFill/>
          <a:ln>
            <a:noFill/>
          </a:ln>
        </p:spPr>
      </p:pic>
      <p:sp>
        <p:nvSpPr>
          <p:cNvPr id="33" name="Shape 33"/>
          <p:cNvSpPr txBox="1"/>
          <p:nvPr>
            <p:ph type="title"/>
          </p:nvPr>
        </p:nvSpPr>
        <p:spPr>
          <a:xfrm>
            <a:off x="779462" y="2591359"/>
            <a:ext cx="7583486" cy="13620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34" name="Shape 34"/>
          <p:cNvSpPr txBox="1"/>
          <p:nvPr>
            <p:ph idx="1" type="body"/>
          </p:nvPr>
        </p:nvSpPr>
        <p:spPr>
          <a:xfrm>
            <a:off x="779462" y="3950353"/>
            <a:ext cx="7583486" cy="1500187"/>
          </a:xfrm>
          <a:prstGeom prst="rect">
            <a:avLst/>
          </a:prstGeom>
          <a:noFill/>
          <a:ln>
            <a:noFill/>
          </a:ln>
        </p:spPr>
        <p:txBody>
          <a:bodyPr anchorCtr="0" anchor="t" bIns="91425" lIns="91425" rIns="91425" tIns="91425"/>
          <a:lstStyle>
            <a:lvl1pPr indent="0" lvl="0" marL="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600"/>
              </a:spcBef>
              <a:spcAft>
                <a:spcPts val="0"/>
              </a:spcAft>
              <a:buClr>
                <a:srgbClr val="888888"/>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600"/>
              </a:spcBef>
              <a:spcAft>
                <a:spcPts val="0"/>
              </a:spcAft>
              <a:buClr>
                <a:srgbClr val="888888"/>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600"/>
              </a:spcBef>
              <a:spcAft>
                <a:spcPts val="0"/>
              </a:spcAft>
              <a:buClr>
                <a:srgbClr val="888888"/>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9pPr>
          </a:lstStyle>
          <a:p/>
        </p:txBody>
      </p:sp>
      <p:sp>
        <p:nvSpPr>
          <p:cNvPr id="35" name="Shape 3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6" name="Shape 3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8" name="Shape 38"/>
        <p:cNvGrpSpPr/>
        <p:nvPr/>
      </p:nvGrpSpPr>
      <p:grpSpPr>
        <a:xfrm>
          <a:off x="0" y="0"/>
          <a:ext cx="0" cy="0"/>
          <a:chOff x="0" y="0"/>
          <a:chExt cx="0" cy="0"/>
        </a:xfrm>
      </p:grpSpPr>
      <p:pic>
        <p:nvPicPr>
          <p:cNvPr descr="Overlay-ContentSlides.png" id="39" name="Shape 39"/>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40" name="Shape 40"/>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41" name="Shape 41"/>
          <p:cNvSpPr txBox="1"/>
          <p:nvPr>
            <p:ph idx="1" type="body"/>
          </p:nvPr>
        </p:nvSpPr>
        <p:spPr>
          <a:xfrm>
            <a:off x="779462"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2" name="Shape 42"/>
          <p:cNvSpPr txBox="1"/>
          <p:nvPr>
            <p:ph idx="2" type="body"/>
          </p:nvPr>
        </p:nvSpPr>
        <p:spPr>
          <a:xfrm>
            <a:off x="4688541"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3" name="Shape 4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46" name="Shape 46"/>
        <p:cNvGrpSpPr/>
        <p:nvPr/>
      </p:nvGrpSpPr>
      <p:grpSpPr>
        <a:xfrm>
          <a:off x="0" y="0"/>
          <a:ext cx="0" cy="0"/>
          <a:chOff x="0" y="0"/>
          <a:chExt cx="0" cy="0"/>
        </a:xfrm>
      </p:grpSpPr>
      <p:pic>
        <p:nvPicPr>
          <p:cNvPr descr="Overlay-ContentSlides.png" id="47" name="Shape 47"/>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cxnSp>
        <p:nvCxnSpPr>
          <p:cNvPr id="48" name="Shape 48"/>
          <p:cNvCxnSpPr/>
          <p:nvPr/>
        </p:nvCxnSpPr>
        <p:spPr>
          <a:xfrm>
            <a:off x="874712" y="2286000"/>
            <a:ext cx="3562350" cy="1587"/>
          </a:xfrm>
          <a:prstGeom prst="straightConnector1">
            <a:avLst/>
          </a:prstGeom>
          <a:noFill/>
          <a:ln cap="flat" cmpd="sng" w="19050">
            <a:solidFill>
              <a:schemeClr val="lt1"/>
            </a:solidFill>
            <a:prstDash val="solid"/>
            <a:round/>
            <a:headEnd len="med" w="med" type="none"/>
            <a:tailEnd len="med" w="med" type="none"/>
          </a:ln>
        </p:spPr>
      </p:cxnSp>
      <p:cxnSp>
        <p:nvCxnSpPr>
          <p:cNvPr id="49" name="Shape 49"/>
          <p:cNvCxnSpPr/>
          <p:nvPr/>
        </p:nvCxnSpPr>
        <p:spPr>
          <a:xfrm>
            <a:off x="4816475" y="2286000"/>
            <a:ext cx="3565525" cy="1587"/>
          </a:xfrm>
          <a:prstGeom prst="straightConnector1">
            <a:avLst/>
          </a:prstGeom>
          <a:noFill/>
          <a:ln cap="flat" cmpd="sng" w="19050">
            <a:solidFill>
              <a:schemeClr val="lt1"/>
            </a:solidFill>
            <a:prstDash val="solid"/>
            <a:round/>
            <a:headEnd len="med" w="med" type="none"/>
            <a:tailEnd len="med" w="med" type="none"/>
          </a:ln>
        </p:spPr>
      </p:cxnSp>
      <p:cxnSp>
        <p:nvCxnSpPr>
          <p:cNvPr id="50" name="Shape 50"/>
          <p:cNvCxnSpPr/>
          <p:nvPr/>
        </p:nvCxnSpPr>
        <p:spPr>
          <a:xfrm>
            <a:off x="874712" y="2286000"/>
            <a:ext cx="3562350" cy="1587"/>
          </a:xfrm>
          <a:prstGeom prst="straightConnector1">
            <a:avLst/>
          </a:prstGeom>
          <a:noFill/>
          <a:ln cap="flat" cmpd="sng" w="19050">
            <a:solidFill>
              <a:schemeClr val="lt1"/>
            </a:solidFill>
            <a:prstDash val="solid"/>
            <a:round/>
            <a:headEnd len="med" w="med" type="none"/>
            <a:tailEnd len="med" w="med" type="none"/>
          </a:ln>
        </p:spPr>
      </p:cxnSp>
      <p:cxnSp>
        <p:nvCxnSpPr>
          <p:cNvPr id="51" name="Shape 51"/>
          <p:cNvCxnSpPr/>
          <p:nvPr/>
        </p:nvCxnSpPr>
        <p:spPr>
          <a:xfrm>
            <a:off x="4816475" y="2286000"/>
            <a:ext cx="3565525" cy="1587"/>
          </a:xfrm>
          <a:prstGeom prst="straightConnector1">
            <a:avLst/>
          </a:prstGeom>
          <a:noFill/>
          <a:ln cap="flat" cmpd="sng" w="19050">
            <a:solidFill>
              <a:schemeClr val="lt1"/>
            </a:solidFill>
            <a:prstDash val="solid"/>
            <a:round/>
            <a:headEnd len="med" w="med" type="none"/>
            <a:tailEnd len="med" w="med" type="none"/>
          </a:ln>
        </p:spPr>
      </p:cxnSp>
      <p:sp>
        <p:nvSpPr>
          <p:cNvPr id="52" name="Shape 52"/>
          <p:cNvSpPr txBox="1"/>
          <p:nvPr>
            <p:ph type="title"/>
          </p:nvPr>
        </p:nvSpPr>
        <p:spPr>
          <a:xfrm>
            <a:off x="779462" y="381000"/>
            <a:ext cx="7583486" cy="104438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53" name="Shape 53"/>
          <p:cNvSpPr txBox="1"/>
          <p:nvPr>
            <p:ph idx="1" type="body"/>
          </p:nvPr>
        </p:nvSpPr>
        <p:spPr>
          <a:xfrm>
            <a:off x="779462" y="1438834"/>
            <a:ext cx="3657600" cy="789828"/>
          </a:xfrm>
          <a:prstGeom prst="rect">
            <a:avLst/>
          </a:prstGeom>
          <a:noFill/>
          <a:ln>
            <a:noFill/>
          </a:ln>
        </p:spPr>
        <p:txBody>
          <a:bodyPr anchorCtr="0" anchor="b" bIns="91425" lIns="91425" rIns="91425" tIns="91425"/>
          <a:lstStyle>
            <a:lvl1pPr indent="0" lvl="0" marL="0" marR="0" rtl="0" algn="ctr">
              <a:lnSpc>
                <a:spcPct val="107142"/>
              </a:lnSpc>
              <a:spcBef>
                <a:spcPts val="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1" i="0" sz="20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1" i="0" sz="18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5pPr>
            <a:lvl6pPr indent="0" lvl="5" marL="22860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6pPr>
            <a:lvl7pPr indent="0" lvl="6" marL="27432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7pPr>
            <a:lvl8pPr indent="0" lvl="7" marL="32004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8pPr>
            <a:lvl9pPr indent="0" lvl="8" marL="36576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4" name="Shape 54"/>
          <p:cNvSpPr txBox="1"/>
          <p:nvPr>
            <p:ph idx="2" type="body"/>
          </p:nvPr>
        </p:nvSpPr>
        <p:spPr>
          <a:xfrm>
            <a:off x="779462" y="2362199"/>
            <a:ext cx="3657600" cy="3686174"/>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5" name="Shape 55"/>
          <p:cNvSpPr txBox="1"/>
          <p:nvPr>
            <p:ph idx="3" type="body"/>
          </p:nvPr>
        </p:nvSpPr>
        <p:spPr>
          <a:xfrm>
            <a:off x="4705350" y="1438834"/>
            <a:ext cx="3657600" cy="789828"/>
          </a:xfrm>
          <a:prstGeom prst="rect">
            <a:avLst/>
          </a:prstGeom>
          <a:noFill/>
          <a:ln>
            <a:noFill/>
          </a:ln>
        </p:spPr>
        <p:txBody>
          <a:bodyPr anchorCtr="0" anchor="b" bIns="91425" lIns="91425" rIns="91425" tIns="91425"/>
          <a:lstStyle>
            <a:lvl1pPr indent="0" lvl="0" marL="0" marR="0" rtl="0" algn="ctr">
              <a:lnSpc>
                <a:spcPct val="107142"/>
              </a:lnSpc>
              <a:spcBef>
                <a:spcPts val="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1" i="0" sz="20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1" i="0" sz="18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5pPr>
            <a:lvl6pPr indent="0" lvl="5" marL="22860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6pPr>
            <a:lvl7pPr indent="0" lvl="6" marL="27432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7pPr>
            <a:lvl8pPr indent="0" lvl="7" marL="32004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8pPr>
            <a:lvl9pPr indent="0" lvl="8" marL="36576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6" name="Shape 56"/>
          <p:cNvSpPr txBox="1"/>
          <p:nvPr>
            <p:ph idx="4" type="body"/>
          </p:nvPr>
        </p:nvSpPr>
        <p:spPr>
          <a:xfrm>
            <a:off x="4705350" y="2362199"/>
            <a:ext cx="3657600" cy="3686174"/>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7" name="Shape 57"/>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8" name="Shape 58"/>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9" name="Shape 59"/>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2 Content, Top and Bottom">
    <p:spTree>
      <p:nvGrpSpPr>
        <p:cNvPr id="60" name="Shape 60"/>
        <p:cNvGrpSpPr/>
        <p:nvPr/>
      </p:nvGrpSpPr>
      <p:grpSpPr>
        <a:xfrm>
          <a:off x="0" y="0"/>
          <a:ext cx="0" cy="0"/>
          <a:chOff x="0" y="0"/>
          <a:chExt cx="0" cy="0"/>
        </a:xfrm>
      </p:grpSpPr>
      <p:pic>
        <p:nvPicPr>
          <p:cNvPr descr="Overlay-ContentSlides.png" id="61" name="Shape 61"/>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62" name="Shape 62"/>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63" name="Shape 63"/>
          <p:cNvSpPr txBox="1"/>
          <p:nvPr>
            <p:ph idx="1" type="body"/>
          </p:nvPr>
        </p:nvSpPr>
        <p:spPr>
          <a:xfrm>
            <a:off x="779462" y="1828800"/>
            <a:ext cx="7585076"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4" name="Shape 64"/>
          <p:cNvSpPr txBox="1"/>
          <p:nvPr>
            <p:ph idx="2" type="body"/>
          </p:nvPr>
        </p:nvSpPr>
        <p:spPr>
          <a:xfrm>
            <a:off x="779462" y="3991816"/>
            <a:ext cx="7585076"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5" name="Shape 6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3 Content">
    <p:spTree>
      <p:nvGrpSpPr>
        <p:cNvPr id="68" name="Shape 68"/>
        <p:cNvGrpSpPr/>
        <p:nvPr/>
      </p:nvGrpSpPr>
      <p:grpSpPr>
        <a:xfrm>
          <a:off x="0" y="0"/>
          <a:ext cx="0" cy="0"/>
          <a:chOff x="0" y="0"/>
          <a:chExt cx="0" cy="0"/>
        </a:xfrm>
      </p:grpSpPr>
      <p:pic>
        <p:nvPicPr>
          <p:cNvPr descr="Overlay-ContentSlides.png" id="69" name="Shape 69"/>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70" name="Shape 70"/>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71" name="Shape 71"/>
          <p:cNvSpPr txBox="1"/>
          <p:nvPr>
            <p:ph idx="1" type="body"/>
          </p:nvPr>
        </p:nvSpPr>
        <p:spPr>
          <a:xfrm>
            <a:off x="4710953"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2" name="Shape 72"/>
          <p:cNvSpPr txBox="1"/>
          <p:nvPr>
            <p:ph idx="2" type="body"/>
          </p:nvPr>
        </p:nvSpPr>
        <p:spPr>
          <a:xfrm>
            <a:off x="4710953"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3" name="Shape 73"/>
          <p:cNvSpPr txBox="1"/>
          <p:nvPr>
            <p:ph idx="3" type="body"/>
          </p:nvPr>
        </p:nvSpPr>
        <p:spPr>
          <a:xfrm>
            <a:off x="779462"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4" name="Shape 7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5" name="Shape 7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6" name="Shape 7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4 Content">
    <p:spTree>
      <p:nvGrpSpPr>
        <p:cNvPr id="77" name="Shape 77"/>
        <p:cNvGrpSpPr/>
        <p:nvPr/>
      </p:nvGrpSpPr>
      <p:grpSpPr>
        <a:xfrm>
          <a:off x="0" y="0"/>
          <a:ext cx="0" cy="0"/>
          <a:chOff x="0" y="0"/>
          <a:chExt cx="0" cy="0"/>
        </a:xfrm>
      </p:grpSpPr>
      <p:pic>
        <p:nvPicPr>
          <p:cNvPr descr="Overlay-ContentSlides.png" id="78" name="Shape 7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79" name="Shape 79"/>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80" name="Shape 80"/>
          <p:cNvSpPr txBox="1"/>
          <p:nvPr>
            <p:ph idx="1" type="body"/>
          </p:nvPr>
        </p:nvSpPr>
        <p:spPr>
          <a:xfrm>
            <a:off x="779462"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1" name="Shape 81"/>
          <p:cNvSpPr txBox="1"/>
          <p:nvPr>
            <p:ph idx="2" type="body"/>
          </p:nvPr>
        </p:nvSpPr>
        <p:spPr>
          <a:xfrm>
            <a:off x="779462"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2" name="Shape 82"/>
          <p:cNvSpPr txBox="1"/>
          <p:nvPr>
            <p:ph idx="3" type="body"/>
          </p:nvPr>
        </p:nvSpPr>
        <p:spPr>
          <a:xfrm>
            <a:off x="4710953"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3" name="Shape 83"/>
          <p:cNvSpPr txBox="1"/>
          <p:nvPr>
            <p:ph idx="4" type="body"/>
          </p:nvPr>
        </p:nvSpPr>
        <p:spPr>
          <a:xfrm>
            <a:off x="4710953"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4" name="Shape 8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5" name="Shape 8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6" name="Shape 8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87" name="Shape 87"/>
        <p:cNvGrpSpPr/>
        <p:nvPr/>
      </p:nvGrpSpPr>
      <p:grpSpPr>
        <a:xfrm>
          <a:off x="0" y="0"/>
          <a:ext cx="0" cy="0"/>
          <a:chOff x="0" y="0"/>
          <a:chExt cx="0" cy="0"/>
        </a:xfrm>
      </p:grpSpPr>
      <p:pic>
        <p:nvPicPr>
          <p:cNvPr descr="Overlay-ContentSlides.png" id="88" name="Shape 8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89" name="Shape 89"/>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90" name="Shape 90"/>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1" name="Shape 91"/>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2" name="Shape 92"/>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2.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190500" y="190500"/>
            <a:ext cx="8764587" cy="6478588"/>
          </a:xfrm>
          <a:prstGeom prst="round2DiagRect">
            <a:avLst>
              <a:gd fmla="val 9416" name="adj1"/>
              <a:gd fmla="val 0" name="adj2"/>
            </a:avLst>
          </a:prstGeom>
          <a:gradFill>
            <a:gsLst>
              <a:gs pos="0">
                <a:srgbClr val="B27A00"/>
              </a:gs>
              <a:gs pos="13000">
                <a:srgbClr val="B27A00"/>
              </a:gs>
              <a:gs pos="100000">
                <a:schemeClr val="lt1"/>
              </a:gs>
            </a:gsLst>
            <a:lin ang="540000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Shape 11"/>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2" name="Shape 12"/>
          <p:cNvSpPr txBox="1"/>
          <p:nvPr>
            <p:ph idx="1" type="body"/>
          </p:nvPr>
        </p:nvSpPr>
        <p:spPr>
          <a:xfrm>
            <a:off x="779462" y="1828800"/>
            <a:ext cx="7583486" cy="420846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 name="Shape 1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 name="Shape 1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pic>
        <p:nvPicPr>
          <p:cNvPr descr="FIULogo_H_CMYK_fx.png" id="16" name="Shape 16"/>
          <p:cNvPicPr preferRelativeResize="0"/>
          <p:nvPr/>
        </p:nvPicPr>
        <p:blipFill rotWithShape="1">
          <a:blip r:embed="rId1">
            <a:alphaModFix/>
          </a:blip>
          <a:srcRect b="0" l="0" r="0" t="0"/>
          <a:stretch/>
        </p:blipFill>
        <p:spPr>
          <a:xfrm>
            <a:off x="6103937" y="5959475"/>
            <a:ext cx="2430462" cy="69373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1" Type="http://schemas.openxmlformats.org/officeDocument/2006/relationships/image" Target="../media/image23.png"/><Relationship Id="rId10"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mailto:mthom031@fiu.edu" TargetMode="External"/><Relationship Id="rId4" Type="http://schemas.openxmlformats.org/officeDocument/2006/relationships/image" Target="../media/image13.png"/><Relationship Id="rId9" Type="http://schemas.openxmlformats.org/officeDocument/2006/relationships/image" Target="../media/image17.png"/><Relationship Id="rId5" Type="http://schemas.openxmlformats.org/officeDocument/2006/relationships/image" Target="../media/image21.png"/><Relationship Id="rId6" Type="http://schemas.openxmlformats.org/officeDocument/2006/relationships/image" Target="../media/image20.png"/><Relationship Id="rId7" Type="http://schemas.openxmlformats.org/officeDocument/2006/relationships/image" Target="../media/image19.png"/><Relationship Id="rId8"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ctrTitle"/>
          </p:nvPr>
        </p:nvSpPr>
        <p:spPr>
          <a:xfrm>
            <a:off x="135925" y="1510687"/>
            <a:ext cx="8686800" cy="39009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lang="en-US"/>
              <a:t>          </a:t>
            </a:r>
            <a:r>
              <a:rPr lang="en-US"/>
              <a:t>Traffic Simulator 2.0</a:t>
            </a:r>
          </a:p>
          <a:p>
            <a:pPr indent="0" lvl="0" marL="0" marR="0" rtl="0" algn="ctr">
              <a:spcBef>
                <a:spcPts val="0"/>
              </a:spcBef>
              <a:spcAft>
                <a:spcPts val="0"/>
              </a:spcAft>
              <a:buSzPct val="25000"/>
              <a:buNone/>
            </a:pPr>
            <a:r>
              <a:t/>
            </a:r>
            <a:endParaRPr sz="2900"/>
          </a:p>
          <a:p>
            <a:pPr indent="0" lvl="0" marL="0" marR="0" rtl="0" algn="ctr">
              <a:spcBef>
                <a:spcPts val="0"/>
              </a:spcBef>
              <a:spcAft>
                <a:spcPts val="0"/>
              </a:spcAft>
              <a:buSzPct val="25000"/>
              <a:buNone/>
            </a:pPr>
            <a:r>
              <a:rPr b="0" i="0" lang="en-US" sz="2500" u="none" cap="none" strike="noStrike">
                <a:solidFill>
                  <a:srgbClr val="001D4D"/>
                </a:solidFill>
                <a:latin typeface="Trebuchet MS"/>
                <a:ea typeface="Trebuchet MS"/>
                <a:cs typeface="Trebuchet MS"/>
                <a:sym typeface="Trebuchet MS"/>
              </a:rPr>
              <a:t>Team Members:</a:t>
            </a:r>
          </a:p>
          <a:p>
            <a:pPr indent="0" lvl="0" marL="0" marR="0" rtl="0" algn="ctr">
              <a:spcBef>
                <a:spcPts val="0"/>
              </a:spcBef>
              <a:spcAft>
                <a:spcPts val="0"/>
              </a:spcAft>
              <a:buSzPct val="25000"/>
              <a:buNone/>
            </a:pPr>
            <a:r>
              <a:rPr lang="en-US" sz="2500"/>
              <a:t>Matthew Thomson, Rolando Carralero</a:t>
            </a:r>
          </a:p>
          <a:p>
            <a:pPr indent="0" lvl="0" marL="0" marR="0" rtl="0" algn="ctr">
              <a:spcBef>
                <a:spcPts val="0"/>
              </a:spcBef>
              <a:spcAft>
                <a:spcPts val="0"/>
              </a:spcAft>
              <a:buSzPct val="25000"/>
              <a:buNone/>
            </a:pPr>
            <a:br>
              <a:rPr b="0" i="0" lang="en-US" sz="2500" u="none" cap="none" strike="noStrike">
                <a:solidFill>
                  <a:srgbClr val="001D4D"/>
                </a:solidFill>
                <a:latin typeface="Trebuchet MS"/>
                <a:ea typeface="Trebuchet MS"/>
                <a:cs typeface="Trebuchet MS"/>
                <a:sym typeface="Trebuchet MS"/>
              </a:rPr>
            </a:br>
            <a:r>
              <a:rPr b="0" i="0" lang="en-US" sz="2500" u="none" cap="none" strike="noStrike">
                <a:solidFill>
                  <a:srgbClr val="001D4D"/>
                </a:solidFill>
                <a:latin typeface="Trebuchet MS"/>
                <a:ea typeface="Trebuchet MS"/>
                <a:cs typeface="Trebuchet MS"/>
                <a:sym typeface="Trebuchet MS"/>
              </a:rPr>
              <a:t>Product Owner:Kianoosh G. Boroojeni</a:t>
            </a:r>
          </a:p>
          <a:p>
            <a:pPr indent="0" lvl="0" marL="0" marR="0" rtl="0" algn="ctr">
              <a:spcBef>
                <a:spcPts val="0"/>
              </a:spcBef>
              <a:spcAft>
                <a:spcPts val="0"/>
              </a:spcAft>
              <a:buSzPct val="25000"/>
              <a:buNone/>
            </a:pPr>
            <a:r>
              <a:rPr lang="en-US" sz="2500"/>
              <a:t>Instructor: Masoud Sadjadi</a:t>
            </a:r>
            <a:br>
              <a:rPr b="0" i="0" lang="en-US" sz="2800" u="none" cap="none" strike="noStrike">
                <a:solidFill>
                  <a:srgbClr val="001D4D"/>
                </a:solidFill>
                <a:latin typeface="Trebuchet MS"/>
                <a:ea typeface="Trebuchet MS"/>
                <a:cs typeface="Trebuchet MS"/>
                <a:sym typeface="Trebuchet MS"/>
              </a:rPr>
            </a:br>
            <a:br>
              <a:rPr b="0" i="0" lang="en-US" sz="44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School of Computing and Information Sciences</a:t>
            </a:r>
            <a:br>
              <a:rPr b="0" i="0" lang="en-US" sz="18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Florida International University</a:t>
            </a:r>
          </a:p>
        </p:txBody>
      </p:sp>
      <p:sp>
        <p:nvSpPr>
          <p:cNvPr id="150" name="Shape 150"/>
          <p:cNvSpPr txBox="1"/>
          <p:nvPr>
            <p:ph idx="1" type="subTitle"/>
          </p:nvPr>
        </p:nvSpPr>
        <p:spPr>
          <a:xfrm>
            <a:off x="228600" y="5643562"/>
            <a:ext cx="8686800" cy="121919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lt1"/>
              </a:buClr>
              <a:buSzPct val="25000"/>
              <a:buFont typeface="Noto Sans Symbols"/>
              <a:buNone/>
            </a:pPr>
            <a:r>
              <a:rPr lang="en-US">
                <a:solidFill>
                  <a:srgbClr val="666666"/>
                </a:solidFill>
              </a:rPr>
              <a:t> </a:t>
            </a:r>
          </a:p>
        </p:txBody>
      </p:sp>
      <p:sp>
        <p:nvSpPr>
          <p:cNvPr id="151" name="Shape 151"/>
          <p:cNvSpPr txBox="1"/>
          <p:nvPr/>
        </p:nvSpPr>
        <p:spPr>
          <a:xfrm>
            <a:off x="135925" y="556025"/>
            <a:ext cx="8686800" cy="722700"/>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rPr b="0" i="0" lang="en-US" sz="3600" u="none" cap="none" strike="noStrike">
                <a:solidFill>
                  <a:srgbClr val="001D4D"/>
                </a:solidFill>
                <a:latin typeface="Trebuchet MS"/>
                <a:ea typeface="Trebuchet MS"/>
                <a:cs typeface="Trebuchet MS"/>
                <a:sym typeface="Trebuchet MS"/>
              </a:rPr>
              <a:t>Final Presentation</a:t>
            </a:r>
          </a:p>
          <a:p>
            <a:pPr lvl="0" rtl="0" algn="ctr">
              <a:spcBef>
                <a:spcPts val="0"/>
              </a:spcBef>
              <a:buClr>
                <a:schemeClr val="dk1"/>
              </a:buClr>
              <a:buSzPct val="25000"/>
              <a:buFont typeface="Arial"/>
              <a:buNone/>
            </a:pPr>
            <a:r>
              <a:rPr lang="en-US" sz="2600">
                <a:solidFill>
                  <a:srgbClr val="001D4D"/>
                </a:solidFill>
                <a:latin typeface="Trebuchet MS"/>
                <a:ea typeface="Trebuchet MS"/>
                <a:cs typeface="Trebuchet MS"/>
                <a:sym typeface="Trebuchet MS"/>
              </a:rPr>
              <a:t>Summer 2017</a:t>
            </a:r>
          </a:p>
        </p:txBody>
      </p:sp>
      <p:sp>
        <p:nvSpPr>
          <p:cNvPr id="152" name="Shape 152"/>
          <p:cNvSpPr txBox="1"/>
          <p:nvPr/>
        </p:nvSpPr>
        <p:spPr>
          <a:xfrm>
            <a:off x="585850" y="5942950"/>
            <a:ext cx="1550700" cy="620400"/>
          </a:xfrm>
          <a:prstGeom prst="rect">
            <a:avLst/>
          </a:prstGeom>
          <a:noFill/>
          <a:ln>
            <a:noFill/>
          </a:ln>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#243 - </a:t>
            </a:r>
            <a:r>
              <a:rPr lang="en-US" sz="3600">
                <a:solidFill>
                  <a:srgbClr val="001D4D"/>
                </a:solidFill>
              </a:rPr>
              <a:t>[API] Python Wrapper</a:t>
            </a:r>
          </a:p>
        </p:txBody>
      </p:sp>
      <p:sp>
        <p:nvSpPr>
          <p:cNvPr id="216" name="Shape 216"/>
          <p:cNvSpPr txBox="1"/>
          <p:nvPr>
            <p:ph idx="1" type="body"/>
          </p:nvPr>
        </p:nvSpPr>
        <p:spPr>
          <a:xfrm>
            <a:off x="835162" y="1828800"/>
            <a:ext cx="7583400" cy="4208400"/>
          </a:xfrm>
          <a:prstGeom prst="rect">
            <a:avLst/>
          </a:prstGeom>
          <a:noFill/>
          <a:ln>
            <a:noFill/>
          </a:ln>
        </p:spPr>
        <p:txBody>
          <a:bodyPr anchorCtr="0" anchor="t" bIns="45700" lIns="91425" rIns="91425" tIns="45700">
            <a:noAutofit/>
          </a:bodyPr>
          <a:lstStyle/>
          <a:p>
            <a:pPr indent="0" lvl="0" marL="228600" rtl="0" algn="just">
              <a:spcBef>
                <a:spcPts val="0"/>
              </a:spcBef>
              <a:buNone/>
            </a:pPr>
            <a:r>
              <a:t/>
            </a:r>
            <a:endParaRPr sz="1200">
              <a:solidFill>
                <a:schemeClr val="dk1"/>
              </a:solidFill>
              <a:latin typeface="Times New Roman"/>
              <a:ea typeface="Times New Roman"/>
              <a:cs typeface="Times New Roman"/>
              <a:sym typeface="Times New Roman"/>
            </a:endParaRPr>
          </a:p>
          <a:p>
            <a:pPr indent="0" lvl="0" marL="228600" rtl="0" algn="just">
              <a:spcBef>
                <a:spcPts val="0"/>
              </a:spcBef>
              <a:buNone/>
            </a:pPr>
            <a:r>
              <a:t/>
            </a:r>
            <a:endParaRPr sz="1200">
              <a:solidFill>
                <a:schemeClr val="dk1"/>
              </a:solidFill>
              <a:latin typeface="Times New Roman"/>
              <a:ea typeface="Times New Roman"/>
              <a:cs typeface="Times New Roman"/>
              <a:sym typeface="Times New Roman"/>
            </a:endParaRPr>
          </a:p>
          <a:p>
            <a:pPr indent="-69850" lvl="0" marL="228600" rtl="0" algn="just">
              <a:spcBef>
                <a:spcPts val="0"/>
              </a:spcBef>
              <a:buClr>
                <a:schemeClr val="dk1"/>
              </a:buClr>
              <a:buSzPct val="55000"/>
              <a:buFont typeface="Arial"/>
              <a:buNone/>
            </a:pPr>
            <a:r>
              <a:rPr b="1" lang="en-US" sz="2000">
                <a:solidFill>
                  <a:srgbClr val="001D4D"/>
                </a:solidFill>
                <a:latin typeface="Times New Roman"/>
                <a:ea typeface="Times New Roman"/>
                <a:cs typeface="Times New Roman"/>
                <a:sym typeface="Times New Roman"/>
              </a:rPr>
              <a:t>Description</a:t>
            </a:r>
            <a:r>
              <a:rPr lang="en-US" sz="2000">
                <a:solidFill>
                  <a:srgbClr val="001D4D"/>
                </a:solidFill>
                <a:latin typeface="Times New Roman"/>
                <a:ea typeface="Times New Roman"/>
                <a:cs typeface="Times New Roman"/>
                <a:sym typeface="Times New Roman"/>
              </a:rPr>
              <a:t> </a:t>
            </a:r>
          </a:p>
          <a:p>
            <a:pPr indent="0" lvl="0" marL="228600" rtl="0" algn="just">
              <a:spcBef>
                <a:spcPts val="0"/>
              </a:spcBef>
              <a:buNone/>
            </a:pPr>
            <a:r>
              <a:rPr lang="en-US" sz="2000">
                <a:solidFill>
                  <a:srgbClr val="001D4D"/>
                </a:solidFill>
                <a:latin typeface="Times New Roman"/>
                <a:ea typeface="Times New Roman"/>
                <a:cs typeface="Times New Roman"/>
                <a:sym typeface="Times New Roman"/>
              </a:rPr>
              <a:t>As a developer, I want to be able to write algorithms in Python, because Python provides useful numeric computation libraries such as numpy.</a:t>
            </a:r>
          </a:p>
          <a:p>
            <a:pPr indent="-69850" lvl="0" marL="228600" rtl="0" algn="just">
              <a:spcBef>
                <a:spcPts val="0"/>
              </a:spcBef>
              <a:buClr>
                <a:schemeClr val="dk1"/>
              </a:buClr>
              <a:buSzPct val="55000"/>
              <a:buFont typeface="Arial"/>
              <a:buNone/>
            </a:pPr>
            <a:r>
              <a:t/>
            </a:r>
            <a:endParaRPr sz="2000">
              <a:solidFill>
                <a:srgbClr val="001D4D"/>
              </a:solidFill>
              <a:latin typeface="Times New Roman"/>
              <a:ea typeface="Times New Roman"/>
              <a:cs typeface="Times New Roman"/>
              <a:sym typeface="Times New Roman"/>
            </a:endParaRPr>
          </a:p>
          <a:p>
            <a:pPr indent="-69850" lvl="0" marL="228600" rtl="0" algn="just">
              <a:spcBef>
                <a:spcPts val="0"/>
              </a:spcBef>
              <a:buClr>
                <a:schemeClr val="dk1"/>
              </a:buClr>
              <a:buSzPct val="55000"/>
              <a:buFont typeface="Arial"/>
              <a:buNone/>
            </a:pPr>
            <a:r>
              <a:t/>
            </a:r>
            <a:endParaRPr sz="2000">
              <a:solidFill>
                <a:srgbClr val="001D4D"/>
              </a:solidFill>
              <a:latin typeface="Times New Roman"/>
              <a:ea typeface="Times New Roman"/>
              <a:cs typeface="Times New Roman"/>
              <a:sym typeface="Times New Roman"/>
            </a:endParaRPr>
          </a:p>
          <a:p>
            <a:pPr indent="-69850" lvl="0" marL="228600" rtl="0" algn="just">
              <a:spcBef>
                <a:spcPts val="0"/>
              </a:spcBef>
              <a:buClr>
                <a:schemeClr val="dk1"/>
              </a:buClr>
              <a:buSzPct val="55000"/>
              <a:buFont typeface="Arial"/>
              <a:buNone/>
            </a:pPr>
            <a:r>
              <a:rPr b="1" lang="en-US" sz="2000">
                <a:solidFill>
                  <a:srgbClr val="001D4D"/>
                </a:solidFill>
                <a:latin typeface="Times New Roman"/>
                <a:ea typeface="Times New Roman"/>
                <a:cs typeface="Times New Roman"/>
                <a:sym typeface="Times New Roman"/>
              </a:rPr>
              <a:t>Acceptance Criteria</a:t>
            </a:r>
          </a:p>
          <a:p>
            <a:pPr indent="-355600" lvl="0" marL="914400" rtl="0" algn="just">
              <a:spcBef>
                <a:spcPts val="0"/>
              </a:spcBef>
              <a:buClr>
                <a:srgbClr val="001D4D"/>
              </a:buClr>
              <a:buSzPct val="100000"/>
              <a:buFont typeface="Times New Roman"/>
              <a:buAutoNum type="arabicPeriod"/>
            </a:pPr>
            <a:r>
              <a:rPr lang="en-US" sz="2000">
                <a:solidFill>
                  <a:srgbClr val="001D4D"/>
                </a:solidFill>
                <a:latin typeface="Times New Roman"/>
                <a:ea typeface="Times New Roman"/>
                <a:cs typeface="Times New Roman"/>
                <a:sym typeface="Times New Roman"/>
              </a:rPr>
              <a:t>Python algorithms run from NodeJS.</a:t>
            </a:r>
          </a:p>
          <a:p>
            <a:pPr indent="-69850" lvl="0" marL="0" rtl="0">
              <a:spcBef>
                <a:spcPts val="0"/>
              </a:spcBef>
              <a:buClr>
                <a:schemeClr val="dk1"/>
              </a:buClr>
              <a:buSzPct val="50000"/>
              <a:buFont typeface="Arial"/>
              <a:buNone/>
            </a:pPr>
            <a:r>
              <a:t/>
            </a:r>
            <a:endParaRPr/>
          </a:p>
          <a:p>
            <a:pPr indent="0" lvl="0" marL="0" rtl="0" algn="just">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Use Case #243</a:t>
            </a:r>
          </a:p>
        </p:txBody>
      </p:sp>
      <p:sp>
        <p:nvSpPr>
          <p:cNvPr id="223" name="Shape 223"/>
          <p:cNvSpPr txBox="1"/>
          <p:nvPr>
            <p:ph idx="1" type="body"/>
          </p:nvPr>
        </p:nvSpPr>
        <p:spPr>
          <a:xfrm>
            <a:off x="779462" y="1828800"/>
            <a:ext cx="7583400" cy="4208400"/>
          </a:xfrm>
          <a:prstGeom prst="rect">
            <a:avLst/>
          </a:prstGeom>
        </p:spPr>
        <p:txBody>
          <a:bodyPr anchorCtr="0" anchor="t" bIns="91425" lIns="91425" rIns="91425" tIns="91425">
            <a:noAutofit/>
          </a:bodyPr>
          <a:lstStyle/>
          <a:p>
            <a:pPr indent="-355600" lvl="0" marL="457200" rtl="0" algn="just">
              <a:spcBef>
                <a:spcPts val="0"/>
              </a:spcBef>
              <a:buClr>
                <a:srgbClr val="001D4D"/>
              </a:buClr>
              <a:buSzPct val="100000"/>
              <a:buFont typeface="Times New Roman"/>
            </a:pPr>
            <a:r>
              <a:rPr lang="en-US" sz="2000">
                <a:solidFill>
                  <a:srgbClr val="001D4D"/>
                </a:solidFill>
                <a:latin typeface="Times New Roman"/>
                <a:ea typeface="Times New Roman"/>
                <a:cs typeface="Times New Roman"/>
                <a:sym typeface="Times New Roman"/>
              </a:rPr>
              <a:t>Name: Python Wrapper</a:t>
            </a:r>
          </a:p>
          <a:p>
            <a:pPr indent="-355600" lvl="0" marL="457200" rtl="0" algn="just">
              <a:spcBef>
                <a:spcPts val="0"/>
              </a:spcBef>
              <a:buClr>
                <a:srgbClr val="001D4D"/>
              </a:buClr>
              <a:buSzPct val="100000"/>
              <a:buFont typeface="Times New Roman"/>
            </a:pPr>
            <a:r>
              <a:rPr lang="en-US" sz="2000">
                <a:solidFill>
                  <a:srgbClr val="001D4D"/>
                </a:solidFill>
                <a:latin typeface="Times New Roman"/>
                <a:ea typeface="Times New Roman"/>
                <a:cs typeface="Times New Roman"/>
                <a:sym typeface="Times New Roman"/>
              </a:rPr>
              <a:t>Actor: System</a:t>
            </a:r>
          </a:p>
          <a:p>
            <a:pPr indent="-355600" lvl="0" marL="457200" rtl="0" algn="just">
              <a:spcBef>
                <a:spcPts val="0"/>
              </a:spcBef>
              <a:buClr>
                <a:srgbClr val="001D4D"/>
              </a:buClr>
              <a:buSzPct val="100000"/>
              <a:buFont typeface="Times New Roman"/>
            </a:pPr>
            <a:r>
              <a:rPr lang="en-US" sz="2000">
                <a:solidFill>
                  <a:srgbClr val="001D4D"/>
                </a:solidFill>
                <a:latin typeface="Times New Roman"/>
                <a:ea typeface="Times New Roman"/>
                <a:cs typeface="Times New Roman"/>
                <a:sym typeface="Times New Roman"/>
              </a:rPr>
              <a:t>Precondition:</a:t>
            </a:r>
          </a:p>
          <a:p>
            <a:pPr indent="-228600" lvl="1" marL="914400" rtl="0" algn="just">
              <a:spcBef>
                <a:spcPts val="0"/>
              </a:spcBef>
              <a:buClr>
                <a:srgbClr val="001D4D"/>
              </a:buClr>
              <a:buFont typeface="Times New Roman"/>
            </a:pPr>
            <a:r>
              <a:rPr lang="en-US">
                <a:solidFill>
                  <a:srgbClr val="001D4D"/>
                </a:solidFill>
                <a:latin typeface="Times New Roman"/>
                <a:ea typeface="Times New Roman"/>
                <a:cs typeface="Times New Roman"/>
                <a:sym typeface="Times New Roman"/>
              </a:rPr>
              <a:t>Data required for pending algorithm is formatted properly.</a:t>
            </a:r>
          </a:p>
          <a:p>
            <a:pPr indent="-355600" lvl="0" marL="457200" rtl="0" algn="just">
              <a:spcBef>
                <a:spcPts val="0"/>
              </a:spcBef>
              <a:buClr>
                <a:srgbClr val="001D4D"/>
              </a:buClr>
              <a:buSzPct val="100000"/>
              <a:buFont typeface="Times New Roman"/>
            </a:pPr>
            <a:r>
              <a:rPr lang="en-US" sz="2000">
                <a:solidFill>
                  <a:srgbClr val="001D4D"/>
                </a:solidFill>
                <a:latin typeface="Times New Roman"/>
                <a:ea typeface="Times New Roman"/>
                <a:cs typeface="Times New Roman"/>
                <a:sym typeface="Times New Roman"/>
              </a:rPr>
              <a:t>Description:</a:t>
            </a:r>
          </a:p>
          <a:p>
            <a:pPr indent="-228600" lvl="1" marL="914400" rtl="0" algn="just">
              <a:spcBef>
                <a:spcPts val="0"/>
              </a:spcBef>
              <a:buClr>
                <a:srgbClr val="001D4D"/>
              </a:buClr>
              <a:buFont typeface="Times New Roman"/>
            </a:pPr>
            <a:r>
              <a:rPr lang="en-US">
                <a:solidFill>
                  <a:srgbClr val="001D4D"/>
                </a:solidFill>
                <a:latin typeface="Times New Roman"/>
                <a:ea typeface="Times New Roman"/>
                <a:cs typeface="Times New Roman"/>
                <a:sym typeface="Times New Roman"/>
              </a:rPr>
              <a:t>System invokes a python algorithm through its respective NodeJS wrapper.</a:t>
            </a:r>
          </a:p>
          <a:p>
            <a:pPr indent="-228600" lvl="1" marL="914400" rtl="0" algn="just">
              <a:spcBef>
                <a:spcPts val="0"/>
              </a:spcBef>
              <a:buClr>
                <a:srgbClr val="001D4D"/>
              </a:buClr>
              <a:buFont typeface="Times New Roman"/>
            </a:pPr>
            <a:r>
              <a:rPr lang="en-US">
                <a:solidFill>
                  <a:srgbClr val="001D4D"/>
                </a:solidFill>
                <a:latin typeface="Times New Roman"/>
                <a:ea typeface="Times New Roman"/>
                <a:cs typeface="Times New Roman"/>
                <a:sym typeface="Times New Roman"/>
              </a:rPr>
              <a:t>NodeJS spawns a child python process and performs I/O to exchange information.</a:t>
            </a:r>
          </a:p>
          <a:p>
            <a:pPr indent="-228600" lvl="1" marL="914400" rtl="0" algn="just">
              <a:spcBef>
                <a:spcPts val="0"/>
              </a:spcBef>
              <a:buClr>
                <a:srgbClr val="001D4D"/>
              </a:buClr>
              <a:buFont typeface="Times New Roman"/>
            </a:pPr>
            <a:r>
              <a:rPr lang="en-US">
                <a:solidFill>
                  <a:srgbClr val="001D4D"/>
                </a:solidFill>
                <a:latin typeface="Times New Roman"/>
                <a:ea typeface="Times New Roman"/>
                <a:cs typeface="Times New Roman"/>
                <a:sym typeface="Times New Roman"/>
              </a:rPr>
              <a:t>NodeJS wrapper returns appropriate data. </a:t>
            </a:r>
          </a:p>
          <a:p>
            <a:pPr lvl="0">
              <a:spcBef>
                <a:spcPts val="0"/>
              </a:spcBef>
              <a:buNone/>
            </a:pPr>
            <a:r>
              <a:t/>
            </a:r>
            <a:endParaRPr sz="2000">
              <a:solidFill>
                <a:srgbClr val="001D4D"/>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779462" y="64355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#245- </a:t>
            </a:r>
            <a:r>
              <a:rPr lang="en-US" sz="3600">
                <a:solidFill>
                  <a:srgbClr val="001D4D"/>
                </a:solidFill>
              </a:rPr>
              <a:t>[API] Use Dijkstra Algorithm</a:t>
            </a:r>
          </a:p>
        </p:txBody>
      </p:sp>
      <p:sp>
        <p:nvSpPr>
          <p:cNvPr id="230" name="Shape 230"/>
          <p:cNvSpPr txBox="1"/>
          <p:nvPr>
            <p:ph idx="1" type="body"/>
          </p:nvPr>
        </p:nvSpPr>
        <p:spPr>
          <a:xfrm>
            <a:off x="779475" y="2056850"/>
            <a:ext cx="7583400" cy="3980400"/>
          </a:xfrm>
          <a:prstGeom prst="rect">
            <a:avLst/>
          </a:prstGeom>
          <a:noFill/>
          <a:ln>
            <a:noFill/>
          </a:ln>
        </p:spPr>
        <p:txBody>
          <a:bodyPr anchorCtr="0" anchor="t" bIns="45700" lIns="91425" rIns="91425" tIns="45700">
            <a:noAutofit/>
          </a:bodyPr>
          <a:lstStyle/>
          <a:p>
            <a:pPr indent="-69850" lvl="0" marL="228600" rtl="0" algn="just">
              <a:spcBef>
                <a:spcPts val="0"/>
              </a:spcBef>
              <a:buClr>
                <a:schemeClr val="dk1"/>
              </a:buClr>
              <a:buSzPct val="55000"/>
              <a:buFont typeface="Arial"/>
              <a:buNone/>
            </a:pPr>
            <a:r>
              <a:rPr b="1" lang="en-US" sz="2000">
                <a:solidFill>
                  <a:srgbClr val="001D4D"/>
                </a:solidFill>
                <a:latin typeface="Times New Roman"/>
                <a:ea typeface="Times New Roman"/>
                <a:cs typeface="Times New Roman"/>
                <a:sym typeface="Times New Roman"/>
              </a:rPr>
              <a:t>Description</a:t>
            </a:r>
            <a:r>
              <a:rPr lang="en-US" sz="2000">
                <a:solidFill>
                  <a:srgbClr val="001D4D"/>
                </a:solidFill>
                <a:latin typeface="Times New Roman"/>
                <a:ea typeface="Times New Roman"/>
                <a:cs typeface="Times New Roman"/>
                <a:sym typeface="Times New Roman"/>
              </a:rPr>
              <a:t> </a:t>
            </a:r>
          </a:p>
          <a:p>
            <a:pPr indent="0" lvl="0" marL="228600" rtl="0" algn="just">
              <a:spcBef>
                <a:spcPts val="0"/>
              </a:spcBef>
              <a:buNone/>
            </a:pPr>
            <a:r>
              <a:rPr lang="en-US" sz="2000">
                <a:solidFill>
                  <a:srgbClr val="001D4D"/>
                </a:solidFill>
                <a:latin typeface="Times New Roman"/>
                <a:ea typeface="Times New Roman"/>
                <a:cs typeface="Times New Roman"/>
                <a:sym typeface="Times New Roman"/>
              </a:rPr>
              <a:t>As a developer, I want to be able to </a:t>
            </a:r>
            <a:r>
              <a:rPr lang="en-US" sz="1200">
                <a:solidFill>
                  <a:schemeClr val="dk1"/>
                </a:solidFill>
                <a:latin typeface="Times New Roman"/>
                <a:ea typeface="Times New Roman"/>
                <a:cs typeface="Times New Roman"/>
                <a:sym typeface="Times New Roman"/>
              </a:rPr>
              <a:t> </a:t>
            </a:r>
            <a:r>
              <a:rPr lang="en-US" sz="2000">
                <a:solidFill>
                  <a:srgbClr val="001D4D"/>
                </a:solidFill>
                <a:latin typeface="Times New Roman"/>
                <a:ea typeface="Times New Roman"/>
                <a:cs typeface="Times New Roman"/>
                <a:sym typeface="Times New Roman"/>
              </a:rPr>
              <a:t>utilize the Dijkstra Navigation algorithm, because I want to use this algorithm in my pathing decisions for my application.</a:t>
            </a:r>
          </a:p>
          <a:p>
            <a:pPr indent="-69850" lvl="0" marL="228600" rtl="0" algn="just">
              <a:spcBef>
                <a:spcPts val="0"/>
              </a:spcBef>
              <a:buClr>
                <a:schemeClr val="dk1"/>
              </a:buClr>
              <a:buSzPct val="55000"/>
              <a:buFont typeface="Arial"/>
              <a:buNone/>
            </a:pPr>
            <a:r>
              <a:t/>
            </a:r>
            <a:endParaRPr sz="2000">
              <a:solidFill>
                <a:srgbClr val="001D4D"/>
              </a:solidFill>
              <a:latin typeface="Times New Roman"/>
              <a:ea typeface="Times New Roman"/>
              <a:cs typeface="Times New Roman"/>
              <a:sym typeface="Times New Roman"/>
            </a:endParaRPr>
          </a:p>
          <a:p>
            <a:pPr indent="-69850" lvl="0" marL="228600" rtl="0" algn="just">
              <a:spcBef>
                <a:spcPts val="0"/>
              </a:spcBef>
              <a:buClr>
                <a:schemeClr val="dk1"/>
              </a:buClr>
              <a:buSzPct val="55000"/>
              <a:buFont typeface="Arial"/>
              <a:buNone/>
            </a:pPr>
            <a:r>
              <a:t/>
            </a:r>
            <a:endParaRPr sz="2000">
              <a:solidFill>
                <a:srgbClr val="001D4D"/>
              </a:solidFill>
              <a:latin typeface="Times New Roman"/>
              <a:ea typeface="Times New Roman"/>
              <a:cs typeface="Times New Roman"/>
              <a:sym typeface="Times New Roman"/>
            </a:endParaRPr>
          </a:p>
          <a:p>
            <a:pPr indent="-69850" lvl="0" marL="228600" rtl="0" algn="just">
              <a:spcBef>
                <a:spcPts val="0"/>
              </a:spcBef>
              <a:buClr>
                <a:schemeClr val="dk1"/>
              </a:buClr>
              <a:buSzPct val="55000"/>
              <a:buFont typeface="Arial"/>
              <a:buNone/>
            </a:pPr>
            <a:r>
              <a:rPr b="1" lang="en-US" sz="2000">
                <a:solidFill>
                  <a:srgbClr val="001D4D"/>
                </a:solidFill>
                <a:latin typeface="Times New Roman"/>
                <a:ea typeface="Times New Roman"/>
                <a:cs typeface="Times New Roman"/>
                <a:sym typeface="Times New Roman"/>
              </a:rPr>
              <a:t>Acceptance Criteria</a:t>
            </a:r>
          </a:p>
          <a:p>
            <a:pPr indent="-355600" lvl="0" marL="914400" rtl="0" algn="just">
              <a:spcBef>
                <a:spcPts val="0"/>
              </a:spcBef>
              <a:buClr>
                <a:srgbClr val="001D4D"/>
              </a:buClr>
              <a:buSzPct val="100000"/>
              <a:buFont typeface="Times New Roman"/>
              <a:buAutoNum type="arabicPeriod"/>
            </a:pPr>
            <a:r>
              <a:rPr lang="en-US" sz="2000">
                <a:solidFill>
                  <a:srgbClr val="001D4D"/>
                </a:solidFill>
                <a:latin typeface="Times New Roman"/>
                <a:ea typeface="Times New Roman"/>
                <a:cs typeface="Times New Roman"/>
                <a:sym typeface="Times New Roman"/>
              </a:rPr>
              <a:t>Uses the Dijkstra algorithm to determine path</a:t>
            </a:r>
          </a:p>
          <a:p>
            <a:pPr indent="0" lvl="0" marL="0" marR="0" rtl="0" algn="l">
              <a:spcBef>
                <a:spcPts val="20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Use Case #245</a:t>
            </a:r>
          </a:p>
        </p:txBody>
      </p:sp>
      <p:sp>
        <p:nvSpPr>
          <p:cNvPr id="237" name="Shape 237"/>
          <p:cNvSpPr txBox="1"/>
          <p:nvPr>
            <p:ph idx="1" type="body"/>
          </p:nvPr>
        </p:nvSpPr>
        <p:spPr>
          <a:xfrm>
            <a:off x="779462" y="1828800"/>
            <a:ext cx="7583400" cy="4208400"/>
          </a:xfrm>
          <a:prstGeom prst="rect">
            <a:avLst/>
          </a:prstGeom>
        </p:spPr>
        <p:txBody>
          <a:bodyPr anchorCtr="0" anchor="t" bIns="91425" lIns="91425" rIns="91425" tIns="91425">
            <a:noAutofit/>
          </a:bodyPr>
          <a:lstStyle/>
          <a:p>
            <a:pPr indent="-355600" lvl="0" marL="457200" rtl="0" algn="just">
              <a:spcBef>
                <a:spcPts val="0"/>
              </a:spcBef>
              <a:buClr>
                <a:srgbClr val="001D4D"/>
              </a:buClr>
              <a:buSzPct val="100000"/>
              <a:buFont typeface="Times New Roman"/>
            </a:pPr>
            <a:r>
              <a:rPr lang="en-US" sz="2000">
                <a:solidFill>
                  <a:srgbClr val="001D4D"/>
                </a:solidFill>
                <a:latin typeface="Times New Roman"/>
                <a:ea typeface="Times New Roman"/>
                <a:cs typeface="Times New Roman"/>
                <a:sym typeface="Times New Roman"/>
              </a:rPr>
              <a:t>Name: Dijkstra</a:t>
            </a:r>
          </a:p>
          <a:p>
            <a:pPr indent="-355600" lvl="0" marL="457200" rtl="0" algn="just">
              <a:spcBef>
                <a:spcPts val="0"/>
              </a:spcBef>
              <a:buClr>
                <a:srgbClr val="001D4D"/>
              </a:buClr>
              <a:buSzPct val="100000"/>
              <a:buFont typeface="Times New Roman"/>
            </a:pPr>
            <a:r>
              <a:rPr lang="en-US" sz="2000">
                <a:solidFill>
                  <a:srgbClr val="001D4D"/>
                </a:solidFill>
                <a:latin typeface="Times New Roman"/>
                <a:ea typeface="Times New Roman"/>
                <a:cs typeface="Times New Roman"/>
                <a:sym typeface="Times New Roman"/>
              </a:rPr>
              <a:t>Actor: Client App or 3rd Party</a:t>
            </a:r>
          </a:p>
          <a:p>
            <a:pPr indent="-355600" lvl="0" marL="457200" rtl="0" algn="just">
              <a:spcBef>
                <a:spcPts val="0"/>
              </a:spcBef>
              <a:buClr>
                <a:srgbClr val="001D4D"/>
              </a:buClr>
              <a:buSzPct val="100000"/>
              <a:buFont typeface="Times New Roman"/>
            </a:pPr>
            <a:r>
              <a:rPr lang="en-US" sz="2000">
                <a:solidFill>
                  <a:srgbClr val="001D4D"/>
                </a:solidFill>
                <a:latin typeface="Times New Roman"/>
                <a:ea typeface="Times New Roman"/>
                <a:cs typeface="Times New Roman"/>
                <a:sym typeface="Times New Roman"/>
              </a:rPr>
              <a:t>Precondition:</a:t>
            </a:r>
          </a:p>
          <a:p>
            <a:pPr indent="-228600" lvl="1" marL="914400" rtl="0" algn="just">
              <a:spcBef>
                <a:spcPts val="0"/>
              </a:spcBef>
              <a:buClr>
                <a:srgbClr val="001D4D"/>
              </a:buClr>
              <a:buFont typeface="Times New Roman"/>
            </a:pPr>
            <a:r>
              <a:rPr lang="en-US">
                <a:solidFill>
                  <a:srgbClr val="001D4D"/>
                </a:solidFill>
                <a:latin typeface="Times New Roman"/>
                <a:ea typeface="Times New Roman"/>
                <a:cs typeface="Times New Roman"/>
                <a:sym typeface="Times New Roman"/>
              </a:rPr>
              <a:t>Graph is initialized already.</a:t>
            </a:r>
          </a:p>
          <a:p>
            <a:pPr indent="-355600" lvl="0" marL="457200" rtl="0" algn="just">
              <a:spcBef>
                <a:spcPts val="0"/>
              </a:spcBef>
              <a:buClr>
                <a:srgbClr val="001D4D"/>
              </a:buClr>
              <a:buSzPct val="100000"/>
              <a:buFont typeface="Times New Roman"/>
            </a:pPr>
            <a:r>
              <a:rPr lang="en-US" sz="2000">
                <a:solidFill>
                  <a:srgbClr val="001D4D"/>
                </a:solidFill>
                <a:latin typeface="Times New Roman"/>
                <a:ea typeface="Times New Roman"/>
                <a:cs typeface="Times New Roman"/>
                <a:sym typeface="Times New Roman"/>
              </a:rPr>
              <a:t>Description:</a:t>
            </a:r>
          </a:p>
          <a:p>
            <a:pPr indent="-228600" lvl="1" marL="914400" rtl="0" algn="just">
              <a:spcBef>
                <a:spcPts val="0"/>
              </a:spcBef>
              <a:buClr>
                <a:srgbClr val="001D4D"/>
              </a:buClr>
              <a:buFont typeface="Times New Roman"/>
            </a:pPr>
            <a:r>
              <a:rPr lang="en-US">
                <a:solidFill>
                  <a:srgbClr val="001D4D"/>
                </a:solidFill>
                <a:latin typeface="Times New Roman"/>
                <a:ea typeface="Times New Roman"/>
                <a:cs typeface="Times New Roman"/>
                <a:sym typeface="Times New Roman"/>
              </a:rPr>
              <a:t>Actor makes a post request to /api/v2/path/dijkstra endpoint</a:t>
            </a:r>
          </a:p>
          <a:p>
            <a:pPr indent="-228600" lvl="1" marL="914400" rtl="0" algn="just">
              <a:spcBef>
                <a:spcPts val="0"/>
              </a:spcBef>
              <a:buClr>
                <a:srgbClr val="001D4D"/>
              </a:buClr>
              <a:buFont typeface="Times New Roman"/>
            </a:pPr>
            <a:r>
              <a:rPr lang="en-US">
                <a:solidFill>
                  <a:srgbClr val="001D4D"/>
                </a:solidFill>
                <a:latin typeface="Times New Roman"/>
                <a:ea typeface="Times New Roman"/>
                <a:cs typeface="Times New Roman"/>
                <a:sym typeface="Times New Roman"/>
              </a:rPr>
              <a:t>Sends source and destination as lat/lng pairs</a:t>
            </a:r>
          </a:p>
          <a:p>
            <a:pPr indent="-228600" lvl="1" marL="914400" rtl="0" algn="just">
              <a:spcBef>
                <a:spcPts val="0"/>
              </a:spcBef>
              <a:buClr>
                <a:srgbClr val="001D4D"/>
              </a:buClr>
              <a:buFont typeface="Times New Roman"/>
            </a:pPr>
            <a:r>
              <a:rPr lang="en-US">
                <a:solidFill>
                  <a:srgbClr val="001D4D"/>
                </a:solidFill>
                <a:latin typeface="Times New Roman"/>
                <a:ea typeface="Times New Roman"/>
                <a:cs typeface="Times New Roman"/>
                <a:sym typeface="Times New Roman"/>
              </a:rPr>
              <a:t>Python algorithm from version 1.0 calculates the results.</a:t>
            </a:r>
          </a:p>
          <a:p>
            <a:pPr indent="-228600" lvl="1" marL="914400" rtl="0" algn="just">
              <a:spcBef>
                <a:spcPts val="0"/>
              </a:spcBef>
              <a:buClr>
                <a:srgbClr val="001D4D"/>
              </a:buClr>
              <a:buFont typeface="Times New Roman"/>
            </a:pPr>
            <a:r>
              <a:rPr lang="en-US">
                <a:solidFill>
                  <a:srgbClr val="001D4D"/>
                </a:solidFill>
                <a:latin typeface="Times New Roman"/>
                <a:ea typeface="Times New Roman"/>
                <a:cs typeface="Times New Roman"/>
                <a:sym typeface="Times New Roman"/>
              </a:rPr>
              <a:t>Responds with array of lat/lng pairs representing the path between source and destination.</a:t>
            </a:r>
          </a:p>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type="title"/>
          </p:nvPr>
        </p:nvSpPr>
        <p:spPr>
          <a:xfrm>
            <a:off x="449575" y="282725"/>
            <a:ext cx="7913400" cy="9387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i="0" lang="en-US" sz="2200" u="none" cap="none" strike="noStrike">
                <a:solidFill>
                  <a:srgbClr val="001D4D"/>
                </a:solidFill>
              </a:rPr>
              <a:t>User Stor</a:t>
            </a:r>
            <a:r>
              <a:rPr lang="en-US" sz="2200">
                <a:solidFill>
                  <a:srgbClr val="001D4D"/>
                </a:solidFill>
              </a:rPr>
              <a:t>y #264</a:t>
            </a:r>
            <a:r>
              <a:rPr lang="en-US" sz="2200">
                <a:solidFill>
                  <a:srgbClr val="001D4D"/>
                </a:solidFill>
              </a:rPr>
              <a:t> -  [Simulator] Add input fields to enter the data for the maps simulation</a:t>
            </a:r>
          </a:p>
          <a:p>
            <a:pPr indent="0" lvl="0" marL="0" marR="0" rtl="0" algn="l">
              <a:spcBef>
                <a:spcPts val="0"/>
              </a:spcBef>
              <a:spcAft>
                <a:spcPts val="0"/>
              </a:spcAft>
              <a:buSzPct val="25000"/>
              <a:buNone/>
            </a:pPr>
            <a:r>
              <a:t/>
            </a:r>
            <a:endParaRPr b="1" sz="1400">
              <a:solidFill>
                <a:schemeClr val="dk1"/>
              </a:solidFill>
              <a:latin typeface="Times New Roman"/>
              <a:ea typeface="Times New Roman"/>
              <a:cs typeface="Times New Roman"/>
              <a:sym typeface="Times New Roman"/>
            </a:endParaRPr>
          </a:p>
        </p:txBody>
      </p:sp>
      <p:sp>
        <p:nvSpPr>
          <p:cNvPr id="244" name="Shape 244"/>
          <p:cNvSpPr txBox="1"/>
          <p:nvPr>
            <p:ph idx="1" type="body"/>
          </p:nvPr>
        </p:nvSpPr>
        <p:spPr>
          <a:xfrm>
            <a:off x="401825" y="990825"/>
            <a:ext cx="8353800" cy="5063700"/>
          </a:xfrm>
          <a:prstGeom prst="rect">
            <a:avLst/>
          </a:prstGeom>
          <a:noFill/>
          <a:ln>
            <a:noFill/>
          </a:ln>
        </p:spPr>
        <p:txBody>
          <a:bodyPr anchorCtr="0" anchor="t" bIns="45700" lIns="91425" rIns="91425" tIns="45700">
            <a:noAutofit/>
          </a:bodyPr>
          <a:lstStyle/>
          <a:p>
            <a:pPr indent="-69850" lvl="0" marL="228600" rtl="0" algn="just">
              <a:spcBef>
                <a:spcPts val="0"/>
              </a:spcBef>
              <a:buClr>
                <a:schemeClr val="dk1"/>
              </a:buClr>
              <a:buSzPct val="78571"/>
              <a:buFont typeface="Arial"/>
              <a:buNone/>
            </a:pPr>
            <a:r>
              <a:rPr b="1" lang="en-US" sz="1400">
                <a:solidFill>
                  <a:srgbClr val="001D4D"/>
                </a:solidFill>
                <a:latin typeface="Times New Roman"/>
                <a:ea typeface="Times New Roman"/>
                <a:cs typeface="Times New Roman"/>
                <a:sym typeface="Times New Roman"/>
              </a:rPr>
              <a:t>Description</a:t>
            </a:r>
            <a:r>
              <a:rPr lang="en-US" sz="1400">
                <a:solidFill>
                  <a:srgbClr val="001D4D"/>
                </a:solidFill>
                <a:latin typeface="Times New Roman"/>
                <a:ea typeface="Times New Roman"/>
                <a:cs typeface="Times New Roman"/>
                <a:sym typeface="Times New Roman"/>
              </a:rPr>
              <a:t> </a:t>
            </a:r>
          </a:p>
          <a:p>
            <a:pPr indent="0" lvl="0" marL="685800" rtl="0" algn="just">
              <a:spcBef>
                <a:spcPts val="0"/>
              </a:spcBef>
              <a:buNone/>
            </a:pPr>
            <a:r>
              <a:rPr lang="en-US" sz="1400">
                <a:solidFill>
                  <a:srgbClr val="001D4D"/>
                </a:solidFill>
                <a:latin typeface="Times New Roman"/>
                <a:ea typeface="Times New Roman"/>
                <a:cs typeface="Times New Roman"/>
                <a:sym typeface="Times New Roman"/>
              </a:rPr>
              <a:t>As a user, I want to be able to enter my origin address and my destination address to create my trip so I can visualize possible routes</a:t>
            </a:r>
          </a:p>
          <a:p>
            <a:pPr indent="-69850" lvl="0" marL="228600" rtl="0" algn="just">
              <a:spcBef>
                <a:spcPts val="0"/>
              </a:spcBef>
              <a:buClr>
                <a:schemeClr val="dk1"/>
              </a:buClr>
              <a:buSzPct val="78571"/>
              <a:buFont typeface="Arial"/>
              <a:buNone/>
            </a:pPr>
            <a:r>
              <a:t/>
            </a:r>
            <a:endParaRPr sz="1400">
              <a:solidFill>
                <a:srgbClr val="001D4D"/>
              </a:solidFill>
              <a:latin typeface="Times New Roman"/>
              <a:ea typeface="Times New Roman"/>
              <a:cs typeface="Times New Roman"/>
              <a:sym typeface="Times New Roman"/>
            </a:endParaRPr>
          </a:p>
          <a:p>
            <a:pPr indent="-69850" lvl="0" marL="228600" rtl="0" algn="just">
              <a:spcBef>
                <a:spcPts val="0"/>
              </a:spcBef>
              <a:buClr>
                <a:schemeClr val="dk1"/>
              </a:buClr>
              <a:buSzPct val="78571"/>
              <a:buFont typeface="Arial"/>
              <a:buNone/>
            </a:pPr>
            <a:r>
              <a:rPr b="1" lang="en-US" sz="1400">
                <a:solidFill>
                  <a:srgbClr val="001D4D"/>
                </a:solidFill>
                <a:latin typeface="Times New Roman"/>
                <a:ea typeface="Times New Roman"/>
                <a:cs typeface="Times New Roman"/>
                <a:sym typeface="Times New Roman"/>
              </a:rPr>
              <a:t>Acceptance Criteria</a:t>
            </a:r>
          </a:p>
          <a:p>
            <a:pPr indent="-317500" lvl="0" marL="914400" rtl="0" algn="just">
              <a:spcBef>
                <a:spcPts val="0"/>
              </a:spcBef>
              <a:buClr>
                <a:srgbClr val="001D4D"/>
              </a:buClr>
              <a:buSzPct val="100000"/>
              <a:buFont typeface="Times New Roman"/>
              <a:buAutoNum type="arabicPeriod"/>
            </a:pPr>
            <a:r>
              <a:rPr lang="en-US" sz="1400">
                <a:solidFill>
                  <a:srgbClr val="001D4D"/>
                </a:solidFill>
                <a:latin typeface="Times New Roman"/>
                <a:ea typeface="Times New Roman"/>
                <a:cs typeface="Times New Roman"/>
                <a:sym typeface="Times New Roman"/>
              </a:rPr>
              <a:t>Have 3 input fields to enter the trip data, origin, destination and time.</a:t>
            </a:r>
          </a:p>
          <a:p>
            <a:pPr indent="-317500" lvl="0" marL="914400" rtl="0" algn="just">
              <a:spcBef>
                <a:spcPts val="0"/>
              </a:spcBef>
              <a:buClr>
                <a:srgbClr val="001D4D"/>
              </a:buClr>
              <a:buSzPct val="100000"/>
              <a:buFont typeface="Times New Roman"/>
              <a:buAutoNum type="arabicPeriod"/>
            </a:pPr>
            <a:r>
              <a:rPr lang="en-US" sz="1400">
                <a:solidFill>
                  <a:srgbClr val="001D4D"/>
                </a:solidFill>
                <a:latin typeface="Times New Roman"/>
                <a:ea typeface="Times New Roman"/>
                <a:cs typeface="Times New Roman"/>
                <a:sym typeface="Times New Roman"/>
              </a:rPr>
              <a:t>User must be able to enter as many trips as desired</a:t>
            </a:r>
          </a:p>
          <a:p>
            <a:pPr indent="-317500" lvl="0" marL="914400" rtl="0" algn="just">
              <a:spcBef>
                <a:spcPts val="0"/>
              </a:spcBef>
              <a:buClr>
                <a:srgbClr val="001D4D"/>
              </a:buClr>
              <a:buSzPct val="100000"/>
              <a:buFont typeface="Times New Roman"/>
              <a:buAutoNum type="arabicPeriod"/>
            </a:pPr>
            <a:r>
              <a:rPr lang="en-US" sz="1400">
                <a:solidFill>
                  <a:srgbClr val="001D4D"/>
                </a:solidFill>
                <a:latin typeface="Times New Roman"/>
                <a:ea typeface="Times New Roman"/>
                <a:cs typeface="Times New Roman"/>
                <a:sym typeface="Times New Roman"/>
              </a:rPr>
              <a:t>Print trips entered on a textarea.</a:t>
            </a:r>
          </a:p>
          <a:p>
            <a:pPr indent="0" lvl="0" marL="0" rtl="0" algn="just">
              <a:spcBef>
                <a:spcPts val="0"/>
              </a:spcBef>
              <a:buNone/>
            </a:pPr>
            <a:r>
              <a:t/>
            </a:r>
            <a:endParaRPr sz="1400">
              <a:latin typeface="Times New Roman"/>
              <a:ea typeface="Times New Roman"/>
              <a:cs typeface="Times New Roman"/>
              <a:sym typeface="Times New Roman"/>
            </a:endParaRPr>
          </a:p>
          <a:p>
            <a:pPr indent="0" lvl="0" marL="0" rtl="0" algn="just">
              <a:spcBef>
                <a:spcPts val="0"/>
              </a:spcBef>
              <a:buNone/>
            </a:pPr>
            <a:r>
              <a:t/>
            </a:r>
            <a:endParaRPr sz="1400">
              <a:solidFill>
                <a:srgbClr val="001D4D"/>
              </a:solidFill>
              <a:latin typeface="Times New Roman"/>
              <a:ea typeface="Times New Roman"/>
              <a:cs typeface="Times New Roman"/>
              <a:sym typeface="Times New Roman"/>
            </a:endParaRPr>
          </a:p>
          <a:p>
            <a:pPr indent="0" lvl="0" marL="0" rtl="0">
              <a:spcBef>
                <a:spcPts val="0"/>
              </a:spcBef>
              <a:buNone/>
            </a:pPr>
            <a:r>
              <a:rPr lang="en-US">
                <a:solidFill>
                  <a:srgbClr val="001D4D"/>
                </a:solidFill>
              </a:rPr>
              <a:t>User Story #293 - Add a button with functionality of adding trips</a:t>
            </a:r>
          </a:p>
          <a:p>
            <a:pPr indent="0" lvl="0" marL="0" rtl="0">
              <a:spcBef>
                <a:spcPts val="0"/>
              </a:spcBef>
              <a:buNone/>
            </a:pPr>
            <a:r>
              <a:rPr lang="en-US"/>
              <a:t>  </a:t>
            </a:r>
            <a:r>
              <a:rPr lang="en-US"/>
              <a:t> </a:t>
            </a:r>
            <a:r>
              <a:rPr b="1" lang="en-US" sz="1400">
                <a:solidFill>
                  <a:srgbClr val="001D4D"/>
                </a:solidFill>
                <a:latin typeface="Times New Roman"/>
                <a:ea typeface="Times New Roman"/>
                <a:cs typeface="Times New Roman"/>
                <a:sym typeface="Times New Roman"/>
              </a:rPr>
              <a:t>Description</a:t>
            </a:r>
            <a:r>
              <a:rPr lang="en-US" sz="1400">
                <a:solidFill>
                  <a:srgbClr val="001D4D"/>
                </a:solidFill>
                <a:latin typeface="Times New Roman"/>
                <a:ea typeface="Times New Roman"/>
                <a:cs typeface="Times New Roman"/>
                <a:sym typeface="Times New Roman"/>
              </a:rPr>
              <a:t> </a:t>
            </a:r>
          </a:p>
          <a:p>
            <a:pPr indent="0" lvl="0" marL="685800" rtl="0" algn="just">
              <a:spcBef>
                <a:spcPts val="0"/>
              </a:spcBef>
              <a:buNone/>
            </a:pPr>
            <a:r>
              <a:rPr lang="en-US" sz="1400">
                <a:solidFill>
                  <a:srgbClr val="001D4D"/>
                </a:solidFill>
                <a:latin typeface="Times New Roman"/>
                <a:ea typeface="Times New Roman"/>
                <a:cs typeface="Times New Roman"/>
                <a:sym typeface="Times New Roman"/>
              </a:rPr>
              <a:t>As a  user I would like to add as many trips as I want to my list of trips before showing the routes and car animations in the maps(use submit button for this functionality). This way there are not animations running in the maps if I have not finished to enter the trips. </a:t>
            </a:r>
          </a:p>
          <a:p>
            <a:pPr indent="-69850" lvl="0" marL="228600" rtl="0" algn="just">
              <a:spcBef>
                <a:spcPts val="0"/>
              </a:spcBef>
              <a:buClr>
                <a:schemeClr val="dk1"/>
              </a:buClr>
              <a:buSzPct val="78571"/>
              <a:buFont typeface="Arial"/>
              <a:buNone/>
            </a:pPr>
            <a:r>
              <a:t/>
            </a:r>
            <a:endParaRPr sz="1400">
              <a:solidFill>
                <a:srgbClr val="001D4D"/>
              </a:solidFill>
              <a:latin typeface="Times New Roman"/>
              <a:ea typeface="Times New Roman"/>
              <a:cs typeface="Times New Roman"/>
              <a:sym typeface="Times New Roman"/>
            </a:endParaRPr>
          </a:p>
          <a:p>
            <a:pPr indent="0" lvl="0" marL="228600" rtl="0" algn="just">
              <a:spcBef>
                <a:spcPts val="0"/>
              </a:spcBef>
              <a:buNone/>
            </a:pPr>
            <a:r>
              <a:rPr b="1" lang="en-US" sz="1400">
                <a:solidFill>
                  <a:srgbClr val="001D4D"/>
                </a:solidFill>
                <a:latin typeface="Times New Roman"/>
                <a:ea typeface="Times New Roman"/>
                <a:cs typeface="Times New Roman"/>
                <a:sym typeface="Times New Roman"/>
              </a:rPr>
              <a:t>Acceptance Criteria</a:t>
            </a:r>
          </a:p>
          <a:p>
            <a:pPr indent="-317500" lvl="0" marL="914400" rtl="0" algn="just">
              <a:spcBef>
                <a:spcPts val="0"/>
              </a:spcBef>
              <a:buClr>
                <a:srgbClr val="001D4D"/>
              </a:buClr>
              <a:buSzPct val="100000"/>
              <a:buFont typeface="Times New Roman"/>
              <a:buAutoNum type="arabicPeriod"/>
            </a:pPr>
            <a:r>
              <a:rPr lang="en-US" sz="1400">
                <a:solidFill>
                  <a:srgbClr val="001D4D"/>
                </a:solidFill>
                <a:latin typeface="Times New Roman"/>
                <a:ea typeface="Times New Roman"/>
                <a:cs typeface="Times New Roman"/>
                <a:sym typeface="Times New Roman"/>
              </a:rPr>
              <a:t>Showing a trip with the three fields (source, destination and time) in the textarea every time the user click the button add trip and there is user input for the three fields.</a:t>
            </a:r>
          </a:p>
          <a:p>
            <a:pPr indent="-317500" lvl="0" marL="914400" rtl="0" algn="just">
              <a:spcBef>
                <a:spcPts val="0"/>
              </a:spcBef>
              <a:buClr>
                <a:srgbClr val="001D4D"/>
              </a:buClr>
              <a:buSzPct val="100000"/>
              <a:buFont typeface="Times New Roman"/>
              <a:buAutoNum type="arabicPeriod"/>
            </a:pPr>
            <a:r>
              <a:rPr lang="en-US" sz="1400">
                <a:solidFill>
                  <a:srgbClr val="001D4D"/>
                </a:solidFill>
                <a:latin typeface="Times New Roman"/>
                <a:ea typeface="Times New Roman"/>
                <a:cs typeface="Times New Roman"/>
                <a:sym typeface="Times New Roman"/>
              </a:rPr>
              <a:t>Repeat last trip entered data if there is not user input for the three fields and add trip button is clicked.</a:t>
            </a:r>
          </a:p>
          <a:p>
            <a:pPr indent="-317500" lvl="0" marL="914400" rtl="0" algn="just">
              <a:spcBef>
                <a:spcPts val="0"/>
              </a:spcBef>
              <a:buClr>
                <a:srgbClr val="001D4D"/>
              </a:buClr>
              <a:buSzPct val="100000"/>
              <a:buFont typeface="Times New Roman"/>
              <a:buAutoNum type="arabicPeriod"/>
            </a:pPr>
            <a:r>
              <a:rPr lang="en-US" sz="1400">
                <a:solidFill>
                  <a:srgbClr val="001D4D"/>
                </a:solidFill>
                <a:latin typeface="Times New Roman"/>
                <a:ea typeface="Times New Roman"/>
                <a:cs typeface="Times New Roman"/>
                <a:sym typeface="Times New Roman"/>
              </a:rPr>
              <a:t>Not showing animations on the maps when the add trip button is clicked. Separate functionality from submit button.</a:t>
            </a:r>
          </a:p>
          <a:p>
            <a:pPr indent="0" lvl="0" marL="0" marR="0" rtl="0" algn="l">
              <a:spcBef>
                <a:spcPts val="2000"/>
              </a:spcBef>
              <a:spcAft>
                <a:spcPts val="0"/>
              </a:spcAft>
              <a:buNone/>
            </a:pPr>
            <a:r>
              <a:t/>
            </a:r>
            <a:endParaRPr/>
          </a:p>
          <a:p>
            <a:pPr indent="0" lvl="0" marL="0" marR="0" rtl="0" algn="l">
              <a:spcBef>
                <a:spcPts val="20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type="title"/>
          </p:nvPr>
        </p:nvSpPr>
        <p:spPr>
          <a:xfrm>
            <a:off x="779475" y="370250"/>
            <a:ext cx="7583400" cy="636600"/>
          </a:xfrm>
          <a:prstGeom prst="rect">
            <a:avLst/>
          </a:prstGeom>
        </p:spPr>
        <p:txBody>
          <a:bodyPr anchorCtr="0" anchor="b" bIns="91425" lIns="91425" rIns="91425" tIns="91425">
            <a:noAutofit/>
          </a:bodyPr>
          <a:lstStyle/>
          <a:p>
            <a:pPr lvl="0">
              <a:spcBef>
                <a:spcPts val="0"/>
              </a:spcBef>
              <a:buNone/>
            </a:pPr>
            <a:r>
              <a:rPr lang="en-US" sz="2400"/>
              <a:t>Use Case #264</a:t>
            </a:r>
          </a:p>
        </p:txBody>
      </p:sp>
      <p:sp>
        <p:nvSpPr>
          <p:cNvPr id="251" name="Shape 251"/>
          <p:cNvSpPr txBox="1"/>
          <p:nvPr>
            <p:ph idx="1" type="body"/>
          </p:nvPr>
        </p:nvSpPr>
        <p:spPr>
          <a:xfrm>
            <a:off x="684000" y="895350"/>
            <a:ext cx="7583400" cy="4688400"/>
          </a:xfrm>
          <a:prstGeom prst="rect">
            <a:avLst/>
          </a:prstGeom>
        </p:spPr>
        <p:txBody>
          <a:bodyPr anchorCtr="0" anchor="t" bIns="91425" lIns="91425" rIns="91425" tIns="91425">
            <a:noAutofit/>
          </a:bodyPr>
          <a:lstStyle/>
          <a:p>
            <a:pPr indent="-317500" lvl="0" marL="457200" rtl="0" algn="just">
              <a:spcBef>
                <a:spcPts val="0"/>
              </a:spcBef>
              <a:buClr>
                <a:srgbClr val="001D4D"/>
              </a:buClr>
              <a:buSzPct val="100000"/>
              <a:buFont typeface="Times New Roman"/>
            </a:pPr>
            <a:r>
              <a:rPr lang="en-US" sz="1400">
                <a:solidFill>
                  <a:srgbClr val="001D4D"/>
                </a:solidFill>
                <a:latin typeface="Times New Roman"/>
                <a:ea typeface="Times New Roman"/>
                <a:cs typeface="Times New Roman"/>
                <a:sym typeface="Times New Roman"/>
              </a:rPr>
              <a:t>Name: Enter data to input fields</a:t>
            </a:r>
          </a:p>
          <a:p>
            <a:pPr indent="-317500" lvl="0" marL="457200" rtl="0" algn="just">
              <a:spcBef>
                <a:spcPts val="0"/>
              </a:spcBef>
              <a:buClr>
                <a:srgbClr val="001D4D"/>
              </a:buClr>
              <a:buSzPct val="100000"/>
              <a:buFont typeface="Times New Roman"/>
            </a:pPr>
            <a:r>
              <a:rPr lang="en-US" sz="1400">
                <a:solidFill>
                  <a:srgbClr val="001D4D"/>
                </a:solidFill>
                <a:latin typeface="Times New Roman"/>
                <a:ea typeface="Times New Roman"/>
                <a:cs typeface="Times New Roman"/>
                <a:sym typeface="Times New Roman"/>
              </a:rPr>
              <a:t>Actor: User</a:t>
            </a:r>
          </a:p>
          <a:p>
            <a:pPr indent="-317500" lvl="0" marL="457200" rtl="0" algn="just">
              <a:spcBef>
                <a:spcPts val="0"/>
              </a:spcBef>
              <a:buClr>
                <a:srgbClr val="001D4D"/>
              </a:buClr>
              <a:buSzPct val="100000"/>
              <a:buFont typeface="Times New Roman"/>
            </a:pPr>
            <a:r>
              <a:rPr lang="en-US" sz="1400">
                <a:solidFill>
                  <a:srgbClr val="001D4D"/>
                </a:solidFill>
                <a:latin typeface="Times New Roman"/>
                <a:ea typeface="Times New Roman"/>
                <a:cs typeface="Times New Roman"/>
                <a:sym typeface="Times New Roman"/>
              </a:rPr>
              <a:t>Preconditions:</a:t>
            </a:r>
          </a:p>
          <a:p>
            <a:pPr indent="-317500" lvl="1" marL="914400" rtl="0" algn="just">
              <a:spcBef>
                <a:spcPts val="0"/>
              </a:spcBef>
              <a:buClr>
                <a:srgbClr val="001D4D"/>
              </a:buClr>
              <a:buSzPct val="100000"/>
              <a:buFont typeface="Times New Roman"/>
            </a:pPr>
            <a:r>
              <a:rPr lang="en-US" sz="1400">
                <a:solidFill>
                  <a:srgbClr val="001D4D"/>
                </a:solidFill>
                <a:latin typeface="Times New Roman"/>
                <a:ea typeface="Times New Roman"/>
                <a:cs typeface="Times New Roman"/>
                <a:sym typeface="Times New Roman"/>
              </a:rPr>
              <a:t>Web page running at localhost:8080</a:t>
            </a:r>
          </a:p>
          <a:p>
            <a:pPr indent="-317500" lvl="1" marL="914400" rtl="0" algn="just">
              <a:spcBef>
                <a:spcPts val="0"/>
              </a:spcBef>
              <a:buClr>
                <a:srgbClr val="001D4D"/>
              </a:buClr>
              <a:buSzPct val="100000"/>
              <a:buFont typeface="Times New Roman"/>
            </a:pPr>
            <a:r>
              <a:rPr lang="en-US" sz="1400">
                <a:solidFill>
                  <a:srgbClr val="001D4D"/>
                </a:solidFill>
                <a:latin typeface="Times New Roman"/>
                <a:ea typeface="Times New Roman"/>
                <a:cs typeface="Times New Roman"/>
                <a:sym typeface="Times New Roman"/>
              </a:rPr>
              <a:t>User is at the homepage</a:t>
            </a:r>
          </a:p>
          <a:p>
            <a:pPr indent="-317500" lvl="0" marL="457200" rtl="0" algn="just">
              <a:spcBef>
                <a:spcPts val="0"/>
              </a:spcBef>
              <a:buClr>
                <a:srgbClr val="001D4D"/>
              </a:buClr>
              <a:buSzPct val="100000"/>
              <a:buFont typeface="Times New Roman"/>
            </a:pPr>
            <a:r>
              <a:rPr lang="en-US" sz="1400">
                <a:solidFill>
                  <a:srgbClr val="001D4D"/>
                </a:solidFill>
                <a:latin typeface="Times New Roman"/>
                <a:ea typeface="Times New Roman"/>
                <a:cs typeface="Times New Roman"/>
                <a:sym typeface="Times New Roman"/>
              </a:rPr>
              <a:t>Description:</a:t>
            </a:r>
          </a:p>
          <a:p>
            <a:pPr indent="-317500" lvl="1" marL="914400" rtl="0">
              <a:spcBef>
                <a:spcPts val="0"/>
              </a:spcBef>
              <a:buClr>
                <a:srgbClr val="001D4D"/>
              </a:buClr>
              <a:buSzPct val="100000"/>
              <a:buFont typeface="Times New Roman"/>
            </a:pPr>
            <a:r>
              <a:rPr lang="en-US" sz="1400">
                <a:solidFill>
                  <a:srgbClr val="001D4D"/>
                </a:solidFill>
                <a:latin typeface="Times New Roman"/>
                <a:ea typeface="Times New Roman"/>
                <a:cs typeface="Times New Roman"/>
                <a:sym typeface="Times New Roman"/>
              </a:rPr>
              <a:t>User enters input to source address field</a:t>
            </a:r>
          </a:p>
          <a:p>
            <a:pPr indent="-317500" lvl="1" marL="914400" rtl="0">
              <a:spcBef>
                <a:spcPts val="0"/>
              </a:spcBef>
              <a:buClr>
                <a:srgbClr val="001D4D"/>
              </a:buClr>
              <a:buSzPct val="100000"/>
              <a:buFont typeface="Times New Roman"/>
            </a:pPr>
            <a:r>
              <a:rPr lang="en-US" sz="1400">
                <a:solidFill>
                  <a:srgbClr val="001D4D"/>
                </a:solidFill>
                <a:latin typeface="Times New Roman"/>
                <a:ea typeface="Times New Roman"/>
                <a:cs typeface="Times New Roman"/>
                <a:sym typeface="Times New Roman"/>
              </a:rPr>
              <a:t>User enters input to destination address field</a:t>
            </a:r>
          </a:p>
          <a:p>
            <a:pPr indent="-317500" lvl="1" marL="914400" rtl="0">
              <a:spcBef>
                <a:spcPts val="0"/>
              </a:spcBef>
              <a:buClr>
                <a:srgbClr val="001D4D"/>
              </a:buClr>
              <a:buSzPct val="100000"/>
              <a:buFont typeface="Times New Roman"/>
            </a:pPr>
            <a:r>
              <a:rPr lang="en-US" sz="1400">
                <a:solidFill>
                  <a:srgbClr val="001D4D"/>
                </a:solidFill>
                <a:latin typeface="Times New Roman"/>
                <a:ea typeface="Times New Roman"/>
                <a:cs typeface="Times New Roman"/>
                <a:sym typeface="Times New Roman"/>
              </a:rPr>
              <a:t>User enters input to time field</a:t>
            </a:r>
          </a:p>
          <a:p>
            <a:pPr indent="-317500" lvl="1" marL="914400" rtl="0">
              <a:spcBef>
                <a:spcPts val="0"/>
              </a:spcBef>
              <a:buClr>
                <a:srgbClr val="001D4D"/>
              </a:buClr>
              <a:buSzPct val="100000"/>
              <a:buFont typeface="Times New Roman"/>
            </a:pPr>
            <a:r>
              <a:rPr lang="en-US" sz="1400">
                <a:solidFill>
                  <a:srgbClr val="001D4D"/>
                </a:solidFill>
                <a:latin typeface="Times New Roman"/>
                <a:ea typeface="Times New Roman"/>
                <a:cs typeface="Times New Roman"/>
                <a:sym typeface="Times New Roman"/>
              </a:rPr>
              <a:t>User selects addTrip button to print the trip created</a:t>
            </a:r>
          </a:p>
          <a:p>
            <a:pPr indent="0" lvl="0" marL="457200" rtl="0">
              <a:spcBef>
                <a:spcPts val="0"/>
              </a:spcBef>
              <a:buNone/>
            </a:pPr>
            <a:r>
              <a:t/>
            </a:r>
            <a:endParaRPr sz="1200">
              <a:solidFill>
                <a:srgbClr val="001D4D"/>
              </a:solidFill>
              <a:latin typeface="Times New Roman"/>
              <a:ea typeface="Times New Roman"/>
              <a:cs typeface="Times New Roman"/>
              <a:sym typeface="Times New Roman"/>
            </a:endParaRPr>
          </a:p>
          <a:p>
            <a:pPr indent="0" lvl="0" marL="0" rtl="0">
              <a:spcBef>
                <a:spcPts val="0"/>
              </a:spcBef>
              <a:buNone/>
            </a:pPr>
            <a:r>
              <a:rPr lang="en-US" sz="2400">
                <a:solidFill>
                  <a:srgbClr val="001D4D"/>
                </a:solidFill>
              </a:rPr>
              <a:t>Use Case #293</a:t>
            </a:r>
          </a:p>
          <a:p>
            <a:pPr indent="0" lvl="0" marL="0" rtl="0">
              <a:spcBef>
                <a:spcPts val="0"/>
              </a:spcBef>
              <a:buNone/>
            </a:pPr>
            <a:r>
              <a:t/>
            </a:r>
            <a:endParaRPr sz="1400">
              <a:solidFill>
                <a:srgbClr val="001D4D"/>
              </a:solidFill>
            </a:endParaRPr>
          </a:p>
          <a:p>
            <a:pPr indent="-317500" lvl="0" marL="457200" rtl="0" algn="just">
              <a:spcBef>
                <a:spcPts val="0"/>
              </a:spcBef>
              <a:buClr>
                <a:srgbClr val="001D4D"/>
              </a:buClr>
              <a:buSzPct val="100000"/>
              <a:buFont typeface="Times New Roman"/>
            </a:pPr>
            <a:r>
              <a:rPr lang="en-US" sz="1400">
                <a:solidFill>
                  <a:srgbClr val="001D4D"/>
                </a:solidFill>
                <a:latin typeface="Times New Roman"/>
                <a:ea typeface="Times New Roman"/>
                <a:cs typeface="Times New Roman"/>
                <a:sym typeface="Times New Roman"/>
              </a:rPr>
              <a:t>Name: Print trips</a:t>
            </a:r>
          </a:p>
          <a:p>
            <a:pPr indent="-317500" lvl="0" marL="457200" rtl="0" algn="just">
              <a:spcBef>
                <a:spcPts val="0"/>
              </a:spcBef>
              <a:buClr>
                <a:srgbClr val="001D4D"/>
              </a:buClr>
              <a:buSzPct val="100000"/>
              <a:buFont typeface="Times New Roman"/>
            </a:pPr>
            <a:r>
              <a:rPr lang="en-US" sz="1400">
                <a:solidFill>
                  <a:srgbClr val="001D4D"/>
                </a:solidFill>
                <a:latin typeface="Times New Roman"/>
                <a:ea typeface="Times New Roman"/>
                <a:cs typeface="Times New Roman"/>
                <a:sym typeface="Times New Roman"/>
              </a:rPr>
              <a:t>Actor: User</a:t>
            </a:r>
          </a:p>
          <a:p>
            <a:pPr indent="-317500" lvl="0" marL="457200" rtl="0" algn="just">
              <a:spcBef>
                <a:spcPts val="0"/>
              </a:spcBef>
              <a:buClr>
                <a:srgbClr val="001D4D"/>
              </a:buClr>
              <a:buSzPct val="100000"/>
              <a:buFont typeface="Times New Roman"/>
            </a:pPr>
            <a:r>
              <a:rPr lang="en-US" sz="1400">
                <a:solidFill>
                  <a:srgbClr val="001D4D"/>
                </a:solidFill>
                <a:latin typeface="Times New Roman"/>
                <a:ea typeface="Times New Roman"/>
                <a:cs typeface="Times New Roman"/>
                <a:sym typeface="Times New Roman"/>
              </a:rPr>
              <a:t>Preconditions:</a:t>
            </a:r>
          </a:p>
          <a:p>
            <a:pPr indent="-317500" lvl="1" marL="914400" rtl="0" algn="just">
              <a:spcBef>
                <a:spcPts val="0"/>
              </a:spcBef>
              <a:buClr>
                <a:srgbClr val="001D4D"/>
              </a:buClr>
              <a:buSzPct val="100000"/>
              <a:buFont typeface="Times New Roman"/>
            </a:pPr>
            <a:r>
              <a:rPr lang="en-US" sz="1400">
                <a:solidFill>
                  <a:srgbClr val="001D4D"/>
                </a:solidFill>
                <a:latin typeface="Times New Roman"/>
                <a:ea typeface="Times New Roman"/>
                <a:cs typeface="Times New Roman"/>
                <a:sym typeface="Times New Roman"/>
              </a:rPr>
              <a:t>User is at the homepage</a:t>
            </a:r>
          </a:p>
          <a:p>
            <a:pPr indent="-317500" lvl="0" marL="457200" rtl="0" algn="just">
              <a:spcBef>
                <a:spcPts val="0"/>
              </a:spcBef>
              <a:buClr>
                <a:srgbClr val="001D4D"/>
              </a:buClr>
              <a:buSzPct val="100000"/>
              <a:buFont typeface="Times New Roman"/>
            </a:pPr>
            <a:r>
              <a:rPr lang="en-US" sz="1400">
                <a:solidFill>
                  <a:srgbClr val="001D4D"/>
                </a:solidFill>
                <a:latin typeface="Times New Roman"/>
                <a:ea typeface="Times New Roman"/>
                <a:cs typeface="Times New Roman"/>
                <a:sym typeface="Times New Roman"/>
              </a:rPr>
              <a:t>Description:</a:t>
            </a:r>
          </a:p>
          <a:p>
            <a:pPr indent="-317500" lvl="1" marL="914400" rtl="0" algn="just">
              <a:spcBef>
                <a:spcPts val="0"/>
              </a:spcBef>
              <a:buClr>
                <a:srgbClr val="001D4D"/>
              </a:buClr>
              <a:buSzPct val="100000"/>
              <a:buFont typeface="Times New Roman"/>
            </a:pPr>
            <a:r>
              <a:rPr lang="en-US" sz="1400">
                <a:solidFill>
                  <a:srgbClr val="001D4D"/>
                </a:solidFill>
                <a:latin typeface="Times New Roman"/>
                <a:ea typeface="Times New Roman"/>
                <a:cs typeface="Times New Roman"/>
                <a:sym typeface="Times New Roman"/>
              </a:rPr>
              <a:t>User enters at least one trip with the three fields required: source, destination and  time.</a:t>
            </a:r>
          </a:p>
          <a:p>
            <a:pPr indent="-317500" lvl="1" marL="914400" rtl="0" algn="just">
              <a:spcBef>
                <a:spcPts val="0"/>
              </a:spcBef>
              <a:buClr>
                <a:srgbClr val="001D4D"/>
              </a:buClr>
              <a:buSzPct val="100000"/>
              <a:buFont typeface="Times New Roman"/>
            </a:pPr>
            <a:r>
              <a:rPr lang="en-US" sz="1400">
                <a:solidFill>
                  <a:srgbClr val="001D4D"/>
                </a:solidFill>
                <a:latin typeface="Times New Roman"/>
                <a:ea typeface="Times New Roman"/>
                <a:cs typeface="Times New Roman"/>
                <a:sym typeface="Times New Roman"/>
              </a:rPr>
              <a:t>User selects Add Trip button</a:t>
            </a:r>
          </a:p>
          <a:p>
            <a:pPr indent="-317500" lvl="1" marL="914400" rtl="0" algn="just">
              <a:spcBef>
                <a:spcPts val="0"/>
              </a:spcBef>
              <a:buClr>
                <a:srgbClr val="001D4D"/>
              </a:buClr>
              <a:buSzPct val="100000"/>
              <a:buFont typeface="Times New Roman"/>
            </a:pPr>
            <a:r>
              <a:rPr lang="en-US" sz="1400">
                <a:solidFill>
                  <a:srgbClr val="001D4D"/>
                </a:solidFill>
                <a:latin typeface="Times New Roman"/>
                <a:ea typeface="Times New Roman"/>
                <a:cs typeface="Times New Roman"/>
                <a:sym typeface="Times New Roman"/>
              </a:rPr>
              <a:t>System responds by displaying the data entered for the trip on the textarea</a:t>
            </a:r>
          </a:p>
          <a:p>
            <a:pPr indent="-69850" lvl="0" marL="0" rtl="0">
              <a:spcBef>
                <a:spcPts val="0"/>
              </a:spcBef>
              <a:buClr>
                <a:schemeClr val="dk1"/>
              </a:buClr>
              <a:buSzPct val="28947"/>
              <a:buFont typeface="Arial"/>
              <a:buNone/>
            </a:pPr>
            <a:r>
              <a:t/>
            </a:r>
            <a:endParaRPr sz="3800"/>
          </a:p>
          <a:p>
            <a:pPr indent="-69850" lvl="0" marL="228600" rtl="0" algn="just">
              <a:spcBef>
                <a:spcPts val="0"/>
              </a:spcBef>
              <a:buClr>
                <a:schemeClr val="dk1"/>
              </a:buClr>
              <a:buSzPct val="91666"/>
              <a:buFont typeface="Arial"/>
              <a:buNone/>
            </a:pPr>
            <a:r>
              <a:t/>
            </a:r>
            <a:endParaRPr sz="1200">
              <a:solidFill>
                <a:schemeClr val="dk1"/>
              </a:solidFill>
              <a:latin typeface="Times New Roman"/>
              <a:ea typeface="Times New Roman"/>
              <a:cs typeface="Times New Roman"/>
              <a:sym typeface="Times New Roman"/>
            </a:endParaRPr>
          </a:p>
          <a:p>
            <a:pPr lvl="0">
              <a:spcBef>
                <a:spcPts val="0"/>
              </a:spcBef>
              <a:buNone/>
            </a:pPr>
            <a:r>
              <a:t/>
            </a:r>
            <a:endParaRPr/>
          </a:p>
        </p:txBody>
      </p:sp>
      <p:pic>
        <p:nvPicPr>
          <p:cNvPr id="252" name="Shape 252"/>
          <p:cNvPicPr preferRelativeResize="0"/>
          <p:nvPr/>
        </p:nvPicPr>
        <p:blipFill>
          <a:blip r:embed="rId3">
            <a:alphaModFix/>
          </a:blip>
          <a:stretch>
            <a:fillRect/>
          </a:stretch>
        </p:blipFill>
        <p:spPr>
          <a:xfrm>
            <a:off x="5468699" y="370249"/>
            <a:ext cx="3330600" cy="3166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Shape 258"/>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Sequence diagram, user stories #264 and #293.</a:t>
            </a:r>
          </a:p>
        </p:txBody>
      </p:sp>
      <p:pic>
        <p:nvPicPr>
          <p:cNvPr id="259" name="Shape 259"/>
          <p:cNvPicPr preferRelativeResize="0"/>
          <p:nvPr/>
        </p:nvPicPr>
        <p:blipFill>
          <a:blip r:embed="rId3">
            <a:alphaModFix/>
          </a:blip>
          <a:stretch>
            <a:fillRect/>
          </a:stretch>
        </p:blipFill>
        <p:spPr>
          <a:xfrm>
            <a:off x="839400" y="1348850"/>
            <a:ext cx="7583400" cy="468325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type="title"/>
          </p:nvPr>
        </p:nvSpPr>
        <p:spPr>
          <a:xfrm>
            <a:off x="827200" y="1136800"/>
            <a:ext cx="7817100" cy="999600"/>
          </a:xfrm>
          <a:prstGeom prst="rect">
            <a:avLst/>
          </a:prstGeom>
        </p:spPr>
        <p:txBody>
          <a:bodyPr anchorCtr="0" anchor="b" bIns="91425" lIns="91425" rIns="91425" tIns="91425">
            <a:noAutofit/>
          </a:bodyPr>
          <a:lstStyle/>
          <a:p>
            <a:pPr lvl="0">
              <a:spcBef>
                <a:spcPts val="0"/>
              </a:spcBef>
              <a:buNone/>
            </a:pPr>
            <a:r>
              <a:rPr lang="en-US" sz="3600"/>
              <a:t>User Story #278- Create a submit button to send data entered and display car paths and simulations</a:t>
            </a:r>
          </a:p>
        </p:txBody>
      </p:sp>
      <p:sp>
        <p:nvSpPr>
          <p:cNvPr id="266" name="Shape 266"/>
          <p:cNvSpPr txBox="1"/>
          <p:nvPr>
            <p:ph idx="1" type="body"/>
          </p:nvPr>
        </p:nvSpPr>
        <p:spPr>
          <a:xfrm>
            <a:off x="780300" y="2136475"/>
            <a:ext cx="7583400" cy="4020000"/>
          </a:xfrm>
          <a:prstGeom prst="rect">
            <a:avLst/>
          </a:prstGeom>
        </p:spPr>
        <p:txBody>
          <a:bodyPr anchorCtr="0" anchor="t" bIns="91425" lIns="91425" rIns="91425" tIns="91425">
            <a:noAutofit/>
          </a:bodyPr>
          <a:lstStyle/>
          <a:p>
            <a:pPr indent="-69850" lvl="0" marL="228600" rtl="0" algn="just">
              <a:spcBef>
                <a:spcPts val="0"/>
              </a:spcBef>
              <a:buClr>
                <a:schemeClr val="dk1"/>
              </a:buClr>
              <a:buSzPct val="55000"/>
              <a:buFont typeface="Arial"/>
              <a:buNone/>
            </a:pPr>
            <a:r>
              <a:rPr b="1" lang="en-US" sz="2000">
                <a:solidFill>
                  <a:srgbClr val="001D4D"/>
                </a:solidFill>
                <a:latin typeface="Times New Roman"/>
                <a:ea typeface="Times New Roman"/>
                <a:cs typeface="Times New Roman"/>
                <a:sym typeface="Times New Roman"/>
              </a:rPr>
              <a:t>Description</a:t>
            </a:r>
            <a:r>
              <a:rPr lang="en-US" sz="2000">
                <a:solidFill>
                  <a:srgbClr val="001D4D"/>
                </a:solidFill>
                <a:latin typeface="Times New Roman"/>
                <a:ea typeface="Times New Roman"/>
                <a:cs typeface="Times New Roman"/>
                <a:sym typeface="Times New Roman"/>
              </a:rPr>
              <a:t> </a:t>
            </a:r>
          </a:p>
          <a:p>
            <a:pPr indent="-69850" lvl="0" marL="228600" rtl="0" algn="just">
              <a:spcBef>
                <a:spcPts val="0"/>
              </a:spcBef>
              <a:buClr>
                <a:schemeClr val="dk1"/>
              </a:buClr>
              <a:buSzPct val="55000"/>
              <a:buFont typeface="Arial"/>
              <a:buNone/>
            </a:pPr>
            <a:r>
              <a:rPr lang="en-US" sz="2000">
                <a:solidFill>
                  <a:srgbClr val="001D4D"/>
                </a:solidFill>
                <a:latin typeface="Times New Roman"/>
                <a:ea typeface="Times New Roman"/>
                <a:cs typeface="Times New Roman"/>
                <a:sym typeface="Times New Roman"/>
              </a:rPr>
              <a:t>As a user I want to save every input trip entered and submit it when all the information required is completed with a button, so it can be displayed on the maps.</a:t>
            </a:r>
          </a:p>
          <a:p>
            <a:pPr indent="-69850" lvl="0" marL="228600" rtl="0" algn="just">
              <a:spcBef>
                <a:spcPts val="0"/>
              </a:spcBef>
              <a:buClr>
                <a:schemeClr val="dk1"/>
              </a:buClr>
              <a:buSzPct val="55000"/>
              <a:buFont typeface="Arial"/>
              <a:buNone/>
            </a:pPr>
            <a:r>
              <a:t/>
            </a:r>
            <a:endParaRPr sz="2000">
              <a:solidFill>
                <a:srgbClr val="001D4D"/>
              </a:solidFill>
              <a:latin typeface="Times New Roman"/>
              <a:ea typeface="Times New Roman"/>
              <a:cs typeface="Times New Roman"/>
              <a:sym typeface="Times New Roman"/>
            </a:endParaRPr>
          </a:p>
          <a:p>
            <a:pPr indent="-69850" lvl="0" marL="228600" rtl="0" algn="just">
              <a:spcBef>
                <a:spcPts val="0"/>
              </a:spcBef>
              <a:buClr>
                <a:schemeClr val="dk1"/>
              </a:buClr>
              <a:buSzPct val="55000"/>
              <a:buFont typeface="Arial"/>
              <a:buNone/>
            </a:pPr>
            <a:r>
              <a:rPr b="1" lang="en-US" sz="2000">
                <a:solidFill>
                  <a:srgbClr val="001D4D"/>
                </a:solidFill>
                <a:latin typeface="Times New Roman"/>
                <a:ea typeface="Times New Roman"/>
                <a:cs typeface="Times New Roman"/>
                <a:sym typeface="Times New Roman"/>
              </a:rPr>
              <a:t>Acceptance Criteria</a:t>
            </a:r>
          </a:p>
          <a:p>
            <a:pPr indent="-355600" lvl="0" marL="914400" rtl="0" algn="just">
              <a:spcBef>
                <a:spcPts val="0"/>
              </a:spcBef>
              <a:buClr>
                <a:srgbClr val="001D4D"/>
              </a:buClr>
              <a:buSzPct val="100000"/>
              <a:buFont typeface="Times New Roman"/>
              <a:buAutoNum type="arabicPeriod"/>
            </a:pPr>
            <a:r>
              <a:rPr lang="en-US" sz="2000">
                <a:solidFill>
                  <a:srgbClr val="001D4D"/>
                </a:solidFill>
                <a:latin typeface="Times New Roman"/>
                <a:ea typeface="Times New Roman"/>
                <a:cs typeface="Times New Roman"/>
                <a:sym typeface="Times New Roman"/>
              </a:rPr>
              <a:t>Displaying all the information recollected in the input fields such   as source and destination address for every trip in the maps and showing the car animations when clicking the submit button </a:t>
            </a:r>
            <a:br>
              <a:rPr lang="en-US" sz="2000">
                <a:solidFill>
                  <a:srgbClr val="001D4D"/>
                </a:solidFill>
                <a:latin typeface="Times New Roman"/>
                <a:ea typeface="Times New Roman"/>
                <a:cs typeface="Times New Roman"/>
                <a:sym typeface="Times New Roman"/>
              </a:rPr>
            </a:b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Use Case #278</a:t>
            </a:r>
          </a:p>
        </p:txBody>
      </p:sp>
      <p:sp>
        <p:nvSpPr>
          <p:cNvPr id="273" name="Shape 273"/>
          <p:cNvSpPr txBox="1"/>
          <p:nvPr>
            <p:ph idx="1" type="body"/>
          </p:nvPr>
        </p:nvSpPr>
        <p:spPr>
          <a:xfrm>
            <a:off x="779462" y="1828800"/>
            <a:ext cx="7583400" cy="4208400"/>
          </a:xfrm>
          <a:prstGeom prst="rect">
            <a:avLst/>
          </a:prstGeom>
        </p:spPr>
        <p:txBody>
          <a:bodyPr anchorCtr="0" anchor="t" bIns="91425" lIns="91425" rIns="91425" tIns="91425">
            <a:noAutofit/>
          </a:bodyPr>
          <a:lstStyle/>
          <a:p>
            <a:pPr indent="-355600" lvl="0" marL="457200" rtl="0" algn="just">
              <a:spcBef>
                <a:spcPts val="0"/>
              </a:spcBef>
              <a:buClr>
                <a:srgbClr val="001D4D"/>
              </a:buClr>
              <a:buSzPct val="100000"/>
              <a:buFont typeface="Times New Roman"/>
            </a:pPr>
            <a:r>
              <a:rPr lang="en-US" sz="2000">
                <a:solidFill>
                  <a:srgbClr val="001D4D"/>
                </a:solidFill>
                <a:latin typeface="Times New Roman"/>
                <a:ea typeface="Times New Roman"/>
                <a:cs typeface="Times New Roman"/>
                <a:sym typeface="Times New Roman"/>
              </a:rPr>
              <a:t>Name: Submit data entered by user</a:t>
            </a:r>
          </a:p>
          <a:p>
            <a:pPr indent="-355600" lvl="0" marL="457200" rtl="0" algn="just">
              <a:spcBef>
                <a:spcPts val="0"/>
              </a:spcBef>
              <a:buClr>
                <a:srgbClr val="001D4D"/>
              </a:buClr>
              <a:buSzPct val="100000"/>
              <a:buFont typeface="Times New Roman"/>
            </a:pPr>
            <a:r>
              <a:rPr lang="en-US" sz="2000">
                <a:solidFill>
                  <a:srgbClr val="001D4D"/>
                </a:solidFill>
                <a:latin typeface="Times New Roman"/>
                <a:ea typeface="Times New Roman"/>
                <a:cs typeface="Times New Roman"/>
                <a:sym typeface="Times New Roman"/>
              </a:rPr>
              <a:t>Actor: User</a:t>
            </a:r>
          </a:p>
          <a:p>
            <a:pPr indent="-355600" lvl="0" marL="457200" rtl="0" algn="just">
              <a:spcBef>
                <a:spcPts val="0"/>
              </a:spcBef>
              <a:buClr>
                <a:srgbClr val="001D4D"/>
              </a:buClr>
              <a:buSzPct val="100000"/>
              <a:buFont typeface="Times New Roman"/>
            </a:pPr>
            <a:r>
              <a:rPr lang="en-US" sz="2000">
                <a:solidFill>
                  <a:srgbClr val="001D4D"/>
                </a:solidFill>
                <a:latin typeface="Times New Roman"/>
                <a:ea typeface="Times New Roman"/>
                <a:cs typeface="Times New Roman"/>
                <a:sym typeface="Times New Roman"/>
              </a:rPr>
              <a:t>Preconditions:</a:t>
            </a:r>
          </a:p>
          <a:p>
            <a:pPr indent="-228600" lvl="1" marL="914400" rtl="0" algn="just">
              <a:spcBef>
                <a:spcPts val="0"/>
              </a:spcBef>
              <a:buClr>
                <a:srgbClr val="001D4D"/>
              </a:buClr>
              <a:buFont typeface="Times New Roman"/>
            </a:pPr>
            <a:r>
              <a:rPr lang="en-US">
                <a:solidFill>
                  <a:srgbClr val="001D4D"/>
                </a:solidFill>
                <a:latin typeface="Times New Roman"/>
                <a:ea typeface="Times New Roman"/>
                <a:cs typeface="Times New Roman"/>
                <a:sym typeface="Times New Roman"/>
              </a:rPr>
              <a:t>User is at the homepage</a:t>
            </a:r>
          </a:p>
          <a:p>
            <a:pPr indent="-228600" lvl="1" marL="914400" rtl="0" algn="just">
              <a:spcBef>
                <a:spcPts val="0"/>
              </a:spcBef>
              <a:buClr>
                <a:srgbClr val="001D4D"/>
              </a:buClr>
              <a:buFont typeface="Times New Roman"/>
            </a:pPr>
            <a:r>
              <a:rPr lang="en-US">
                <a:solidFill>
                  <a:srgbClr val="001D4D"/>
                </a:solidFill>
                <a:latin typeface="Times New Roman"/>
                <a:ea typeface="Times New Roman"/>
                <a:cs typeface="Times New Roman"/>
                <a:sym typeface="Times New Roman"/>
              </a:rPr>
              <a:t>User has entered at least one trip with the three fields required: source, destination and time.</a:t>
            </a:r>
          </a:p>
          <a:p>
            <a:pPr indent="-228600" lvl="1" marL="914400" rtl="0" algn="just">
              <a:spcBef>
                <a:spcPts val="0"/>
              </a:spcBef>
              <a:buClr>
                <a:srgbClr val="001D4D"/>
              </a:buClr>
              <a:buFont typeface="Times New Roman"/>
            </a:pPr>
            <a:r>
              <a:rPr lang="en-US">
                <a:solidFill>
                  <a:srgbClr val="001D4D"/>
                </a:solidFill>
                <a:latin typeface="Times New Roman"/>
                <a:ea typeface="Times New Roman"/>
                <a:cs typeface="Times New Roman"/>
                <a:sym typeface="Times New Roman"/>
              </a:rPr>
              <a:t>Algorithm selected for Oblivious map navigation.</a:t>
            </a:r>
          </a:p>
          <a:p>
            <a:pPr indent="-355600" lvl="0" marL="457200" rtl="0" algn="just">
              <a:spcBef>
                <a:spcPts val="0"/>
              </a:spcBef>
              <a:buClr>
                <a:srgbClr val="001D4D"/>
              </a:buClr>
              <a:buSzPct val="100000"/>
              <a:buFont typeface="Times New Roman"/>
            </a:pPr>
            <a:r>
              <a:rPr lang="en-US" sz="2000">
                <a:solidFill>
                  <a:srgbClr val="001D4D"/>
                </a:solidFill>
                <a:latin typeface="Times New Roman"/>
                <a:ea typeface="Times New Roman"/>
                <a:cs typeface="Times New Roman"/>
                <a:sym typeface="Times New Roman"/>
              </a:rPr>
              <a:t>Description:</a:t>
            </a:r>
          </a:p>
          <a:p>
            <a:pPr indent="-228600" lvl="1" marL="914400" rtl="0" algn="just">
              <a:spcBef>
                <a:spcPts val="0"/>
              </a:spcBef>
              <a:buClr>
                <a:srgbClr val="001D4D"/>
              </a:buClr>
              <a:buFont typeface="Times New Roman"/>
            </a:pPr>
            <a:r>
              <a:rPr lang="en-US">
                <a:solidFill>
                  <a:srgbClr val="001D4D"/>
                </a:solidFill>
                <a:latin typeface="Times New Roman"/>
                <a:ea typeface="Times New Roman"/>
                <a:cs typeface="Times New Roman"/>
                <a:sym typeface="Times New Roman"/>
              </a:rPr>
              <a:t>User selects Submit button</a:t>
            </a:r>
          </a:p>
          <a:p>
            <a:pPr indent="-228600" lvl="1" marL="914400" rtl="0" algn="just">
              <a:spcBef>
                <a:spcPts val="0"/>
              </a:spcBef>
              <a:buClr>
                <a:srgbClr val="001D4D"/>
              </a:buClr>
              <a:buFont typeface="Times New Roman"/>
            </a:pPr>
            <a:r>
              <a:rPr lang="en-US">
                <a:solidFill>
                  <a:srgbClr val="001D4D"/>
                </a:solidFill>
                <a:latin typeface="Times New Roman"/>
                <a:ea typeface="Times New Roman"/>
                <a:cs typeface="Times New Roman"/>
                <a:sym typeface="Times New Roman"/>
              </a:rPr>
              <a:t>System responds by displaying route/s for each trip entered in the maps.</a:t>
            </a:r>
          </a:p>
          <a:p>
            <a:pPr lvl="0">
              <a:spcBef>
                <a:spcPts val="0"/>
              </a:spcBef>
              <a:buNone/>
            </a:pPr>
            <a:r>
              <a:t/>
            </a:r>
            <a:endParaRPr sz="2000">
              <a:solidFill>
                <a:srgbClr val="001D4D"/>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Shape 279"/>
          <p:cNvSpPr txBox="1"/>
          <p:nvPr>
            <p:ph type="title"/>
          </p:nvPr>
        </p:nvSpPr>
        <p:spPr>
          <a:xfrm>
            <a:off x="779475" y="381000"/>
            <a:ext cx="7583400" cy="554100"/>
          </a:xfrm>
          <a:prstGeom prst="rect">
            <a:avLst/>
          </a:prstGeom>
        </p:spPr>
        <p:txBody>
          <a:bodyPr anchorCtr="0" anchor="b" bIns="91425" lIns="91425" rIns="91425" tIns="91425">
            <a:noAutofit/>
          </a:bodyPr>
          <a:lstStyle/>
          <a:p>
            <a:pPr lvl="0">
              <a:spcBef>
                <a:spcPts val="0"/>
              </a:spcBef>
              <a:buNone/>
            </a:pPr>
            <a:r>
              <a:rPr lang="en-US" sz="3600"/>
              <a:t>Sequence diagram, User Story#278</a:t>
            </a:r>
          </a:p>
        </p:txBody>
      </p:sp>
      <p:pic>
        <p:nvPicPr>
          <p:cNvPr id="280" name="Shape 280"/>
          <p:cNvPicPr preferRelativeResize="0"/>
          <p:nvPr/>
        </p:nvPicPr>
        <p:blipFill>
          <a:blip r:embed="rId3">
            <a:alphaModFix/>
          </a:blip>
          <a:stretch>
            <a:fillRect/>
          </a:stretch>
        </p:blipFill>
        <p:spPr>
          <a:xfrm>
            <a:off x="845100" y="898399"/>
            <a:ext cx="4658249" cy="5854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Pro</a:t>
            </a:r>
            <a:r>
              <a:rPr lang="en-US"/>
              <a:t>ject</a:t>
            </a:r>
            <a:r>
              <a:rPr b="0" i="0" lang="en-US" sz="3800" u="none" cap="none" strike="noStrike">
                <a:solidFill>
                  <a:srgbClr val="001D4D"/>
                </a:solidFill>
                <a:latin typeface="Trebuchet MS"/>
                <a:ea typeface="Trebuchet MS"/>
                <a:cs typeface="Trebuchet MS"/>
                <a:sym typeface="Trebuchet MS"/>
              </a:rPr>
              <a:t> definition</a:t>
            </a:r>
          </a:p>
        </p:txBody>
      </p:sp>
      <p:sp>
        <p:nvSpPr>
          <p:cNvPr id="159" name="Shape 159"/>
          <p:cNvSpPr txBox="1"/>
          <p:nvPr>
            <p:ph idx="1" type="body"/>
          </p:nvPr>
        </p:nvSpPr>
        <p:spPr>
          <a:xfrm>
            <a:off x="779462" y="1524000"/>
            <a:ext cx="7583486" cy="4208462"/>
          </a:xfrm>
          <a:prstGeom prst="rect">
            <a:avLst/>
          </a:prstGeom>
          <a:noFill/>
          <a:ln>
            <a:noFill/>
          </a:ln>
        </p:spPr>
        <p:txBody>
          <a:bodyPr anchorCtr="0" anchor="t" bIns="45700" lIns="91425" rIns="91425" tIns="45700">
            <a:noAutofit/>
          </a:bodyPr>
          <a:lstStyle/>
          <a:p>
            <a:pPr indent="0" lvl="0" marL="0" marR="0" rtl="0" algn="l">
              <a:lnSpc>
                <a:spcPct val="100000"/>
              </a:lnSpc>
              <a:spcBef>
                <a:spcPts val="2000"/>
              </a:spcBef>
              <a:spcAft>
                <a:spcPts val="0"/>
              </a:spcAft>
              <a:buNone/>
            </a:pPr>
            <a:r>
              <a:rPr lang="en-US" sz="1800"/>
              <a:t>This project is the second version of Traffic Simulator. The first major priority of the new system was to get all of the code into a single web application. The system is unified under a NodeJS and ExpressJS web server. The front end handling the simulation display is served by the web server as an AngularJS application. The back end API and algorithms are handled by ExpressJS and a Python wrapper to run the algorithms in their native language of Python. </a:t>
            </a:r>
            <a:br>
              <a:rPr lang="en-US" sz="1800"/>
            </a:br>
            <a:br>
              <a:rPr lang="en-US" sz="1800"/>
            </a:br>
            <a:r>
              <a:rPr lang="en-US" sz="1800"/>
              <a:t>The new system also displays a side by side comparison with Google Map’s Navigation. The simulation runs off of Google Maps and no longer is coupled with Leaflet and MapQuest. </a:t>
            </a:r>
            <a:br>
              <a:rPr lang="en-US" sz="1800"/>
            </a:br>
            <a:br>
              <a:rPr lang="en-US" sz="1800"/>
            </a:b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ph type="title"/>
          </p:nvPr>
        </p:nvSpPr>
        <p:spPr>
          <a:xfrm>
            <a:off x="779475" y="381000"/>
            <a:ext cx="7583400" cy="1326000"/>
          </a:xfrm>
          <a:prstGeom prst="rect">
            <a:avLst/>
          </a:prstGeom>
        </p:spPr>
        <p:txBody>
          <a:bodyPr anchorCtr="0" anchor="b" bIns="91425" lIns="91425" rIns="91425" tIns="91425">
            <a:noAutofit/>
          </a:bodyPr>
          <a:lstStyle/>
          <a:p>
            <a:pPr lvl="0">
              <a:spcBef>
                <a:spcPts val="0"/>
              </a:spcBef>
              <a:buNone/>
            </a:pPr>
            <a:r>
              <a:rPr lang="en-US"/>
              <a:t>User Story #279-[Simulation] Moving Cars</a:t>
            </a:r>
          </a:p>
        </p:txBody>
      </p:sp>
      <p:sp>
        <p:nvSpPr>
          <p:cNvPr id="287" name="Shape 287"/>
          <p:cNvSpPr txBox="1"/>
          <p:nvPr>
            <p:ph idx="1" type="body"/>
          </p:nvPr>
        </p:nvSpPr>
        <p:spPr>
          <a:xfrm>
            <a:off x="779475" y="1627300"/>
            <a:ext cx="7583400" cy="4410000"/>
          </a:xfrm>
          <a:prstGeom prst="rect">
            <a:avLst/>
          </a:prstGeom>
        </p:spPr>
        <p:txBody>
          <a:bodyPr anchorCtr="0" anchor="t" bIns="91425" lIns="91425" rIns="91425" tIns="91425">
            <a:noAutofit/>
          </a:bodyPr>
          <a:lstStyle/>
          <a:p>
            <a:pPr indent="0" lvl="0" marL="228600" rtl="0" algn="just">
              <a:spcBef>
                <a:spcPts val="0"/>
              </a:spcBef>
              <a:buNone/>
            </a:pPr>
            <a:r>
              <a:t/>
            </a:r>
            <a:endParaRPr b="1" sz="2000">
              <a:solidFill>
                <a:srgbClr val="001D4D"/>
              </a:solidFill>
              <a:latin typeface="Times New Roman"/>
              <a:ea typeface="Times New Roman"/>
              <a:cs typeface="Times New Roman"/>
              <a:sym typeface="Times New Roman"/>
            </a:endParaRPr>
          </a:p>
          <a:p>
            <a:pPr indent="-69850" lvl="0" marL="228600" rtl="0" algn="just">
              <a:spcBef>
                <a:spcPts val="0"/>
              </a:spcBef>
              <a:buClr>
                <a:schemeClr val="dk1"/>
              </a:buClr>
              <a:buSzPct val="55000"/>
              <a:buFont typeface="Arial"/>
              <a:buNone/>
            </a:pPr>
            <a:r>
              <a:rPr b="1" lang="en-US" sz="2000">
                <a:solidFill>
                  <a:srgbClr val="001D4D"/>
                </a:solidFill>
                <a:latin typeface="Times New Roman"/>
                <a:ea typeface="Times New Roman"/>
                <a:cs typeface="Times New Roman"/>
                <a:sym typeface="Times New Roman"/>
              </a:rPr>
              <a:t>Description</a:t>
            </a:r>
            <a:r>
              <a:rPr lang="en-US" sz="2000">
                <a:solidFill>
                  <a:srgbClr val="001D4D"/>
                </a:solidFill>
                <a:latin typeface="Times New Roman"/>
                <a:ea typeface="Times New Roman"/>
                <a:cs typeface="Times New Roman"/>
                <a:sym typeface="Times New Roman"/>
              </a:rPr>
              <a:t> </a:t>
            </a:r>
          </a:p>
          <a:p>
            <a:pPr indent="-69850" lvl="0" marL="228600" rtl="0" algn="just">
              <a:spcBef>
                <a:spcPts val="0"/>
              </a:spcBef>
              <a:buClr>
                <a:schemeClr val="dk1"/>
              </a:buClr>
              <a:buSzPct val="55000"/>
              <a:buFont typeface="Arial"/>
              <a:buNone/>
            </a:pPr>
            <a:r>
              <a:rPr lang="en-US" sz="2000">
                <a:solidFill>
                  <a:srgbClr val="001D4D"/>
                </a:solidFill>
                <a:latin typeface="Times New Roman"/>
                <a:ea typeface="Times New Roman"/>
                <a:cs typeface="Times New Roman"/>
                <a:sym typeface="Times New Roman"/>
              </a:rPr>
              <a:t>As a user, I want to be able to see the cars moving along the path chosen by the algorithm.</a:t>
            </a:r>
          </a:p>
          <a:p>
            <a:pPr indent="-69850" lvl="0" marL="228600" rtl="0" algn="just">
              <a:spcBef>
                <a:spcPts val="0"/>
              </a:spcBef>
              <a:buClr>
                <a:schemeClr val="dk1"/>
              </a:buClr>
              <a:buSzPct val="55000"/>
              <a:buFont typeface="Arial"/>
              <a:buNone/>
            </a:pPr>
            <a:r>
              <a:t/>
            </a:r>
            <a:endParaRPr sz="2000">
              <a:solidFill>
                <a:srgbClr val="001D4D"/>
              </a:solidFill>
              <a:latin typeface="Times New Roman"/>
              <a:ea typeface="Times New Roman"/>
              <a:cs typeface="Times New Roman"/>
              <a:sym typeface="Times New Roman"/>
            </a:endParaRPr>
          </a:p>
          <a:p>
            <a:pPr indent="-69850" lvl="0" marL="228600" rtl="0" algn="just">
              <a:spcBef>
                <a:spcPts val="0"/>
              </a:spcBef>
              <a:buClr>
                <a:schemeClr val="dk1"/>
              </a:buClr>
              <a:buSzPct val="55000"/>
              <a:buFont typeface="Arial"/>
              <a:buNone/>
            </a:pPr>
            <a:r>
              <a:rPr b="1" lang="en-US" sz="2000">
                <a:solidFill>
                  <a:srgbClr val="001D4D"/>
                </a:solidFill>
                <a:latin typeface="Times New Roman"/>
                <a:ea typeface="Times New Roman"/>
                <a:cs typeface="Times New Roman"/>
                <a:sym typeface="Times New Roman"/>
              </a:rPr>
              <a:t>Acceptance Criteria</a:t>
            </a:r>
          </a:p>
          <a:p>
            <a:pPr indent="-355600" lvl="0" marL="914400" rtl="0" algn="just">
              <a:spcBef>
                <a:spcPts val="0"/>
              </a:spcBef>
              <a:buClr>
                <a:srgbClr val="001D4D"/>
              </a:buClr>
              <a:buSzPct val="100000"/>
              <a:buFont typeface="Times New Roman"/>
              <a:buAutoNum type="arabicPeriod"/>
            </a:pPr>
            <a:r>
              <a:rPr lang="en-US" sz="2000">
                <a:solidFill>
                  <a:srgbClr val="001D4D"/>
                </a:solidFill>
                <a:latin typeface="Times New Roman"/>
                <a:ea typeface="Times New Roman"/>
                <a:cs typeface="Times New Roman"/>
                <a:sym typeface="Times New Roman"/>
              </a:rPr>
              <a:t>Cars move smoothly from source to destination following the given path.</a:t>
            </a:r>
          </a:p>
          <a:p>
            <a:pPr indent="-355600" lvl="0" marL="914400" rtl="0" algn="just">
              <a:spcBef>
                <a:spcPts val="0"/>
              </a:spcBef>
              <a:buClr>
                <a:srgbClr val="001D4D"/>
              </a:buClr>
              <a:buSzPct val="100000"/>
              <a:buFont typeface="Times New Roman"/>
              <a:buAutoNum type="arabicPeriod"/>
            </a:pPr>
            <a:r>
              <a:rPr lang="en-US" sz="2000">
                <a:solidFill>
                  <a:srgbClr val="001D4D"/>
                </a:solidFill>
                <a:latin typeface="Times New Roman"/>
                <a:ea typeface="Times New Roman"/>
                <a:cs typeface="Times New Roman"/>
                <a:sym typeface="Times New Roman"/>
              </a:rPr>
              <a:t>Cars move in a base unit of time (1 second) from point A to point B regardless of distance.</a:t>
            </a:r>
          </a:p>
          <a:p>
            <a:pPr indent="-355600" lvl="0" marL="914400" rtl="0" algn="just">
              <a:spcBef>
                <a:spcPts val="0"/>
              </a:spcBef>
              <a:buClr>
                <a:srgbClr val="001D4D"/>
              </a:buClr>
              <a:buSzPct val="100000"/>
              <a:buFont typeface="Times New Roman"/>
              <a:buAutoNum type="arabicPeriod"/>
            </a:pPr>
            <a:r>
              <a:rPr lang="en-US" sz="2000">
                <a:solidFill>
                  <a:srgbClr val="001D4D"/>
                </a:solidFill>
                <a:latin typeface="Times New Roman"/>
                <a:ea typeface="Times New Roman"/>
                <a:cs typeface="Times New Roman"/>
                <a:sym typeface="Times New Roman"/>
              </a:rPr>
              <a:t>Cars disappear one second after reaching destination.</a:t>
            </a:r>
            <a:br>
              <a:rPr lang="en-US" sz="2000">
                <a:solidFill>
                  <a:srgbClr val="001D4D"/>
                </a:solidFill>
                <a:latin typeface="Times New Roman"/>
                <a:ea typeface="Times New Roman"/>
                <a:cs typeface="Times New Roman"/>
                <a:sym typeface="Times New Roman"/>
              </a:rPr>
            </a:b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txBox="1"/>
          <p:nvPr>
            <p:ph type="title"/>
          </p:nvPr>
        </p:nvSpPr>
        <p:spPr>
          <a:xfrm>
            <a:off x="779468" y="381000"/>
            <a:ext cx="3775200" cy="1044600"/>
          </a:xfrm>
          <a:prstGeom prst="rect">
            <a:avLst/>
          </a:prstGeom>
        </p:spPr>
        <p:txBody>
          <a:bodyPr anchorCtr="0" anchor="b" bIns="91425" lIns="91425" rIns="91425" tIns="91425">
            <a:noAutofit/>
          </a:bodyPr>
          <a:lstStyle/>
          <a:p>
            <a:pPr lvl="0">
              <a:spcBef>
                <a:spcPts val="0"/>
              </a:spcBef>
              <a:buNone/>
            </a:pPr>
            <a:r>
              <a:rPr lang="en-US"/>
              <a:t>Use Case #279                     </a:t>
            </a:r>
          </a:p>
        </p:txBody>
      </p:sp>
      <p:sp>
        <p:nvSpPr>
          <p:cNvPr id="294" name="Shape 294"/>
          <p:cNvSpPr txBox="1"/>
          <p:nvPr>
            <p:ph idx="1" type="body"/>
          </p:nvPr>
        </p:nvSpPr>
        <p:spPr>
          <a:xfrm>
            <a:off x="779475" y="1388625"/>
            <a:ext cx="4443600" cy="4648500"/>
          </a:xfrm>
          <a:prstGeom prst="rect">
            <a:avLst/>
          </a:prstGeom>
        </p:spPr>
        <p:txBody>
          <a:bodyPr anchorCtr="0" anchor="t" bIns="91425" lIns="91425" rIns="91425" tIns="91425">
            <a:noAutofit/>
          </a:bodyPr>
          <a:lstStyle/>
          <a:p>
            <a:pPr indent="-355600" lvl="0" marL="457200" rtl="0" algn="just">
              <a:spcBef>
                <a:spcPts val="0"/>
              </a:spcBef>
              <a:buClr>
                <a:srgbClr val="001D4D"/>
              </a:buClr>
              <a:buSzPct val="100000"/>
              <a:buFont typeface="Times New Roman"/>
            </a:pPr>
            <a:r>
              <a:rPr lang="en-US" sz="2000">
                <a:solidFill>
                  <a:srgbClr val="001D4D"/>
                </a:solidFill>
                <a:latin typeface="Times New Roman"/>
                <a:ea typeface="Times New Roman"/>
                <a:cs typeface="Times New Roman"/>
                <a:sym typeface="Times New Roman"/>
              </a:rPr>
              <a:t>Name: Car Animation</a:t>
            </a:r>
          </a:p>
          <a:p>
            <a:pPr indent="-355600" lvl="0" marL="457200" rtl="0" algn="just">
              <a:spcBef>
                <a:spcPts val="0"/>
              </a:spcBef>
              <a:buClr>
                <a:srgbClr val="001D4D"/>
              </a:buClr>
              <a:buSzPct val="100000"/>
              <a:buFont typeface="Times New Roman"/>
            </a:pPr>
            <a:r>
              <a:rPr lang="en-US" sz="2000">
                <a:solidFill>
                  <a:srgbClr val="001D4D"/>
                </a:solidFill>
                <a:latin typeface="Times New Roman"/>
                <a:ea typeface="Times New Roman"/>
                <a:cs typeface="Times New Roman"/>
                <a:sym typeface="Times New Roman"/>
              </a:rPr>
              <a:t>Actor: User</a:t>
            </a:r>
          </a:p>
          <a:p>
            <a:pPr indent="-355600" lvl="0" marL="457200" rtl="0" algn="just">
              <a:spcBef>
                <a:spcPts val="0"/>
              </a:spcBef>
              <a:buClr>
                <a:srgbClr val="001D4D"/>
              </a:buClr>
              <a:buSzPct val="100000"/>
              <a:buFont typeface="Times New Roman"/>
            </a:pPr>
            <a:r>
              <a:rPr lang="en-US" sz="2000">
                <a:solidFill>
                  <a:srgbClr val="001D4D"/>
                </a:solidFill>
                <a:latin typeface="Times New Roman"/>
                <a:ea typeface="Times New Roman"/>
                <a:cs typeface="Times New Roman"/>
                <a:sym typeface="Times New Roman"/>
              </a:rPr>
              <a:t>Preconditions:</a:t>
            </a:r>
          </a:p>
          <a:p>
            <a:pPr indent="-228600" lvl="1" marL="914400" rtl="0" algn="just">
              <a:spcBef>
                <a:spcPts val="0"/>
              </a:spcBef>
              <a:buClr>
                <a:srgbClr val="001D4D"/>
              </a:buClr>
              <a:buFont typeface="Times New Roman"/>
            </a:pPr>
            <a:r>
              <a:rPr lang="en-US">
                <a:solidFill>
                  <a:srgbClr val="001D4D"/>
                </a:solidFill>
                <a:latin typeface="Times New Roman"/>
                <a:ea typeface="Times New Roman"/>
                <a:cs typeface="Times New Roman"/>
                <a:sym typeface="Times New Roman"/>
              </a:rPr>
              <a:t>User has submitted at least one trip.</a:t>
            </a:r>
          </a:p>
          <a:p>
            <a:pPr indent="-355600" lvl="0" marL="457200" rtl="0" algn="just">
              <a:spcBef>
                <a:spcPts val="0"/>
              </a:spcBef>
              <a:buClr>
                <a:srgbClr val="001D4D"/>
              </a:buClr>
              <a:buSzPct val="100000"/>
              <a:buFont typeface="Times New Roman"/>
            </a:pPr>
            <a:r>
              <a:rPr lang="en-US" sz="2000">
                <a:solidFill>
                  <a:srgbClr val="001D4D"/>
                </a:solidFill>
                <a:latin typeface="Times New Roman"/>
                <a:ea typeface="Times New Roman"/>
                <a:cs typeface="Times New Roman"/>
                <a:sym typeface="Times New Roman"/>
              </a:rPr>
              <a:t>Description:</a:t>
            </a:r>
          </a:p>
          <a:p>
            <a:pPr indent="-228600" lvl="1" marL="914400" rtl="0" algn="just">
              <a:spcBef>
                <a:spcPts val="0"/>
              </a:spcBef>
              <a:buClr>
                <a:srgbClr val="001D4D"/>
              </a:buClr>
              <a:buFont typeface="Times New Roman"/>
            </a:pPr>
            <a:r>
              <a:rPr lang="en-US">
                <a:solidFill>
                  <a:srgbClr val="001D4D"/>
                </a:solidFill>
                <a:latin typeface="Times New Roman"/>
                <a:ea typeface="Times New Roman"/>
                <a:cs typeface="Times New Roman"/>
                <a:sym typeface="Times New Roman"/>
              </a:rPr>
              <a:t>A Google Maps marker will appear at the specified location based on the chosen algorithm.</a:t>
            </a:r>
          </a:p>
          <a:p>
            <a:pPr indent="-228600" lvl="1" marL="914400" rtl="0" algn="just">
              <a:spcBef>
                <a:spcPts val="0"/>
              </a:spcBef>
              <a:buClr>
                <a:srgbClr val="001D4D"/>
              </a:buClr>
              <a:buFont typeface="Times New Roman"/>
            </a:pPr>
            <a:r>
              <a:rPr lang="en-US">
                <a:solidFill>
                  <a:srgbClr val="001D4D"/>
                </a:solidFill>
                <a:latin typeface="Times New Roman"/>
                <a:ea typeface="Times New Roman"/>
                <a:cs typeface="Times New Roman"/>
                <a:sym typeface="Times New Roman"/>
              </a:rPr>
              <a:t>The marker will animate to the next point in the path after 1 second.</a:t>
            </a:r>
          </a:p>
          <a:p>
            <a:pPr indent="-228600" lvl="1" marL="914400" rtl="0" algn="just">
              <a:spcBef>
                <a:spcPts val="0"/>
              </a:spcBef>
              <a:buClr>
                <a:srgbClr val="001D4D"/>
              </a:buClr>
              <a:buFont typeface="Times New Roman"/>
            </a:pPr>
            <a:r>
              <a:rPr lang="en-US">
                <a:solidFill>
                  <a:srgbClr val="001D4D"/>
                </a:solidFill>
                <a:latin typeface="Times New Roman"/>
                <a:ea typeface="Times New Roman"/>
                <a:cs typeface="Times New Roman"/>
                <a:sym typeface="Times New Roman"/>
              </a:rPr>
              <a:t>The marker will disappear after 1 second after reaching its destination.</a:t>
            </a:r>
          </a:p>
          <a:p>
            <a:pPr lvl="0">
              <a:spcBef>
                <a:spcPts val="0"/>
              </a:spcBef>
              <a:buNone/>
            </a:pPr>
            <a:r>
              <a:t/>
            </a:r>
            <a:endParaRPr/>
          </a:p>
        </p:txBody>
      </p:sp>
      <p:pic>
        <p:nvPicPr>
          <p:cNvPr id="295" name="Shape 295"/>
          <p:cNvPicPr preferRelativeResize="0"/>
          <p:nvPr/>
        </p:nvPicPr>
        <p:blipFill>
          <a:blip r:embed="rId3">
            <a:alphaModFix/>
          </a:blip>
          <a:stretch>
            <a:fillRect/>
          </a:stretch>
        </p:blipFill>
        <p:spPr>
          <a:xfrm>
            <a:off x="5490199" y="1492050"/>
            <a:ext cx="3273299" cy="4134525"/>
          </a:xfrm>
          <a:prstGeom prst="rect">
            <a:avLst/>
          </a:prstGeom>
          <a:noFill/>
          <a:ln>
            <a:noFill/>
          </a:ln>
        </p:spPr>
      </p:pic>
      <p:sp>
        <p:nvSpPr>
          <p:cNvPr id="296" name="Shape 296"/>
          <p:cNvSpPr txBox="1"/>
          <p:nvPr/>
        </p:nvSpPr>
        <p:spPr>
          <a:xfrm>
            <a:off x="6124400" y="1102125"/>
            <a:ext cx="2004900" cy="286500"/>
          </a:xfrm>
          <a:prstGeom prst="rect">
            <a:avLst/>
          </a:prstGeom>
          <a:noFill/>
          <a:ln>
            <a:noFill/>
          </a:ln>
        </p:spPr>
        <p:txBody>
          <a:bodyPr anchorCtr="0" anchor="t" bIns="91425" lIns="91425" rIns="91425" tIns="91425">
            <a:noAutofit/>
          </a:bodyPr>
          <a:lstStyle/>
          <a:p>
            <a:pPr lvl="0">
              <a:spcBef>
                <a:spcPts val="0"/>
              </a:spcBef>
              <a:buNone/>
            </a:pPr>
            <a:r>
              <a:rPr lang="en-US"/>
              <a:t>   </a:t>
            </a:r>
            <a:r>
              <a:rPr lang="en-US" sz="1800">
                <a:solidFill>
                  <a:srgbClr val="001D4D"/>
                </a:solidFill>
                <a:latin typeface="Trebuchet MS"/>
                <a:ea typeface="Trebuchet MS"/>
                <a:cs typeface="Trebuchet MS"/>
                <a:sym typeface="Trebuchet MS"/>
              </a:rPr>
              <a:t>Class Diagram</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User Story #280- Car Paths</a:t>
            </a:r>
          </a:p>
        </p:txBody>
      </p:sp>
      <p:sp>
        <p:nvSpPr>
          <p:cNvPr id="303" name="Shape 303"/>
          <p:cNvSpPr txBox="1"/>
          <p:nvPr>
            <p:ph idx="1" type="body"/>
          </p:nvPr>
        </p:nvSpPr>
        <p:spPr>
          <a:xfrm>
            <a:off x="779475" y="1828800"/>
            <a:ext cx="7583400" cy="3832200"/>
          </a:xfrm>
          <a:prstGeom prst="rect">
            <a:avLst/>
          </a:prstGeom>
        </p:spPr>
        <p:txBody>
          <a:bodyPr anchorCtr="0" anchor="t" bIns="91425" lIns="91425" rIns="91425" tIns="91425">
            <a:noAutofit/>
          </a:bodyPr>
          <a:lstStyle/>
          <a:p>
            <a:pPr indent="-69850" lvl="0" marL="228600" rtl="0" algn="just">
              <a:spcBef>
                <a:spcPts val="0"/>
              </a:spcBef>
              <a:buClr>
                <a:schemeClr val="dk1"/>
              </a:buClr>
              <a:buSzPct val="55000"/>
              <a:buFont typeface="Arial"/>
              <a:buNone/>
            </a:pPr>
            <a:r>
              <a:rPr b="1" lang="en-US" sz="2000">
                <a:solidFill>
                  <a:srgbClr val="001D4D"/>
                </a:solidFill>
                <a:latin typeface="Times New Roman"/>
                <a:ea typeface="Times New Roman"/>
                <a:cs typeface="Times New Roman"/>
                <a:sym typeface="Times New Roman"/>
              </a:rPr>
              <a:t>Description</a:t>
            </a:r>
            <a:r>
              <a:rPr lang="en-US" sz="2000">
                <a:solidFill>
                  <a:srgbClr val="001D4D"/>
                </a:solidFill>
                <a:latin typeface="Times New Roman"/>
                <a:ea typeface="Times New Roman"/>
                <a:cs typeface="Times New Roman"/>
                <a:sym typeface="Times New Roman"/>
              </a:rPr>
              <a:t> </a:t>
            </a:r>
          </a:p>
          <a:p>
            <a:pPr indent="-69850" lvl="0" marL="228600" rtl="0" algn="just">
              <a:spcBef>
                <a:spcPts val="0"/>
              </a:spcBef>
              <a:buClr>
                <a:schemeClr val="dk1"/>
              </a:buClr>
              <a:buSzPct val="55000"/>
              <a:buFont typeface="Arial"/>
              <a:buNone/>
            </a:pPr>
            <a:r>
              <a:rPr lang="en-US" sz="2000">
                <a:solidFill>
                  <a:srgbClr val="001D4D"/>
                </a:solidFill>
                <a:latin typeface="Times New Roman"/>
                <a:ea typeface="Times New Roman"/>
                <a:cs typeface="Times New Roman"/>
                <a:sym typeface="Times New Roman"/>
              </a:rPr>
              <a:t>As a user, I want to see the correct path chosen by my choice of algorithms, because I want to see the difference between algorithms.</a:t>
            </a:r>
            <a:br>
              <a:rPr lang="en-US" sz="2000">
                <a:solidFill>
                  <a:srgbClr val="001D4D"/>
                </a:solidFill>
                <a:latin typeface="Times New Roman"/>
                <a:ea typeface="Times New Roman"/>
                <a:cs typeface="Times New Roman"/>
                <a:sym typeface="Times New Roman"/>
              </a:rPr>
            </a:br>
          </a:p>
          <a:p>
            <a:pPr indent="-69850" lvl="0" marL="228600" rtl="0" algn="just">
              <a:spcBef>
                <a:spcPts val="0"/>
              </a:spcBef>
              <a:buClr>
                <a:schemeClr val="dk1"/>
              </a:buClr>
              <a:buSzPct val="55000"/>
              <a:buFont typeface="Arial"/>
              <a:buNone/>
            </a:pPr>
            <a:r>
              <a:t/>
            </a:r>
            <a:endParaRPr sz="2000">
              <a:solidFill>
                <a:srgbClr val="001D4D"/>
              </a:solidFill>
              <a:latin typeface="Times New Roman"/>
              <a:ea typeface="Times New Roman"/>
              <a:cs typeface="Times New Roman"/>
              <a:sym typeface="Times New Roman"/>
            </a:endParaRPr>
          </a:p>
          <a:p>
            <a:pPr indent="-69850" lvl="0" marL="228600" rtl="0" algn="just">
              <a:spcBef>
                <a:spcPts val="0"/>
              </a:spcBef>
              <a:buClr>
                <a:schemeClr val="dk1"/>
              </a:buClr>
              <a:buSzPct val="55000"/>
              <a:buFont typeface="Arial"/>
              <a:buNone/>
            </a:pPr>
            <a:r>
              <a:rPr b="1" lang="en-US" sz="2000">
                <a:solidFill>
                  <a:srgbClr val="001D4D"/>
                </a:solidFill>
                <a:latin typeface="Times New Roman"/>
                <a:ea typeface="Times New Roman"/>
                <a:cs typeface="Times New Roman"/>
                <a:sym typeface="Times New Roman"/>
              </a:rPr>
              <a:t>Acceptance Criteria</a:t>
            </a:r>
          </a:p>
          <a:p>
            <a:pPr indent="-355600" lvl="0" marL="914400" rtl="0" algn="just">
              <a:spcBef>
                <a:spcPts val="0"/>
              </a:spcBef>
              <a:buClr>
                <a:srgbClr val="001D4D"/>
              </a:buClr>
              <a:buSzPct val="100000"/>
              <a:buFont typeface="Times New Roman"/>
              <a:buAutoNum type="arabicPeriod"/>
            </a:pPr>
            <a:r>
              <a:rPr lang="en-US" sz="2000">
                <a:solidFill>
                  <a:srgbClr val="001D4D"/>
                </a:solidFill>
                <a:latin typeface="Times New Roman"/>
                <a:ea typeface="Times New Roman"/>
                <a:cs typeface="Times New Roman"/>
                <a:sym typeface="Times New Roman"/>
              </a:rPr>
              <a:t>Utilizes the server API for getting paths.</a:t>
            </a:r>
          </a:p>
          <a:p>
            <a:pPr indent="-355600" lvl="0" marL="914400" rtl="0" algn="just">
              <a:spcBef>
                <a:spcPts val="0"/>
              </a:spcBef>
              <a:buClr>
                <a:srgbClr val="001D4D"/>
              </a:buClr>
              <a:buSzPct val="100000"/>
              <a:buFont typeface="Times New Roman"/>
              <a:buAutoNum type="arabicPeriod"/>
            </a:pPr>
            <a:r>
              <a:rPr lang="en-US" sz="2000">
                <a:solidFill>
                  <a:srgbClr val="001D4D"/>
                </a:solidFill>
                <a:latin typeface="Times New Roman"/>
                <a:ea typeface="Times New Roman"/>
                <a:cs typeface="Times New Roman"/>
                <a:sym typeface="Times New Roman"/>
              </a:rPr>
              <a:t>Animates the car along the path</a:t>
            </a:r>
            <a:br>
              <a:rPr lang="en-US" sz="2000">
                <a:solidFill>
                  <a:srgbClr val="001D4D"/>
                </a:solidFill>
                <a:latin typeface="Times New Roman"/>
                <a:ea typeface="Times New Roman"/>
                <a:cs typeface="Times New Roman"/>
                <a:sym typeface="Times New Roman"/>
              </a:rPr>
            </a:br>
          </a:p>
          <a:p>
            <a:pPr lv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Shape 309"/>
          <p:cNvSpPr txBox="1"/>
          <p:nvPr>
            <p:ph type="title"/>
          </p:nvPr>
        </p:nvSpPr>
        <p:spPr>
          <a:xfrm>
            <a:off x="779475" y="381000"/>
            <a:ext cx="7583400" cy="681300"/>
          </a:xfrm>
          <a:prstGeom prst="rect">
            <a:avLst/>
          </a:prstGeom>
        </p:spPr>
        <p:txBody>
          <a:bodyPr anchorCtr="0" anchor="b" bIns="91425" lIns="91425" rIns="91425" tIns="91425">
            <a:noAutofit/>
          </a:bodyPr>
          <a:lstStyle/>
          <a:p>
            <a:pPr lvl="0">
              <a:spcBef>
                <a:spcPts val="0"/>
              </a:spcBef>
              <a:buNone/>
            </a:pPr>
            <a:r>
              <a:rPr lang="en-US" sz="3600"/>
              <a:t>Use Case #280 a</a:t>
            </a:r>
          </a:p>
        </p:txBody>
      </p:sp>
      <p:sp>
        <p:nvSpPr>
          <p:cNvPr id="310" name="Shape 310"/>
          <p:cNvSpPr txBox="1"/>
          <p:nvPr>
            <p:ph idx="1" type="body"/>
          </p:nvPr>
        </p:nvSpPr>
        <p:spPr>
          <a:xfrm>
            <a:off x="779475" y="887400"/>
            <a:ext cx="7583400" cy="5150100"/>
          </a:xfrm>
          <a:prstGeom prst="rect">
            <a:avLst/>
          </a:prstGeom>
        </p:spPr>
        <p:txBody>
          <a:bodyPr anchorCtr="0" anchor="t" bIns="91425" lIns="91425" rIns="91425" tIns="91425">
            <a:noAutofit/>
          </a:bodyPr>
          <a:lstStyle/>
          <a:p>
            <a:pPr indent="-317500" lvl="0" marL="457200" rtl="0" algn="just">
              <a:spcBef>
                <a:spcPts val="0"/>
              </a:spcBef>
              <a:buClr>
                <a:srgbClr val="001D4D"/>
              </a:buClr>
              <a:buSzPct val="100000"/>
              <a:buFont typeface="Times New Roman"/>
            </a:pPr>
            <a:r>
              <a:rPr lang="en-US" sz="1400">
                <a:solidFill>
                  <a:srgbClr val="001D4D"/>
                </a:solidFill>
                <a:latin typeface="Times New Roman"/>
                <a:ea typeface="Times New Roman"/>
                <a:cs typeface="Times New Roman"/>
                <a:sym typeface="Times New Roman"/>
              </a:rPr>
              <a:t>Name: Showing car paths using Dijkstra algorithm</a:t>
            </a:r>
          </a:p>
          <a:p>
            <a:pPr indent="-317500" lvl="0" marL="457200" rtl="0" algn="just">
              <a:spcBef>
                <a:spcPts val="0"/>
              </a:spcBef>
              <a:buClr>
                <a:srgbClr val="001D4D"/>
              </a:buClr>
              <a:buSzPct val="100000"/>
              <a:buFont typeface="Times New Roman"/>
            </a:pPr>
            <a:r>
              <a:rPr lang="en-US" sz="1400">
                <a:solidFill>
                  <a:srgbClr val="001D4D"/>
                </a:solidFill>
                <a:latin typeface="Times New Roman"/>
                <a:ea typeface="Times New Roman"/>
                <a:cs typeface="Times New Roman"/>
                <a:sym typeface="Times New Roman"/>
              </a:rPr>
              <a:t>Actor: User</a:t>
            </a:r>
          </a:p>
          <a:p>
            <a:pPr indent="-317500" lvl="0" marL="457200" rtl="0" algn="just">
              <a:spcBef>
                <a:spcPts val="0"/>
              </a:spcBef>
              <a:buClr>
                <a:srgbClr val="001D4D"/>
              </a:buClr>
              <a:buSzPct val="100000"/>
              <a:buFont typeface="Times New Roman"/>
            </a:pPr>
            <a:r>
              <a:rPr lang="en-US" sz="1400">
                <a:solidFill>
                  <a:srgbClr val="001D4D"/>
                </a:solidFill>
                <a:latin typeface="Times New Roman"/>
                <a:ea typeface="Times New Roman"/>
                <a:cs typeface="Times New Roman"/>
                <a:sym typeface="Times New Roman"/>
              </a:rPr>
              <a:t>Preconditions:</a:t>
            </a:r>
          </a:p>
          <a:p>
            <a:pPr indent="-317500" lvl="1" marL="914400" rtl="0" algn="just">
              <a:spcBef>
                <a:spcPts val="0"/>
              </a:spcBef>
              <a:buClr>
                <a:srgbClr val="001D4D"/>
              </a:buClr>
              <a:buSzPct val="100000"/>
              <a:buFont typeface="Times New Roman"/>
            </a:pPr>
            <a:r>
              <a:rPr lang="en-US" sz="1400">
                <a:solidFill>
                  <a:srgbClr val="001D4D"/>
                </a:solidFill>
                <a:latin typeface="Times New Roman"/>
                <a:ea typeface="Times New Roman"/>
                <a:cs typeface="Times New Roman"/>
                <a:sym typeface="Times New Roman"/>
              </a:rPr>
              <a:t>User already entered at least one trip with the three fields required: source, destination and time.</a:t>
            </a:r>
          </a:p>
          <a:p>
            <a:pPr indent="-317500" lvl="0" marL="457200" rtl="0" algn="just">
              <a:spcBef>
                <a:spcPts val="0"/>
              </a:spcBef>
              <a:buClr>
                <a:srgbClr val="001D4D"/>
              </a:buClr>
              <a:buSzPct val="100000"/>
              <a:buFont typeface="Times New Roman"/>
            </a:pPr>
            <a:r>
              <a:rPr lang="en-US" sz="1400">
                <a:solidFill>
                  <a:srgbClr val="001D4D"/>
                </a:solidFill>
                <a:latin typeface="Times New Roman"/>
                <a:ea typeface="Times New Roman"/>
                <a:cs typeface="Times New Roman"/>
                <a:sym typeface="Times New Roman"/>
              </a:rPr>
              <a:t>Description:</a:t>
            </a:r>
          </a:p>
          <a:p>
            <a:pPr indent="-317500" lvl="1" marL="914400" rtl="0" algn="just">
              <a:spcBef>
                <a:spcPts val="0"/>
              </a:spcBef>
              <a:buClr>
                <a:srgbClr val="001D4D"/>
              </a:buClr>
              <a:buSzPct val="100000"/>
              <a:buFont typeface="Times New Roman"/>
            </a:pPr>
            <a:r>
              <a:rPr lang="en-US" sz="1400">
                <a:solidFill>
                  <a:srgbClr val="001D4D"/>
                </a:solidFill>
                <a:latin typeface="Times New Roman"/>
                <a:ea typeface="Times New Roman"/>
                <a:cs typeface="Times New Roman"/>
                <a:sym typeface="Times New Roman"/>
              </a:rPr>
              <a:t>User selects Dijkstra radio button</a:t>
            </a:r>
          </a:p>
          <a:p>
            <a:pPr indent="-317500" lvl="1" marL="914400" rtl="0" algn="just">
              <a:spcBef>
                <a:spcPts val="0"/>
              </a:spcBef>
              <a:buClr>
                <a:srgbClr val="001D4D"/>
              </a:buClr>
              <a:buSzPct val="100000"/>
              <a:buFont typeface="Times New Roman"/>
            </a:pPr>
            <a:r>
              <a:rPr lang="en-US" sz="1400">
                <a:solidFill>
                  <a:srgbClr val="001D4D"/>
                </a:solidFill>
                <a:latin typeface="Times New Roman"/>
                <a:ea typeface="Times New Roman"/>
                <a:cs typeface="Times New Roman"/>
                <a:sym typeface="Times New Roman"/>
              </a:rPr>
              <a:t>User selects Submit button</a:t>
            </a:r>
          </a:p>
          <a:p>
            <a:pPr indent="-317500" lvl="1" marL="914400" rtl="0" algn="just">
              <a:spcBef>
                <a:spcPts val="0"/>
              </a:spcBef>
              <a:buClr>
                <a:srgbClr val="001D4D"/>
              </a:buClr>
              <a:buSzPct val="100000"/>
              <a:buFont typeface="Times New Roman"/>
            </a:pPr>
            <a:r>
              <a:rPr lang="en-US" sz="1400">
                <a:solidFill>
                  <a:srgbClr val="001D4D"/>
                </a:solidFill>
                <a:latin typeface="Times New Roman"/>
                <a:ea typeface="Times New Roman"/>
                <a:cs typeface="Times New Roman"/>
                <a:sym typeface="Times New Roman"/>
              </a:rPr>
              <a:t>System responds by displaying car paths determined by Dijkstra algorithm and car animations along the paths on the Oblivious map navigation</a:t>
            </a:r>
          </a:p>
          <a:p>
            <a:pPr indent="0" lvl="0" marL="0" rtl="0" algn="just">
              <a:spcBef>
                <a:spcPts val="0"/>
              </a:spcBef>
              <a:buNone/>
            </a:pPr>
            <a:r>
              <a:t/>
            </a:r>
            <a:endParaRPr sz="1200">
              <a:solidFill>
                <a:schemeClr val="dk1"/>
              </a:solidFill>
              <a:latin typeface="Times New Roman"/>
              <a:ea typeface="Times New Roman"/>
              <a:cs typeface="Times New Roman"/>
              <a:sym typeface="Times New Roman"/>
            </a:endParaRPr>
          </a:p>
          <a:p>
            <a:pPr indent="0" lvl="0" marL="0" rtl="0">
              <a:spcBef>
                <a:spcPts val="0"/>
              </a:spcBef>
              <a:buNone/>
            </a:pPr>
            <a:r>
              <a:rPr lang="en-US" sz="3600"/>
              <a:t>Use Case #280 b</a:t>
            </a:r>
          </a:p>
          <a:p>
            <a:pPr indent="-317500" lvl="0" marL="457200" rtl="0" algn="just">
              <a:spcBef>
                <a:spcPts val="0"/>
              </a:spcBef>
              <a:buClr>
                <a:srgbClr val="001D4D"/>
              </a:buClr>
              <a:buSzPct val="100000"/>
              <a:buFont typeface="Times New Roman"/>
            </a:pPr>
            <a:r>
              <a:rPr lang="en-US" sz="1400">
                <a:solidFill>
                  <a:srgbClr val="001D4D"/>
                </a:solidFill>
                <a:latin typeface="Times New Roman"/>
                <a:ea typeface="Times New Roman"/>
                <a:cs typeface="Times New Roman"/>
                <a:sym typeface="Times New Roman"/>
              </a:rPr>
              <a:t>Name: Showing car paths using Oblivious algorithm</a:t>
            </a:r>
          </a:p>
          <a:p>
            <a:pPr indent="-317500" lvl="0" marL="457200" rtl="0" algn="just">
              <a:spcBef>
                <a:spcPts val="0"/>
              </a:spcBef>
              <a:buClr>
                <a:srgbClr val="001D4D"/>
              </a:buClr>
              <a:buSzPct val="100000"/>
              <a:buFont typeface="Times New Roman"/>
            </a:pPr>
            <a:r>
              <a:rPr lang="en-US" sz="1400">
                <a:solidFill>
                  <a:srgbClr val="001D4D"/>
                </a:solidFill>
                <a:latin typeface="Times New Roman"/>
                <a:ea typeface="Times New Roman"/>
                <a:cs typeface="Times New Roman"/>
                <a:sym typeface="Times New Roman"/>
              </a:rPr>
              <a:t>Actor: User</a:t>
            </a:r>
          </a:p>
          <a:p>
            <a:pPr indent="-317500" lvl="0" marL="457200" rtl="0" algn="just">
              <a:spcBef>
                <a:spcPts val="0"/>
              </a:spcBef>
              <a:buClr>
                <a:srgbClr val="001D4D"/>
              </a:buClr>
              <a:buSzPct val="100000"/>
              <a:buFont typeface="Times New Roman"/>
            </a:pPr>
            <a:r>
              <a:rPr lang="en-US" sz="1400">
                <a:solidFill>
                  <a:srgbClr val="001D4D"/>
                </a:solidFill>
                <a:latin typeface="Times New Roman"/>
                <a:ea typeface="Times New Roman"/>
                <a:cs typeface="Times New Roman"/>
                <a:sym typeface="Times New Roman"/>
              </a:rPr>
              <a:t>Preconditions:</a:t>
            </a:r>
          </a:p>
          <a:p>
            <a:pPr indent="-317500" lvl="1" marL="914400" rtl="0" algn="just">
              <a:spcBef>
                <a:spcPts val="0"/>
              </a:spcBef>
              <a:buClr>
                <a:srgbClr val="001D4D"/>
              </a:buClr>
              <a:buSzPct val="100000"/>
              <a:buFont typeface="Times New Roman"/>
            </a:pPr>
            <a:r>
              <a:rPr lang="en-US" sz="1400">
                <a:solidFill>
                  <a:srgbClr val="001D4D"/>
                </a:solidFill>
                <a:latin typeface="Times New Roman"/>
                <a:ea typeface="Times New Roman"/>
                <a:cs typeface="Times New Roman"/>
                <a:sym typeface="Times New Roman"/>
              </a:rPr>
              <a:t>User already entered at least one trip with the three fields required: source, destination and time.</a:t>
            </a:r>
          </a:p>
          <a:p>
            <a:pPr indent="-317500" lvl="0" marL="457200" rtl="0" algn="just">
              <a:spcBef>
                <a:spcPts val="0"/>
              </a:spcBef>
              <a:buClr>
                <a:srgbClr val="001D4D"/>
              </a:buClr>
              <a:buSzPct val="100000"/>
              <a:buFont typeface="Times New Roman"/>
            </a:pPr>
            <a:r>
              <a:rPr lang="en-US" sz="1400">
                <a:solidFill>
                  <a:srgbClr val="001D4D"/>
                </a:solidFill>
                <a:latin typeface="Times New Roman"/>
                <a:ea typeface="Times New Roman"/>
                <a:cs typeface="Times New Roman"/>
                <a:sym typeface="Times New Roman"/>
              </a:rPr>
              <a:t>Description:</a:t>
            </a:r>
          </a:p>
          <a:p>
            <a:pPr indent="-317500" lvl="1" marL="914400" rtl="0" algn="just">
              <a:spcBef>
                <a:spcPts val="0"/>
              </a:spcBef>
              <a:buClr>
                <a:srgbClr val="001D4D"/>
              </a:buClr>
              <a:buSzPct val="100000"/>
              <a:buFont typeface="Times New Roman"/>
            </a:pPr>
            <a:r>
              <a:rPr lang="en-US" sz="1400">
                <a:solidFill>
                  <a:srgbClr val="001D4D"/>
                </a:solidFill>
                <a:latin typeface="Times New Roman"/>
                <a:ea typeface="Times New Roman"/>
                <a:cs typeface="Times New Roman"/>
                <a:sym typeface="Times New Roman"/>
              </a:rPr>
              <a:t>User selects Oblivious radio button</a:t>
            </a:r>
          </a:p>
          <a:p>
            <a:pPr indent="-317500" lvl="1" marL="914400" rtl="0" algn="just">
              <a:spcBef>
                <a:spcPts val="0"/>
              </a:spcBef>
              <a:buClr>
                <a:srgbClr val="001D4D"/>
              </a:buClr>
              <a:buSzPct val="100000"/>
              <a:buFont typeface="Times New Roman"/>
            </a:pPr>
            <a:r>
              <a:rPr lang="en-US" sz="1400">
                <a:solidFill>
                  <a:srgbClr val="001D4D"/>
                </a:solidFill>
                <a:latin typeface="Times New Roman"/>
                <a:ea typeface="Times New Roman"/>
                <a:cs typeface="Times New Roman"/>
                <a:sym typeface="Times New Roman"/>
              </a:rPr>
              <a:t>User selects Submit button</a:t>
            </a:r>
          </a:p>
          <a:p>
            <a:pPr indent="-317500" lvl="1" marL="914400" rtl="0" algn="just">
              <a:spcBef>
                <a:spcPts val="0"/>
              </a:spcBef>
              <a:buClr>
                <a:srgbClr val="001D4D"/>
              </a:buClr>
              <a:buSzPct val="100000"/>
              <a:buFont typeface="Times New Roman"/>
            </a:pPr>
            <a:r>
              <a:rPr lang="en-US" sz="1400">
                <a:solidFill>
                  <a:srgbClr val="001D4D"/>
                </a:solidFill>
                <a:latin typeface="Times New Roman"/>
                <a:ea typeface="Times New Roman"/>
                <a:cs typeface="Times New Roman"/>
                <a:sym typeface="Times New Roman"/>
              </a:rPr>
              <a:t>System responds by displaying car paths determined by Oblivious algorithm and car animations along the paths on the Oblivious map navigation </a:t>
            </a:r>
          </a:p>
          <a:p>
            <a:pPr indent="0" lvl="0" marL="0" rtl="0">
              <a:spcBef>
                <a:spcPts val="0"/>
              </a:spcBef>
              <a:buNone/>
            </a:pPr>
            <a:r>
              <a:t/>
            </a:r>
            <a:endParaRPr sz="3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Shape 316"/>
          <p:cNvSpPr txBox="1"/>
          <p:nvPr>
            <p:ph type="title"/>
          </p:nvPr>
        </p:nvSpPr>
        <p:spPr>
          <a:xfrm>
            <a:off x="779475" y="381000"/>
            <a:ext cx="7583400" cy="800700"/>
          </a:xfrm>
          <a:prstGeom prst="rect">
            <a:avLst/>
          </a:prstGeom>
        </p:spPr>
        <p:txBody>
          <a:bodyPr anchorCtr="0" anchor="b" bIns="91425" lIns="91425" rIns="91425" tIns="91425">
            <a:noAutofit/>
          </a:bodyPr>
          <a:lstStyle/>
          <a:p>
            <a:pPr lvl="0">
              <a:spcBef>
                <a:spcPts val="0"/>
              </a:spcBef>
              <a:buNone/>
            </a:pPr>
            <a:r>
              <a:rPr lang="en-US" sz="3600"/>
              <a:t>Sequence diagram, user story #280</a:t>
            </a:r>
          </a:p>
        </p:txBody>
      </p:sp>
      <p:pic>
        <p:nvPicPr>
          <p:cNvPr id="317" name="Shape 317"/>
          <p:cNvPicPr preferRelativeResize="0"/>
          <p:nvPr/>
        </p:nvPicPr>
        <p:blipFill>
          <a:blip r:embed="rId3">
            <a:alphaModFix/>
          </a:blip>
          <a:stretch>
            <a:fillRect/>
          </a:stretch>
        </p:blipFill>
        <p:spPr>
          <a:xfrm>
            <a:off x="887150" y="1468175"/>
            <a:ext cx="7475724" cy="44632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type="title"/>
          </p:nvPr>
        </p:nvSpPr>
        <p:spPr>
          <a:xfrm>
            <a:off x="779475" y="381000"/>
            <a:ext cx="7583400" cy="816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Test Suites and Test Cases</a:t>
            </a:r>
          </a:p>
        </p:txBody>
      </p:sp>
      <p:sp>
        <p:nvSpPr>
          <p:cNvPr id="324" name="Shape 324"/>
          <p:cNvSpPr txBox="1"/>
          <p:nvPr>
            <p:ph idx="1" type="body"/>
          </p:nvPr>
        </p:nvSpPr>
        <p:spPr>
          <a:xfrm>
            <a:off x="715825" y="1157900"/>
            <a:ext cx="7880700" cy="48636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rPr lang="en-US" sz="1600"/>
              <a:t>Test case ID: </a:t>
            </a:r>
            <a:r>
              <a:rPr lang="en-US" sz="1600">
                <a:latin typeface="Times New Roman"/>
                <a:ea typeface="Times New Roman"/>
                <a:cs typeface="Times New Roman"/>
                <a:sym typeface="Times New Roman"/>
              </a:rPr>
              <a:t>Add_Trip_005</a:t>
            </a:r>
          </a:p>
          <a:p>
            <a:pPr indent="0" lvl="0" marL="0" marR="0" rtl="0" algn="l">
              <a:spcBef>
                <a:spcPts val="2000"/>
              </a:spcBef>
              <a:spcAft>
                <a:spcPts val="0"/>
              </a:spcAft>
              <a:buNone/>
            </a:pPr>
            <a:r>
              <a:rPr lang="en-US" sz="1600"/>
              <a:t>Description/Summary of Test:</a:t>
            </a:r>
            <a:br>
              <a:rPr lang="en-US" sz="1600"/>
            </a:br>
            <a:r>
              <a:rPr lang="en-US" sz="1600"/>
              <a:t> </a:t>
            </a:r>
            <a:r>
              <a:rPr lang="en-US" sz="1600">
                <a:latin typeface="Times New Roman"/>
                <a:ea typeface="Times New Roman"/>
                <a:cs typeface="Times New Roman"/>
                <a:sym typeface="Times New Roman"/>
              </a:rPr>
              <a:t>A user enters valid values the three input fields and clicks the add trip button</a:t>
            </a:r>
            <a:br>
              <a:rPr lang="en-US" sz="1600">
                <a:latin typeface="Times New Roman"/>
                <a:ea typeface="Times New Roman"/>
                <a:cs typeface="Times New Roman"/>
                <a:sym typeface="Times New Roman"/>
              </a:rPr>
            </a:br>
            <a:br>
              <a:rPr lang="en-US" sz="1600"/>
            </a:br>
            <a:r>
              <a:rPr lang="en-US" sz="1600"/>
              <a:t>Pre-condition:</a:t>
            </a:r>
            <a:br>
              <a:rPr lang="en-US" sz="1600"/>
            </a:br>
            <a:r>
              <a:rPr lang="en-US" sz="1600"/>
              <a:t> </a:t>
            </a:r>
            <a:r>
              <a:rPr lang="en-US" sz="1600">
                <a:latin typeface="Times New Roman"/>
                <a:ea typeface="Times New Roman"/>
                <a:cs typeface="Times New Roman"/>
                <a:sym typeface="Times New Roman"/>
              </a:rPr>
              <a:t>User is at Traffic Simulator home page</a:t>
            </a:r>
            <a:br>
              <a:rPr lang="en-US" sz="1600"/>
            </a:br>
            <a:br>
              <a:rPr lang="en-US" sz="1600"/>
            </a:br>
            <a:r>
              <a:rPr lang="en-US" sz="1600"/>
              <a:t>Expected Results:</a:t>
            </a:r>
            <a:br>
              <a:rPr lang="en-US" sz="1600"/>
            </a:br>
            <a:r>
              <a:rPr lang="en-US" sz="1600"/>
              <a:t> </a:t>
            </a:r>
            <a:r>
              <a:rPr lang="en-US" sz="1600">
                <a:latin typeface="Times New Roman"/>
                <a:ea typeface="Times New Roman"/>
                <a:cs typeface="Times New Roman"/>
                <a:sym typeface="Times New Roman"/>
              </a:rPr>
              <a:t>Trip created and printed on the textarea with the three valid values entered by the user</a:t>
            </a:r>
            <a:br>
              <a:rPr lang="en-US" sz="1600">
                <a:latin typeface="Times New Roman"/>
                <a:ea typeface="Times New Roman"/>
                <a:cs typeface="Times New Roman"/>
                <a:sym typeface="Times New Roman"/>
              </a:rPr>
            </a:br>
            <a:br>
              <a:rPr lang="en-US" sz="1600"/>
            </a:br>
            <a:r>
              <a:rPr lang="en-US" sz="1600"/>
              <a:t>Actual Result:</a:t>
            </a:r>
            <a:br>
              <a:rPr lang="en-US" sz="1600"/>
            </a:br>
            <a:r>
              <a:rPr lang="en-US" sz="1600"/>
              <a:t>  </a:t>
            </a:r>
            <a:r>
              <a:rPr lang="en-US" sz="1600">
                <a:latin typeface="Times New Roman"/>
                <a:ea typeface="Times New Roman"/>
                <a:cs typeface="Times New Roman"/>
                <a:sym typeface="Times New Roman"/>
              </a:rPr>
              <a:t>Trip created and printed on the textarea with the three valid values entered by the user</a:t>
            </a:r>
            <a:br>
              <a:rPr lang="en-US" sz="1600">
                <a:latin typeface="Times New Roman"/>
                <a:ea typeface="Times New Roman"/>
                <a:cs typeface="Times New Roman"/>
                <a:sym typeface="Times New Roman"/>
              </a:rPr>
            </a:br>
            <a:br>
              <a:rPr lang="en-US" sz="1600"/>
            </a:br>
            <a:r>
              <a:rPr lang="en-US" sz="1600"/>
              <a:t>Status : </a:t>
            </a:r>
            <a:r>
              <a:rPr lang="en-US" sz="1600">
                <a:latin typeface="Times New Roman"/>
                <a:ea typeface="Times New Roman"/>
                <a:cs typeface="Times New Roman"/>
                <a:sym typeface="Times New Roman"/>
              </a:rPr>
              <a:t>Passed</a:t>
            </a:r>
            <a:br>
              <a:rPr lang="en-US" sz="1600"/>
            </a:b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Shape 330"/>
          <p:cNvSpPr txBox="1"/>
          <p:nvPr>
            <p:ph type="title"/>
          </p:nvPr>
        </p:nvSpPr>
        <p:spPr>
          <a:xfrm>
            <a:off x="779475" y="381000"/>
            <a:ext cx="7583400" cy="705300"/>
          </a:xfrm>
          <a:prstGeom prst="rect">
            <a:avLst/>
          </a:prstGeom>
        </p:spPr>
        <p:txBody>
          <a:bodyPr anchorCtr="0" anchor="b" bIns="91425" lIns="91425" rIns="91425" tIns="91425">
            <a:noAutofit/>
          </a:bodyPr>
          <a:lstStyle/>
          <a:p>
            <a:pPr lvl="0">
              <a:spcBef>
                <a:spcPts val="0"/>
              </a:spcBef>
              <a:buClr>
                <a:schemeClr val="dk1"/>
              </a:buClr>
              <a:buSzPct val="25000"/>
              <a:buFont typeface="Arial"/>
              <a:buNone/>
            </a:pPr>
            <a:r>
              <a:rPr lang="en-US"/>
              <a:t>Test Suites and Test Cases</a:t>
            </a:r>
          </a:p>
        </p:txBody>
      </p:sp>
      <p:sp>
        <p:nvSpPr>
          <p:cNvPr id="331" name="Shape 331"/>
          <p:cNvSpPr txBox="1"/>
          <p:nvPr>
            <p:ph idx="1" type="body"/>
          </p:nvPr>
        </p:nvSpPr>
        <p:spPr>
          <a:xfrm>
            <a:off x="779475" y="911275"/>
            <a:ext cx="7458900" cy="5131500"/>
          </a:xfrm>
          <a:prstGeom prst="rect">
            <a:avLst/>
          </a:prstGeom>
        </p:spPr>
        <p:txBody>
          <a:bodyPr anchorCtr="0" anchor="t" bIns="91425" lIns="91425" rIns="91425" tIns="91425">
            <a:noAutofit/>
          </a:bodyPr>
          <a:lstStyle/>
          <a:p>
            <a:pPr indent="0" lvl="0" marL="0" rtl="0">
              <a:spcBef>
                <a:spcPts val="0"/>
              </a:spcBef>
              <a:spcAft>
                <a:spcPts val="0"/>
              </a:spcAft>
              <a:buNone/>
            </a:pPr>
            <a:r>
              <a:rPr lang="en-US" sz="1600"/>
              <a:t>Test case ID: </a:t>
            </a:r>
            <a:r>
              <a:rPr lang="en-US" sz="1600">
                <a:latin typeface="Times New Roman"/>
                <a:ea typeface="Times New Roman"/>
                <a:cs typeface="Times New Roman"/>
                <a:sym typeface="Times New Roman"/>
              </a:rPr>
              <a:t>Select_Algorithm_001</a:t>
            </a:r>
          </a:p>
          <a:p>
            <a:pPr indent="-69850" lvl="0" marL="0" rtl="0">
              <a:lnSpc>
                <a:spcPct val="100000"/>
              </a:lnSpc>
              <a:spcBef>
                <a:spcPts val="0"/>
              </a:spcBef>
              <a:spcAft>
                <a:spcPts val="0"/>
              </a:spcAft>
              <a:buClr>
                <a:schemeClr val="dk1"/>
              </a:buClr>
              <a:buSzPct val="68750"/>
              <a:buFont typeface="Arial"/>
              <a:buNone/>
            </a:pPr>
            <a:r>
              <a:t/>
            </a:r>
            <a:endParaRPr sz="1600">
              <a:latin typeface="Times New Roman"/>
              <a:ea typeface="Times New Roman"/>
              <a:cs typeface="Times New Roman"/>
              <a:sym typeface="Times New Roman"/>
            </a:endParaRPr>
          </a:p>
          <a:p>
            <a:pPr indent="0" lvl="0" marL="0" rtl="0">
              <a:spcBef>
                <a:spcPts val="0"/>
              </a:spcBef>
              <a:spcAft>
                <a:spcPts val="0"/>
              </a:spcAft>
              <a:buNone/>
            </a:pPr>
            <a:r>
              <a:rPr lang="en-US" sz="1600"/>
              <a:t>Description/Summary of Test:</a:t>
            </a:r>
            <a:br>
              <a:rPr lang="en-US" sz="1600"/>
            </a:br>
            <a:r>
              <a:rPr lang="en-US" sz="1600"/>
              <a:t> </a:t>
            </a:r>
            <a:r>
              <a:rPr lang="en-US" sz="1600">
                <a:latin typeface="Times New Roman"/>
                <a:ea typeface="Times New Roman"/>
                <a:cs typeface="Times New Roman"/>
                <a:sym typeface="Times New Roman"/>
              </a:rPr>
              <a:t>User creates a trip or some trips filling out the required fields. User selects Dijkstra algorithm to determine car paths. Then user selects Submit button</a:t>
            </a:r>
            <a:br>
              <a:rPr lang="en-US" sz="1600">
                <a:latin typeface="Times New Roman"/>
                <a:ea typeface="Times New Roman"/>
                <a:cs typeface="Times New Roman"/>
                <a:sym typeface="Times New Roman"/>
              </a:rPr>
            </a:br>
            <a:br>
              <a:rPr lang="en-US" sz="1600"/>
            </a:br>
            <a:r>
              <a:rPr lang="en-US" sz="1600"/>
              <a:t>Pre-condition:</a:t>
            </a:r>
            <a:br>
              <a:rPr lang="en-US" sz="1600"/>
            </a:br>
            <a:r>
              <a:rPr lang="en-US" sz="1600"/>
              <a:t> -</a:t>
            </a:r>
            <a:r>
              <a:rPr lang="en-US" sz="1600">
                <a:latin typeface="Times New Roman"/>
                <a:ea typeface="Times New Roman"/>
                <a:cs typeface="Times New Roman"/>
                <a:sym typeface="Times New Roman"/>
              </a:rPr>
              <a:t>User is at Traffic Simulator home page</a:t>
            </a:r>
          </a:p>
          <a:p>
            <a:pPr indent="0" lvl="0" marL="0" rtl="0">
              <a:spcBef>
                <a:spcPts val="0"/>
              </a:spcBef>
              <a:buNone/>
            </a:pPr>
            <a:r>
              <a:rPr lang="en-US" sz="1600">
                <a:latin typeface="Times New Roman"/>
                <a:ea typeface="Times New Roman"/>
                <a:cs typeface="Times New Roman"/>
                <a:sym typeface="Times New Roman"/>
              </a:rPr>
              <a:t> </a:t>
            </a:r>
            <a:r>
              <a:rPr lang="en-US" sz="1600"/>
              <a:t>-</a:t>
            </a:r>
            <a:r>
              <a:rPr lang="en-US" sz="1600">
                <a:latin typeface="Times New Roman"/>
                <a:ea typeface="Times New Roman"/>
                <a:cs typeface="Times New Roman"/>
                <a:sym typeface="Times New Roman"/>
              </a:rPr>
              <a:t>User created at least one trip</a:t>
            </a:r>
            <a:br>
              <a:rPr lang="en-US" sz="1600">
                <a:latin typeface="Times New Roman"/>
                <a:ea typeface="Times New Roman"/>
                <a:cs typeface="Times New Roman"/>
                <a:sym typeface="Times New Roman"/>
              </a:rPr>
            </a:br>
            <a:br>
              <a:rPr lang="en-US" sz="1600"/>
            </a:br>
            <a:r>
              <a:rPr lang="en-US" sz="1600"/>
              <a:t>Expected Results:</a:t>
            </a:r>
            <a:br>
              <a:rPr lang="en-US" sz="1600"/>
            </a:br>
            <a:r>
              <a:rPr lang="en-US" sz="1600"/>
              <a:t> </a:t>
            </a:r>
            <a:r>
              <a:rPr lang="en-US" sz="1600">
                <a:latin typeface="Times New Roman"/>
                <a:ea typeface="Times New Roman"/>
                <a:cs typeface="Times New Roman"/>
                <a:sym typeface="Times New Roman"/>
              </a:rPr>
              <a:t>Car paths are determined by Dijkstra algorithm and displayed on the oblivious map navigation</a:t>
            </a:r>
            <a:br>
              <a:rPr lang="en-US" sz="1600">
                <a:latin typeface="Times New Roman"/>
                <a:ea typeface="Times New Roman"/>
                <a:cs typeface="Times New Roman"/>
                <a:sym typeface="Times New Roman"/>
              </a:rPr>
            </a:br>
            <a:br>
              <a:rPr lang="en-US" sz="1600"/>
            </a:br>
            <a:r>
              <a:rPr lang="en-US" sz="1600"/>
              <a:t>Actual Result:</a:t>
            </a:r>
            <a:br>
              <a:rPr lang="en-US" sz="1600"/>
            </a:br>
            <a:r>
              <a:rPr lang="en-US" sz="1600"/>
              <a:t> </a:t>
            </a:r>
            <a:r>
              <a:rPr lang="en-US" sz="1600">
                <a:latin typeface="Times New Roman"/>
                <a:ea typeface="Times New Roman"/>
                <a:cs typeface="Times New Roman"/>
                <a:sym typeface="Times New Roman"/>
              </a:rPr>
              <a:t>Car paths are determined by Dijkstra algorithm and displayed on the oblivious map navigation</a:t>
            </a:r>
            <a:br>
              <a:rPr lang="en-US" sz="1600">
                <a:latin typeface="Times New Roman"/>
                <a:ea typeface="Times New Roman"/>
                <a:cs typeface="Times New Roman"/>
                <a:sym typeface="Times New Roman"/>
              </a:rPr>
            </a:br>
            <a:br>
              <a:rPr lang="en-US" sz="1600"/>
            </a:br>
            <a:r>
              <a:rPr lang="en-US" sz="1600"/>
              <a:t>Status : </a:t>
            </a:r>
            <a:r>
              <a:rPr lang="en-US" sz="1600">
                <a:latin typeface="Times New Roman"/>
                <a:ea typeface="Times New Roman"/>
                <a:cs typeface="Times New Roman"/>
                <a:sym typeface="Times New Roman"/>
              </a:rPr>
              <a:t>Passed</a:t>
            </a:r>
            <a:br>
              <a:rPr lang="en-US" sz="1600"/>
            </a:b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Summary</a:t>
            </a:r>
          </a:p>
        </p:txBody>
      </p:sp>
      <p:sp>
        <p:nvSpPr>
          <p:cNvPr id="338" name="Shape 338"/>
          <p:cNvSpPr txBox="1"/>
          <p:nvPr>
            <p:ph idx="1" type="body"/>
          </p:nvPr>
        </p:nvSpPr>
        <p:spPr>
          <a:xfrm>
            <a:off x="780287" y="1621950"/>
            <a:ext cx="7583400" cy="4208400"/>
          </a:xfrm>
          <a:prstGeom prst="rect">
            <a:avLst/>
          </a:prstGeom>
          <a:noFill/>
          <a:ln>
            <a:noFill/>
          </a:ln>
        </p:spPr>
        <p:txBody>
          <a:bodyPr anchorCtr="0" anchor="t" bIns="45700" lIns="91425" rIns="91425" tIns="45700">
            <a:noAutofit/>
          </a:bodyPr>
          <a:lstStyle/>
          <a:p>
            <a:pPr lvl="0" rtl="0">
              <a:lnSpc>
                <a:spcPct val="115000"/>
              </a:lnSpc>
              <a:spcBef>
                <a:spcPts val="0"/>
              </a:spcBef>
              <a:buClr>
                <a:srgbClr val="001D4D"/>
              </a:buClr>
              <a:buSzPct val="100000"/>
              <a:buFont typeface="Times New Roman"/>
              <a:buChar char="●"/>
            </a:pPr>
            <a:r>
              <a:rPr lang="en-US" sz="2000">
                <a:solidFill>
                  <a:srgbClr val="001D4D"/>
                </a:solidFill>
                <a:latin typeface="Times New Roman"/>
                <a:ea typeface="Times New Roman"/>
                <a:cs typeface="Times New Roman"/>
                <a:sym typeface="Times New Roman"/>
              </a:rPr>
              <a:t>This project is the second version of the system.</a:t>
            </a:r>
          </a:p>
          <a:p>
            <a:pPr lvl="0" rtl="0">
              <a:lnSpc>
                <a:spcPct val="115000"/>
              </a:lnSpc>
              <a:spcBef>
                <a:spcPts val="0"/>
              </a:spcBef>
              <a:buClr>
                <a:srgbClr val="001D4D"/>
              </a:buClr>
              <a:buSzPct val="100000"/>
              <a:buFont typeface="Times New Roman"/>
              <a:buChar char="●"/>
            </a:pPr>
            <a:r>
              <a:rPr lang="en-US" sz="2000">
                <a:solidFill>
                  <a:srgbClr val="001D4D"/>
                </a:solidFill>
                <a:latin typeface="Times New Roman"/>
                <a:ea typeface="Times New Roman"/>
                <a:cs typeface="Times New Roman"/>
                <a:sym typeface="Times New Roman"/>
              </a:rPr>
              <a:t>The web application runs with angularjs in the frontend and Nodejs and ExpressJs web servers.</a:t>
            </a:r>
          </a:p>
          <a:p>
            <a:pPr lvl="0" rtl="0">
              <a:lnSpc>
                <a:spcPct val="115000"/>
              </a:lnSpc>
              <a:spcBef>
                <a:spcPts val="0"/>
              </a:spcBef>
              <a:buClr>
                <a:srgbClr val="001D4D"/>
              </a:buClr>
              <a:buSzPct val="100000"/>
              <a:buFont typeface="Times New Roman"/>
              <a:buChar char="●"/>
            </a:pPr>
            <a:r>
              <a:rPr lang="en-US" sz="2000">
                <a:solidFill>
                  <a:srgbClr val="001D4D"/>
                </a:solidFill>
                <a:latin typeface="Times New Roman"/>
                <a:ea typeface="Times New Roman"/>
                <a:cs typeface="Times New Roman"/>
                <a:sym typeface="Times New Roman"/>
              </a:rPr>
              <a:t>It contains two maps(using google mapping) to show paths from different routing algorithms</a:t>
            </a:r>
          </a:p>
          <a:p>
            <a:pPr lvl="0" rtl="0">
              <a:lnSpc>
                <a:spcPct val="115000"/>
              </a:lnSpc>
              <a:spcBef>
                <a:spcPts val="0"/>
              </a:spcBef>
              <a:buClr>
                <a:srgbClr val="001D4D"/>
              </a:buClr>
              <a:buSzPct val="100000"/>
              <a:buFont typeface="Times New Roman"/>
              <a:buChar char="●"/>
            </a:pPr>
            <a:r>
              <a:rPr lang="en-US" sz="2000">
                <a:solidFill>
                  <a:srgbClr val="001D4D"/>
                </a:solidFill>
                <a:latin typeface="Times New Roman"/>
                <a:ea typeface="Times New Roman"/>
                <a:cs typeface="Times New Roman"/>
                <a:sym typeface="Times New Roman"/>
              </a:rPr>
              <a:t>Use inputs from users to create trips and routing algorithms to determinate the paths to be displayed on the maps. </a:t>
            </a: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2000"/>
              </a:spcBef>
              <a:spcAft>
                <a:spcPts val="0"/>
              </a:spcAft>
              <a:buNone/>
            </a:pPr>
            <a:r>
              <a:t/>
            </a:r>
            <a:endParaRPr b="0" i="0" sz="2200" u="none" cap="none" strike="noStrike">
              <a:solidFill>
                <a:srgbClr val="001D4D"/>
              </a:solidFill>
              <a:latin typeface="Trebuchet MS"/>
              <a:ea typeface="Trebuchet MS"/>
              <a:cs typeface="Trebuchet MS"/>
              <a:sym typeface="Trebuchet MS"/>
            </a:endParaRPr>
          </a:p>
          <a:p>
            <a:pPr indent="0" lvl="0" marL="0" marR="0" rtl="0" algn="l">
              <a:spcBef>
                <a:spcPts val="200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Shape 344"/>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Thank you, any questions?</a:t>
            </a:r>
          </a:p>
        </p:txBody>
      </p:sp>
      <p:sp>
        <p:nvSpPr>
          <p:cNvPr id="345" name="Shape 345"/>
          <p:cNvSpPr txBox="1"/>
          <p:nvPr>
            <p:ph idx="1" type="body"/>
          </p:nvPr>
        </p:nvSpPr>
        <p:spPr>
          <a:xfrm>
            <a:off x="779475" y="1645225"/>
            <a:ext cx="7583400" cy="1332600"/>
          </a:xfrm>
          <a:prstGeom prst="rect">
            <a:avLst/>
          </a:prstGeom>
        </p:spPr>
        <p:txBody>
          <a:bodyPr anchorCtr="0" anchor="t" bIns="91425" lIns="91425" rIns="91425" tIns="91425">
            <a:noAutofit/>
          </a:bodyPr>
          <a:lstStyle/>
          <a:p>
            <a:pPr indent="0" lvl="0" marL="0" rtl="0">
              <a:lnSpc>
                <a:spcPct val="115000"/>
              </a:lnSpc>
              <a:spcBef>
                <a:spcPts val="0"/>
              </a:spcBef>
              <a:buNone/>
            </a:pPr>
            <a:r>
              <a:rPr lang="en-US" sz="2400">
                <a:solidFill>
                  <a:srgbClr val="001D4D"/>
                </a:solidFill>
                <a:latin typeface="Calibri"/>
                <a:ea typeface="Calibri"/>
                <a:cs typeface="Calibri"/>
                <a:sym typeface="Calibri"/>
              </a:rPr>
              <a:t>Matthew Thomson: </a:t>
            </a:r>
            <a:r>
              <a:rPr lang="en-US" sz="2400">
                <a:solidFill>
                  <a:srgbClr val="001D4D"/>
                </a:solidFill>
                <a:latin typeface="Arial"/>
                <a:ea typeface="Arial"/>
                <a:cs typeface="Arial"/>
                <a:sym typeface="Arial"/>
                <a:hlinkClick r:id="rId3"/>
              </a:rPr>
              <a:t>mthom031@fiu.edu</a:t>
            </a:r>
          </a:p>
          <a:p>
            <a:pPr indent="0" lvl="0" marL="0" rtl="0">
              <a:lnSpc>
                <a:spcPct val="115000"/>
              </a:lnSpc>
              <a:spcBef>
                <a:spcPts val="0"/>
              </a:spcBef>
              <a:buNone/>
            </a:pPr>
            <a:r>
              <a:rPr lang="en-US" sz="2400">
                <a:solidFill>
                  <a:srgbClr val="001D4D"/>
                </a:solidFill>
                <a:latin typeface="Calibri"/>
                <a:ea typeface="Calibri"/>
                <a:cs typeface="Calibri"/>
                <a:sym typeface="Calibri"/>
              </a:rPr>
              <a:t>Rolando Carralero: </a:t>
            </a:r>
            <a:r>
              <a:rPr lang="en-US" sz="2400">
                <a:solidFill>
                  <a:srgbClr val="001D4D"/>
                </a:solidFill>
                <a:latin typeface="Arial"/>
                <a:ea typeface="Arial"/>
                <a:cs typeface="Arial"/>
                <a:sym typeface="Arial"/>
              </a:rPr>
              <a:t>rcarr085@fiu.edu</a:t>
            </a:r>
          </a:p>
          <a:p>
            <a:pPr indent="0" lvl="0" marL="0" rtl="0">
              <a:lnSpc>
                <a:spcPct val="115000"/>
              </a:lnSpc>
              <a:spcBef>
                <a:spcPts val="0"/>
              </a:spcBef>
              <a:buNone/>
            </a:pPr>
            <a:r>
              <a:t/>
            </a:r>
            <a:endParaRPr sz="1000">
              <a:solidFill>
                <a:srgbClr val="000000"/>
              </a:solidFill>
              <a:latin typeface="Arial"/>
              <a:ea typeface="Arial"/>
              <a:cs typeface="Arial"/>
              <a:sym typeface="Arial"/>
            </a:endParaRPr>
          </a:p>
          <a:p>
            <a:pPr lvl="0">
              <a:spcBef>
                <a:spcPts val="0"/>
              </a:spcBef>
              <a:buNone/>
            </a:pPr>
            <a:r>
              <a:t/>
            </a:r>
            <a:endParaRPr/>
          </a:p>
        </p:txBody>
      </p:sp>
      <p:pic>
        <p:nvPicPr>
          <p:cNvPr descr="Picture1.png" id="346" name="Shape 346"/>
          <p:cNvPicPr preferRelativeResize="0"/>
          <p:nvPr/>
        </p:nvPicPr>
        <p:blipFill>
          <a:blip r:embed="rId4">
            <a:alphaModFix/>
          </a:blip>
          <a:stretch>
            <a:fillRect/>
          </a:stretch>
        </p:blipFill>
        <p:spPr>
          <a:xfrm>
            <a:off x="378075" y="2853499"/>
            <a:ext cx="2342675" cy="1374799"/>
          </a:xfrm>
          <a:prstGeom prst="rect">
            <a:avLst/>
          </a:prstGeom>
          <a:noFill/>
          <a:ln>
            <a:noFill/>
          </a:ln>
        </p:spPr>
      </p:pic>
      <p:pic>
        <p:nvPicPr>
          <p:cNvPr descr="Picture1.png" id="347" name="Shape 347"/>
          <p:cNvPicPr preferRelativeResize="0"/>
          <p:nvPr/>
        </p:nvPicPr>
        <p:blipFill>
          <a:blip r:embed="rId5">
            <a:alphaModFix/>
          </a:blip>
          <a:stretch>
            <a:fillRect/>
          </a:stretch>
        </p:blipFill>
        <p:spPr>
          <a:xfrm>
            <a:off x="639850" y="4693649"/>
            <a:ext cx="1332599" cy="1332599"/>
          </a:xfrm>
          <a:prstGeom prst="rect">
            <a:avLst/>
          </a:prstGeom>
          <a:noFill/>
          <a:ln>
            <a:noFill/>
          </a:ln>
        </p:spPr>
      </p:pic>
      <p:pic>
        <p:nvPicPr>
          <p:cNvPr descr="Picture2.png" id="348" name="Shape 348"/>
          <p:cNvPicPr preferRelativeResize="0"/>
          <p:nvPr/>
        </p:nvPicPr>
        <p:blipFill>
          <a:blip r:embed="rId6">
            <a:alphaModFix/>
          </a:blip>
          <a:stretch>
            <a:fillRect/>
          </a:stretch>
        </p:blipFill>
        <p:spPr>
          <a:xfrm>
            <a:off x="3092975" y="2853499"/>
            <a:ext cx="1374800" cy="1374800"/>
          </a:xfrm>
          <a:prstGeom prst="rect">
            <a:avLst/>
          </a:prstGeom>
          <a:noFill/>
          <a:ln>
            <a:noFill/>
          </a:ln>
        </p:spPr>
      </p:pic>
      <p:pic>
        <p:nvPicPr>
          <p:cNvPr id="349" name="Shape 349"/>
          <p:cNvPicPr preferRelativeResize="0"/>
          <p:nvPr/>
        </p:nvPicPr>
        <p:blipFill>
          <a:blip r:embed="rId7">
            <a:alphaModFix/>
          </a:blip>
          <a:stretch>
            <a:fillRect/>
          </a:stretch>
        </p:blipFill>
        <p:spPr>
          <a:xfrm>
            <a:off x="5369924" y="2936925"/>
            <a:ext cx="1184274" cy="1123699"/>
          </a:xfrm>
          <a:prstGeom prst="rect">
            <a:avLst/>
          </a:prstGeom>
          <a:noFill/>
          <a:ln>
            <a:noFill/>
          </a:ln>
        </p:spPr>
      </p:pic>
      <p:pic>
        <p:nvPicPr>
          <p:cNvPr id="350" name="Shape 350"/>
          <p:cNvPicPr preferRelativeResize="0"/>
          <p:nvPr/>
        </p:nvPicPr>
        <p:blipFill>
          <a:blip r:embed="rId8">
            <a:alphaModFix/>
          </a:blip>
          <a:stretch>
            <a:fillRect/>
          </a:stretch>
        </p:blipFill>
        <p:spPr>
          <a:xfrm>
            <a:off x="5110700" y="4366100"/>
            <a:ext cx="1123700" cy="1123700"/>
          </a:xfrm>
          <a:prstGeom prst="rect">
            <a:avLst/>
          </a:prstGeom>
          <a:noFill/>
          <a:ln>
            <a:noFill/>
          </a:ln>
        </p:spPr>
      </p:pic>
      <p:pic>
        <p:nvPicPr>
          <p:cNvPr descr="Picture3.png" id="351" name="Shape 351"/>
          <p:cNvPicPr preferRelativeResize="0"/>
          <p:nvPr/>
        </p:nvPicPr>
        <p:blipFill>
          <a:blip r:embed="rId9">
            <a:alphaModFix/>
          </a:blip>
          <a:stretch>
            <a:fillRect/>
          </a:stretch>
        </p:blipFill>
        <p:spPr>
          <a:xfrm>
            <a:off x="2252500" y="4456851"/>
            <a:ext cx="1597500" cy="1600700"/>
          </a:xfrm>
          <a:prstGeom prst="rect">
            <a:avLst/>
          </a:prstGeom>
          <a:noFill/>
          <a:ln>
            <a:noFill/>
          </a:ln>
        </p:spPr>
      </p:pic>
      <p:pic>
        <p:nvPicPr>
          <p:cNvPr descr="Picture4.png" id="352" name="Shape 352"/>
          <p:cNvPicPr preferRelativeResize="0"/>
          <p:nvPr/>
        </p:nvPicPr>
        <p:blipFill>
          <a:blip r:embed="rId10">
            <a:alphaModFix/>
          </a:blip>
          <a:stretch>
            <a:fillRect/>
          </a:stretch>
        </p:blipFill>
        <p:spPr>
          <a:xfrm>
            <a:off x="6975623" y="4109171"/>
            <a:ext cx="1332600" cy="1547164"/>
          </a:xfrm>
          <a:prstGeom prst="rect">
            <a:avLst/>
          </a:prstGeom>
          <a:noFill/>
          <a:ln>
            <a:noFill/>
          </a:ln>
        </p:spPr>
      </p:pic>
      <p:pic>
        <p:nvPicPr>
          <p:cNvPr descr="Picture5.png" id="353" name="Shape 353"/>
          <p:cNvPicPr preferRelativeResize="0"/>
          <p:nvPr/>
        </p:nvPicPr>
        <p:blipFill>
          <a:blip r:embed="rId11">
            <a:alphaModFix/>
          </a:blip>
          <a:stretch>
            <a:fillRect/>
          </a:stretch>
        </p:blipFill>
        <p:spPr>
          <a:xfrm>
            <a:off x="6825973" y="2791698"/>
            <a:ext cx="1889848" cy="10445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Pro</a:t>
            </a:r>
            <a:r>
              <a:rPr lang="en-US"/>
              <a:t>ject</a:t>
            </a:r>
            <a:r>
              <a:rPr b="0" i="0" lang="en-US" sz="3800" u="none" cap="none" strike="noStrike">
                <a:solidFill>
                  <a:srgbClr val="001D4D"/>
                </a:solidFill>
                <a:latin typeface="Trebuchet MS"/>
                <a:ea typeface="Trebuchet MS"/>
                <a:cs typeface="Trebuchet MS"/>
                <a:sym typeface="Trebuchet MS"/>
              </a:rPr>
              <a:t> definition</a:t>
            </a:r>
          </a:p>
        </p:txBody>
      </p:sp>
      <p:sp>
        <p:nvSpPr>
          <p:cNvPr id="166" name="Shape 166"/>
          <p:cNvSpPr txBox="1"/>
          <p:nvPr>
            <p:ph idx="1" type="body"/>
          </p:nvPr>
        </p:nvSpPr>
        <p:spPr>
          <a:xfrm>
            <a:off x="779462" y="1447800"/>
            <a:ext cx="7583400" cy="4208400"/>
          </a:xfrm>
          <a:prstGeom prst="rect">
            <a:avLst/>
          </a:prstGeom>
          <a:noFill/>
          <a:ln>
            <a:noFill/>
          </a:ln>
        </p:spPr>
        <p:txBody>
          <a:bodyPr anchorCtr="0" anchor="t" bIns="45700" lIns="91425" rIns="91425" tIns="45700">
            <a:noAutofit/>
          </a:bodyPr>
          <a:lstStyle/>
          <a:p>
            <a:pPr indent="0" lvl="0" marL="0" marR="0" rtl="0" algn="l">
              <a:lnSpc>
                <a:spcPct val="100000"/>
              </a:lnSpc>
              <a:spcBef>
                <a:spcPts val="2000"/>
              </a:spcBef>
              <a:spcAft>
                <a:spcPts val="0"/>
              </a:spcAft>
              <a:buNone/>
            </a:pPr>
            <a:r>
              <a:t/>
            </a:r>
            <a:endParaRPr sz="1800"/>
          </a:p>
        </p:txBody>
      </p:sp>
      <p:pic>
        <p:nvPicPr>
          <p:cNvPr id="167" name="Shape 167"/>
          <p:cNvPicPr preferRelativeResize="0"/>
          <p:nvPr/>
        </p:nvPicPr>
        <p:blipFill>
          <a:blip r:embed="rId3">
            <a:alphaModFix/>
          </a:blip>
          <a:stretch>
            <a:fillRect/>
          </a:stretch>
        </p:blipFill>
        <p:spPr>
          <a:xfrm>
            <a:off x="446475" y="1505299"/>
            <a:ext cx="8278647" cy="41508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System Design: Architecture</a:t>
            </a:r>
          </a:p>
        </p:txBody>
      </p:sp>
      <p:pic>
        <p:nvPicPr>
          <p:cNvPr id="174" name="Shape 174"/>
          <p:cNvPicPr preferRelativeResize="0"/>
          <p:nvPr/>
        </p:nvPicPr>
        <p:blipFill>
          <a:blip r:embed="rId3">
            <a:alphaModFix/>
          </a:blip>
          <a:stretch>
            <a:fillRect/>
          </a:stretch>
        </p:blipFill>
        <p:spPr>
          <a:xfrm>
            <a:off x="2788599" y="1757375"/>
            <a:ext cx="3604049" cy="42083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Stories </a:t>
            </a:r>
          </a:p>
        </p:txBody>
      </p:sp>
      <p:sp>
        <p:nvSpPr>
          <p:cNvPr id="181" name="Shape 181"/>
          <p:cNvSpPr txBox="1"/>
          <p:nvPr>
            <p:ph idx="1" type="body"/>
          </p:nvPr>
        </p:nvSpPr>
        <p:spPr>
          <a:xfrm>
            <a:off x="779475" y="1425600"/>
            <a:ext cx="7583400" cy="4611600"/>
          </a:xfrm>
          <a:prstGeom prst="rect">
            <a:avLst/>
          </a:prstGeom>
          <a:noFill/>
          <a:ln>
            <a:noFill/>
          </a:ln>
        </p:spPr>
        <p:txBody>
          <a:bodyPr anchorCtr="0" anchor="t" bIns="45700" lIns="91425" rIns="91425" tIns="45700">
            <a:noAutofit/>
          </a:bodyPr>
          <a:lstStyle/>
          <a:p>
            <a:pPr indent="0" lvl="0" marL="0" marR="0" rtl="0" algn="l">
              <a:lnSpc>
                <a:spcPct val="150000"/>
              </a:lnSpc>
              <a:spcBef>
                <a:spcPts val="0"/>
              </a:spcBef>
              <a:spcAft>
                <a:spcPts val="0"/>
              </a:spcAft>
              <a:buNone/>
            </a:pPr>
            <a:r>
              <a:rPr lang="en-US" sz="1600">
                <a:solidFill>
                  <a:srgbClr val="001D4D"/>
                </a:solidFill>
              </a:rPr>
              <a:t>1.</a:t>
            </a:r>
            <a:r>
              <a:rPr b="1" lang="en-US" sz="1600">
                <a:solidFill>
                  <a:srgbClr val="001D4D"/>
                </a:solidFill>
                <a:latin typeface="Times New Roman"/>
                <a:ea typeface="Times New Roman"/>
                <a:cs typeface="Times New Roman"/>
                <a:sym typeface="Times New Roman"/>
              </a:rPr>
              <a:t>User Story #237 - Rewrite API in NodeJS</a:t>
            </a:r>
          </a:p>
          <a:p>
            <a:pPr indent="0" lvl="0" marL="0" marR="0" rtl="0" algn="l">
              <a:lnSpc>
                <a:spcPct val="150000"/>
              </a:lnSpc>
              <a:spcBef>
                <a:spcPts val="0"/>
              </a:spcBef>
              <a:spcAft>
                <a:spcPts val="0"/>
              </a:spcAft>
              <a:buNone/>
            </a:pPr>
            <a:r>
              <a:rPr lang="en-US" sz="1600">
                <a:solidFill>
                  <a:srgbClr val="001D4D"/>
                </a:solidFill>
              </a:rPr>
              <a:t>2.</a:t>
            </a:r>
            <a:r>
              <a:rPr b="1" lang="en-US" sz="1600">
                <a:solidFill>
                  <a:srgbClr val="001D4D"/>
                </a:solidFill>
                <a:latin typeface="Times New Roman"/>
                <a:ea typeface="Times New Roman"/>
                <a:cs typeface="Times New Roman"/>
                <a:sym typeface="Times New Roman"/>
              </a:rPr>
              <a:t>User Story #238 - [API] Initialize Graph</a:t>
            </a:r>
          </a:p>
          <a:p>
            <a:pPr indent="0" lvl="0" marL="0" marR="0" rtl="0" algn="l">
              <a:lnSpc>
                <a:spcPct val="150000"/>
              </a:lnSpc>
              <a:spcBef>
                <a:spcPts val="0"/>
              </a:spcBef>
              <a:spcAft>
                <a:spcPts val="0"/>
              </a:spcAft>
              <a:buNone/>
            </a:pPr>
            <a:r>
              <a:rPr lang="en-US" sz="1600">
                <a:solidFill>
                  <a:srgbClr val="001D4D"/>
                </a:solidFill>
              </a:rPr>
              <a:t>3.</a:t>
            </a:r>
            <a:r>
              <a:rPr b="1" lang="en-US" sz="1600">
                <a:solidFill>
                  <a:srgbClr val="001D4D"/>
                </a:solidFill>
                <a:latin typeface="Times New Roman"/>
                <a:ea typeface="Times New Roman"/>
                <a:cs typeface="Times New Roman"/>
                <a:sym typeface="Times New Roman"/>
              </a:rPr>
              <a:t>User Story #239 - geojson formatting</a:t>
            </a:r>
          </a:p>
          <a:p>
            <a:pPr indent="0" lvl="0" marL="0" marR="0" rtl="0" algn="l">
              <a:lnSpc>
                <a:spcPct val="150000"/>
              </a:lnSpc>
              <a:spcBef>
                <a:spcPts val="0"/>
              </a:spcBef>
              <a:spcAft>
                <a:spcPts val="0"/>
              </a:spcAft>
              <a:buNone/>
            </a:pPr>
            <a:r>
              <a:rPr lang="en-US" sz="1600">
                <a:solidFill>
                  <a:srgbClr val="001D4D"/>
                </a:solidFill>
              </a:rPr>
              <a:t>4.</a:t>
            </a:r>
            <a:r>
              <a:rPr b="1" lang="en-US" sz="1600">
                <a:solidFill>
                  <a:srgbClr val="001D4D"/>
                </a:solidFill>
                <a:latin typeface="Times New Roman"/>
                <a:ea typeface="Times New Roman"/>
                <a:cs typeface="Times New Roman"/>
                <a:sym typeface="Times New Roman"/>
              </a:rPr>
              <a:t>User Story #243 - [API] Python Wrapper</a:t>
            </a:r>
          </a:p>
          <a:p>
            <a:pPr indent="0" lvl="0" marL="0" marR="0" rtl="0" algn="l">
              <a:lnSpc>
                <a:spcPct val="150000"/>
              </a:lnSpc>
              <a:spcBef>
                <a:spcPts val="0"/>
              </a:spcBef>
              <a:spcAft>
                <a:spcPts val="0"/>
              </a:spcAft>
              <a:buNone/>
            </a:pPr>
            <a:r>
              <a:rPr lang="en-US" sz="1600">
                <a:solidFill>
                  <a:srgbClr val="001D4D"/>
                </a:solidFill>
              </a:rPr>
              <a:t>5.</a:t>
            </a:r>
            <a:r>
              <a:rPr b="1" lang="en-US" sz="1600">
                <a:solidFill>
                  <a:srgbClr val="001D4D"/>
                </a:solidFill>
                <a:latin typeface="Times New Roman"/>
                <a:ea typeface="Times New Roman"/>
                <a:cs typeface="Times New Roman"/>
                <a:sym typeface="Times New Roman"/>
              </a:rPr>
              <a:t>User Story #245 - [API] Use Dijkstra Algorithm</a:t>
            </a:r>
          </a:p>
          <a:p>
            <a:pPr indent="0" lvl="0" marL="0" marR="0" rtl="0" algn="l">
              <a:lnSpc>
                <a:spcPct val="150000"/>
              </a:lnSpc>
              <a:spcBef>
                <a:spcPts val="0"/>
              </a:spcBef>
              <a:spcAft>
                <a:spcPts val="0"/>
              </a:spcAft>
              <a:buNone/>
            </a:pPr>
            <a:r>
              <a:rPr b="1" lang="en-US" sz="1600">
                <a:solidFill>
                  <a:srgbClr val="001D4D"/>
                </a:solidFill>
                <a:latin typeface="Times New Roman"/>
                <a:ea typeface="Times New Roman"/>
                <a:cs typeface="Times New Roman"/>
                <a:sym typeface="Times New Roman"/>
              </a:rPr>
              <a:t>6. User Story #264 -[Simulator] Add input fields to enter the data for the maps simulation</a:t>
            </a:r>
          </a:p>
          <a:p>
            <a:pPr indent="0" lvl="0" marL="0" marR="0" rtl="0" algn="l">
              <a:lnSpc>
                <a:spcPct val="150000"/>
              </a:lnSpc>
              <a:spcBef>
                <a:spcPts val="0"/>
              </a:spcBef>
              <a:spcAft>
                <a:spcPts val="0"/>
              </a:spcAft>
              <a:buNone/>
            </a:pPr>
            <a:r>
              <a:rPr b="1" lang="en-US" sz="1600">
                <a:solidFill>
                  <a:srgbClr val="001D4D"/>
                </a:solidFill>
                <a:latin typeface="Times New Roman"/>
                <a:ea typeface="Times New Roman"/>
                <a:cs typeface="Times New Roman"/>
                <a:sym typeface="Times New Roman"/>
              </a:rPr>
              <a:t>7. User Story #278 - [Simulator] Create a submit button to save data entered and display car simulations</a:t>
            </a:r>
          </a:p>
          <a:p>
            <a:pPr indent="0" lvl="0" marL="0" marR="0" rtl="0" algn="l">
              <a:lnSpc>
                <a:spcPct val="150000"/>
              </a:lnSpc>
              <a:spcBef>
                <a:spcPts val="0"/>
              </a:spcBef>
              <a:spcAft>
                <a:spcPts val="0"/>
              </a:spcAft>
              <a:buNone/>
            </a:pPr>
            <a:r>
              <a:rPr b="1" lang="en-US" sz="1600">
                <a:solidFill>
                  <a:srgbClr val="001D4D"/>
                </a:solidFill>
                <a:latin typeface="Times New Roman"/>
                <a:ea typeface="Times New Roman"/>
                <a:cs typeface="Times New Roman"/>
                <a:sym typeface="Times New Roman"/>
              </a:rPr>
              <a:t>8. User Story #279 - [Simulation] Moving Cars</a:t>
            </a:r>
          </a:p>
          <a:p>
            <a:pPr indent="0" lvl="0" marL="0" marR="0" rtl="0" algn="l">
              <a:lnSpc>
                <a:spcPct val="150000"/>
              </a:lnSpc>
              <a:spcBef>
                <a:spcPts val="0"/>
              </a:spcBef>
              <a:spcAft>
                <a:spcPts val="0"/>
              </a:spcAft>
              <a:buNone/>
            </a:pPr>
            <a:r>
              <a:rPr b="1" lang="en-US" sz="1600">
                <a:solidFill>
                  <a:srgbClr val="001D4D"/>
                </a:solidFill>
                <a:latin typeface="Times New Roman"/>
                <a:ea typeface="Times New Roman"/>
                <a:cs typeface="Times New Roman"/>
                <a:sym typeface="Times New Roman"/>
              </a:rPr>
              <a:t>9. User Story #280 - Car Paths</a:t>
            </a:r>
          </a:p>
          <a:p>
            <a:pPr indent="-69850" lvl="0" marL="0" rtl="0" algn="just">
              <a:spcBef>
                <a:spcPts val="0"/>
              </a:spcBef>
              <a:buClr>
                <a:schemeClr val="dk1"/>
              </a:buClr>
              <a:buSzPct val="68750"/>
              <a:buFont typeface="Arial"/>
              <a:buNone/>
            </a:pPr>
            <a:r>
              <a:rPr b="1" lang="en-US" sz="1600">
                <a:solidFill>
                  <a:srgbClr val="001D4D"/>
                </a:solidFill>
                <a:latin typeface="Times New Roman"/>
                <a:ea typeface="Times New Roman"/>
                <a:cs typeface="Times New Roman"/>
                <a:sym typeface="Times New Roman"/>
              </a:rPr>
              <a:t>10. User Story #293 - Add button with the functionality of adding trips</a:t>
            </a:r>
          </a:p>
          <a:p>
            <a:pPr indent="0" lvl="0" marL="0" marR="0" rtl="0" algn="l">
              <a:lnSpc>
                <a:spcPct val="150000"/>
              </a:lnSpc>
              <a:spcBef>
                <a:spcPts val="0"/>
              </a:spcBef>
              <a:spcAft>
                <a:spcPts val="0"/>
              </a:spcAft>
              <a:buNone/>
            </a:pPr>
            <a:r>
              <a:t/>
            </a:r>
            <a:endParaRPr b="1" sz="1600">
              <a:solidFill>
                <a:srgbClr val="001D4D"/>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t/>
            </a:r>
            <a:endParaRPr b="1" sz="14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t/>
            </a:r>
            <a:endParaRPr b="1" sz="14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t/>
            </a:r>
            <a:endParaRPr b="1" sz="1400">
              <a:solidFill>
                <a:srgbClr val="001D4D"/>
              </a:solidFill>
              <a:latin typeface="Times New Roman"/>
              <a:ea typeface="Times New Roman"/>
              <a:cs typeface="Times New Roman"/>
              <a:sym typeface="Times New Roman"/>
            </a:endParaRPr>
          </a:p>
          <a:p>
            <a:pPr indent="0" lvl="0" marL="0" marR="0" rtl="0" algn="l">
              <a:spcBef>
                <a:spcPts val="20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#237 -Rewrite API in NodeJs</a:t>
            </a:r>
          </a:p>
        </p:txBody>
      </p:sp>
      <p:sp>
        <p:nvSpPr>
          <p:cNvPr id="188" name="Shape 188"/>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228600" rtl="0" algn="just">
              <a:spcBef>
                <a:spcPts val="0"/>
              </a:spcBef>
              <a:buNone/>
            </a:pPr>
            <a:r>
              <a:rPr b="1" lang="en-US" sz="2000">
                <a:solidFill>
                  <a:srgbClr val="001D4D"/>
                </a:solidFill>
                <a:latin typeface="Times New Roman"/>
                <a:ea typeface="Times New Roman"/>
                <a:cs typeface="Times New Roman"/>
                <a:sym typeface="Times New Roman"/>
              </a:rPr>
              <a:t>Description</a:t>
            </a:r>
            <a:r>
              <a:rPr lang="en-US" sz="2000">
                <a:solidFill>
                  <a:srgbClr val="001D4D"/>
                </a:solidFill>
                <a:latin typeface="Times New Roman"/>
                <a:ea typeface="Times New Roman"/>
                <a:cs typeface="Times New Roman"/>
                <a:sym typeface="Times New Roman"/>
              </a:rPr>
              <a:t> </a:t>
            </a:r>
          </a:p>
          <a:p>
            <a:pPr indent="-69850" lvl="0" marL="228600" rtl="0" algn="just">
              <a:spcBef>
                <a:spcPts val="0"/>
              </a:spcBef>
              <a:buClr>
                <a:schemeClr val="dk1"/>
              </a:buClr>
              <a:buSzPct val="55000"/>
              <a:buFont typeface="Arial"/>
              <a:buNone/>
            </a:pPr>
            <a:r>
              <a:rPr lang="en-US" sz="2000">
                <a:solidFill>
                  <a:srgbClr val="001D4D"/>
                </a:solidFill>
                <a:latin typeface="Times New Roman"/>
                <a:ea typeface="Times New Roman"/>
                <a:cs typeface="Times New Roman"/>
                <a:sym typeface="Times New Roman"/>
              </a:rPr>
              <a:t>As a developer, I want to rewrite the 1.0 API in NodeJS, because of experience and familiarity in software and to remove some complications that arose from running Flask. </a:t>
            </a:r>
          </a:p>
          <a:p>
            <a:pPr indent="-69850" lvl="0" marL="228600" rtl="0" algn="just">
              <a:spcBef>
                <a:spcPts val="0"/>
              </a:spcBef>
              <a:buClr>
                <a:schemeClr val="dk1"/>
              </a:buClr>
              <a:buSzPct val="55000"/>
              <a:buFont typeface="Arial"/>
              <a:buNone/>
            </a:pPr>
            <a:r>
              <a:t/>
            </a:r>
            <a:endParaRPr sz="2000">
              <a:solidFill>
                <a:srgbClr val="001D4D"/>
              </a:solidFill>
              <a:latin typeface="Times New Roman"/>
              <a:ea typeface="Times New Roman"/>
              <a:cs typeface="Times New Roman"/>
              <a:sym typeface="Times New Roman"/>
            </a:endParaRPr>
          </a:p>
          <a:p>
            <a:pPr indent="-69850" lvl="0" marL="228600" rtl="0" algn="just">
              <a:spcBef>
                <a:spcPts val="0"/>
              </a:spcBef>
              <a:buClr>
                <a:schemeClr val="dk1"/>
              </a:buClr>
              <a:buSzPct val="55000"/>
              <a:buFont typeface="Arial"/>
              <a:buNone/>
            </a:pPr>
            <a:r>
              <a:rPr b="1" lang="en-US" sz="2000">
                <a:solidFill>
                  <a:srgbClr val="001D4D"/>
                </a:solidFill>
                <a:latin typeface="Times New Roman"/>
                <a:ea typeface="Times New Roman"/>
                <a:cs typeface="Times New Roman"/>
                <a:sym typeface="Times New Roman"/>
              </a:rPr>
              <a:t>Acceptance Criteria</a:t>
            </a:r>
          </a:p>
          <a:p>
            <a:pPr indent="-69850" lvl="0" marL="228600" rtl="0" algn="just">
              <a:spcBef>
                <a:spcPts val="0"/>
              </a:spcBef>
              <a:buClr>
                <a:schemeClr val="dk1"/>
              </a:buClr>
              <a:buSzPct val="55000"/>
              <a:buFont typeface="Arial"/>
              <a:buNone/>
            </a:pPr>
            <a:r>
              <a:rPr lang="en-US" sz="2000">
                <a:solidFill>
                  <a:srgbClr val="001D4D"/>
                </a:solidFill>
                <a:latin typeface="Times New Roman"/>
                <a:ea typeface="Times New Roman"/>
                <a:cs typeface="Times New Roman"/>
                <a:sym typeface="Times New Roman"/>
              </a:rPr>
              <a:t>The API is supported by a NodeJS web server running ExpressJS that supports the following endpoints.</a:t>
            </a:r>
          </a:p>
          <a:p>
            <a:pPr indent="-69850" lvl="0" marL="228600" rtl="0" algn="just">
              <a:spcBef>
                <a:spcPts val="0"/>
              </a:spcBef>
              <a:buClr>
                <a:schemeClr val="dk1"/>
              </a:buClr>
              <a:buSzPct val="55000"/>
              <a:buFont typeface="Arial"/>
              <a:buNone/>
            </a:pPr>
            <a:r>
              <a:t/>
            </a:r>
            <a:endParaRPr b="1" sz="2000">
              <a:solidFill>
                <a:srgbClr val="001D4D"/>
              </a:solidFill>
              <a:latin typeface="Times New Roman"/>
              <a:ea typeface="Times New Roman"/>
              <a:cs typeface="Times New Roman"/>
              <a:sym typeface="Times New Roman"/>
            </a:endParaRPr>
          </a:p>
          <a:p>
            <a:pPr indent="-355600" lvl="0" marL="914400" rtl="0" algn="just">
              <a:spcBef>
                <a:spcPts val="0"/>
              </a:spcBef>
              <a:buClr>
                <a:srgbClr val="001D4D"/>
              </a:buClr>
              <a:buSzPct val="100000"/>
              <a:buFont typeface="Times New Roman"/>
              <a:buAutoNum type="arabicPeriod"/>
            </a:pPr>
            <a:r>
              <a:rPr lang="en-US" sz="2000">
                <a:solidFill>
                  <a:srgbClr val="001D4D"/>
                </a:solidFill>
                <a:latin typeface="Times New Roman"/>
                <a:ea typeface="Times New Roman"/>
                <a:cs typeface="Times New Roman"/>
                <a:sym typeface="Times New Roman"/>
              </a:rPr>
              <a:t>[POST] /graph – application/json</a:t>
            </a:r>
          </a:p>
          <a:p>
            <a:pPr indent="-355600" lvl="0" marL="914400" rtl="0" algn="just">
              <a:spcBef>
                <a:spcPts val="0"/>
              </a:spcBef>
              <a:buSzPct val="100000"/>
              <a:buFont typeface="Times New Roman"/>
              <a:buAutoNum type="arabicPeriod"/>
            </a:pPr>
            <a:r>
              <a:rPr lang="en-US" sz="2000">
                <a:solidFill>
                  <a:srgbClr val="001D4D"/>
                </a:solidFill>
                <a:latin typeface="Times New Roman"/>
                <a:ea typeface="Times New Roman"/>
                <a:cs typeface="Times New Roman"/>
                <a:sym typeface="Times New Roman"/>
              </a:rPr>
              <a:t>[POST] /path – application/json</a:t>
            </a:r>
          </a:p>
          <a:p>
            <a:pPr indent="-355600" lvl="0" marL="914400" rtl="0" algn="just">
              <a:spcBef>
                <a:spcPts val="0"/>
              </a:spcBef>
              <a:buClr>
                <a:srgbClr val="001D4D"/>
              </a:buClr>
              <a:buSzPct val="100000"/>
              <a:buFont typeface="Times New Roman"/>
              <a:buAutoNum type="arabicPeriod"/>
            </a:pPr>
            <a:r>
              <a:rPr lang="en-US" sz="2000">
                <a:solidFill>
                  <a:srgbClr val="001D4D"/>
                </a:solidFill>
                <a:latin typeface="Times New Roman"/>
                <a:ea typeface="Times New Roman"/>
                <a:cs typeface="Times New Roman"/>
                <a:sym typeface="Times New Roman"/>
              </a:rPr>
              <a:t>[GET] / – (simulation)</a:t>
            </a:r>
          </a:p>
          <a:p>
            <a:pPr indent="0" lvl="0" marL="0" marR="0" rtl="0" algn="l">
              <a:spcBef>
                <a:spcPts val="2000"/>
              </a:spcBef>
              <a:spcAft>
                <a:spcPts val="0"/>
              </a:spcAft>
              <a:buNone/>
            </a:pPr>
            <a:r>
              <a:t/>
            </a:r>
            <a:endParaRPr sz="2000">
              <a:solidFill>
                <a:srgbClr val="001D4D"/>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sz="2200"/>
              <a:t>  </a:t>
            </a:r>
            <a:r>
              <a:rPr lang="en-US" sz="2200"/>
              <a:t>Use Case #237 a</a:t>
            </a:r>
            <a:r>
              <a:rPr lang="en-US"/>
              <a:t>  </a:t>
            </a:r>
          </a:p>
        </p:txBody>
      </p:sp>
      <p:sp>
        <p:nvSpPr>
          <p:cNvPr id="195" name="Shape 195"/>
          <p:cNvSpPr txBox="1"/>
          <p:nvPr>
            <p:ph idx="1" type="body"/>
          </p:nvPr>
        </p:nvSpPr>
        <p:spPr>
          <a:xfrm>
            <a:off x="779475" y="1205625"/>
            <a:ext cx="7583400" cy="5346300"/>
          </a:xfrm>
          <a:prstGeom prst="rect">
            <a:avLst/>
          </a:prstGeom>
        </p:spPr>
        <p:txBody>
          <a:bodyPr anchorCtr="0" anchor="t" bIns="91425" lIns="91425" rIns="91425" tIns="91425">
            <a:noAutofit/>
          </a:bodyPr>
          <a:lstStyle/>
          <a:p>
            <a:pPr indent="-304800" lvl="0" marL="457200" rtl="0" algn="just">
              <a:spcBef>
                <a:spcPts val="0"/>
              </a:spcBef>
              <a:buClr>
                <a:srgbClr val="001D4D"/>
              </a:buClr>
              <a:buSzPct val="100000"/>
              <a:buFont typeface="Times New Roman"/>
            </a:pPr>
            <a:r>
              <a:rPr lang="en-US" sz="1200">
                <a:solidFill>
                  <a:srgbClr val="001D4D"/>
                </a:solidFill>
                <a:latin typeface="Times New Roman"/>
                <a:ea typeface="Times New Roman"/>
                <a:cs typeface="Times New Roman"/>
                <a:sym typeface="Times New Roman"/>
              </a:rPr>
              <a:t>Name: Post /graph endpoint</a:t>
            </a:r>
          </a:p>
          <a:p>
            <a:pPr indent="-304800" lvl="0" marL="457200" rtl="0" algn="just">
              <a:spcBef>
                <a:spcPts val="0"/>
              </a:spcBef>
              <a:buClr>
                <a:srgbClr val="001D4D"/>
              </a:buClr>
              <a:buSzPct val="100000"/>
              <a:buFont typeface="Times New Roman"/>
            </a:pPr>
            <a:r>
              <a:rPr lang="en-US" sz="1200">
                <a:solidFill>
                  <a:srgbClr val="001D4D"/>
                </a:solidFill>
                <a:latin typeface="Times New Roman"/>
                <a:ea typeface="Times New Roman"/>
                <a:cs typeface="Times New Roman"/>
                <a:sym typeface="Times New Roman"/>
              </a:rPr>
              <a:t>Actor: Client App or 3rd Party</a:t>
            </a:r>
          </a:p>
          <a:p>
            <a:pPr indent="-304800" lvl="0" marL="457200" rtl="0" algn="just">
              <a:spcBef>
                <a:spcPts val="0"/>
              </a:spcBef>
              <a:buClr>
                <a:srgbClr val="001D4D"/>
              </a:buClr>
              <a:buSzPct val="100000"/>
              <a:buFont typeface="Times New Roman"/>
            </a:pPr>
            <a:r>
              <a:rPr lang="en-US" sz="1200">
                <a:solidFill>
                  <a:srgbClr val="001D4D"/>
                </a:solidFill>
                <a:latin typeface="Times New Roman"/>
                <a:ea typeface="Times New Roman"/>
                <a:cs typeface="Times New Roman"/>
                <a:sym typeface="Times New Roman"/>
              </a:rPr>
              <a:t>Description:</a:t>
            </a:r>
          </a:p>
          <a:p>
            <a:pPr indent="-304800" lvl="1" marL="914400" rtl="0" algn="just">
              <a:spcBef>
                <a:spcPts val="0"/>
              </a:spcBef>
              <a:buClr>
                <a:srgbClr val="001D4D"/>
              </a:buClr>
              <a:buSzPct val="100000"/>
              <a:buFont typeface="Times New Roman"/>
            </a:pPr>
            <a:r>
              <a:rPr lang="en-US" sz="1200">
                <a:solidFill>
                  <a:srgbClr val="001D4D"/>
                </a:solidFill>
                <a:latin typeface="Times New Roman"/>
                <a:ea typeface="Times New Roman"/>
                <a:cs typeface="Times New Roman"/>
                <a:sym typeface="Times New Roman"/>
              </a:rPr>
              <a:t>Actor makes a post request to /api/v2/graph endpoint</a:t>
            </a:r>
          </a:p>
          <a:p>
            <a:pPr indent="-304800" lvl="1" marL="914400" rtl="0" algn="just">
              <a:spcBef>
                <a:spcPts val="0"/>
              </a:spcBef>
              <a:buClr>
                <a:srgbClr val="001D4D"/>
              </a:buClr>
              <a:buSzPct val="100000"/>
              <a:buFont typeface="Times New Roman"/>
            </a:pPr>
            <a:r>
              <a:rPr lang="en-US" sz="1200">
                <a:solidFill>
                  <a:srgbClr val="001D4D"/>
                </a:solidFill>
                <a:latin typeface="Times New Roman"/>
                <a:ea typeface="Times New Roman"/>
                <a:cs typeface="Times New Roman"/>
                <a:sym typeface="Times New Roman"/>
              </a:rPr>
              <a:t>Sends adjacency matrix in json format as adjMatrix</a:t>
            </a:r>
          </a:p>
          <a:p>
            <a:pPr indent="-304800" lvl="1" marL="914400" rtl="0" algn="just">
              <a:spcBef>
                <a:spcPts val="0"/>
              </a:spcBef>
              <a:buClr>
                <a:srgbClr val="001D4D"/>
              </a:buClr>
              <a:buSzPct val="100000"/>
              <a:buFont typeface="Times New Roman"/>
            </a:pPr>
            <a:r>
              <a:rPr lang="en-US" sz="1200">
                <a:solidFill>
                  <a:srgbClr val="001D4D"/>
                </a:solidFill>
                <a:latin typeface="Times New Roman"/>
                <a:ea typeface="Times New Roman"/>
                <a:cs typeface="Times New Roman"/>
                <a:sym typeface="Times New Roman"/>
              </a:rPr>
              <a:t>Initializes graph #238</a:t>
            </a:r>
          </a:p>
          <a:p>
            <a:pPr indent="-304800" lvl="1" marL="914400" rtl="0" algn="just">
              <a:spcBef>
                <a:spcPts val="0"/>
              </a:spcBef>
              <a:buClr>
                <a:srgbClr val="001D4D"/>
              </a:buClr>
              <a:buSzPct val="100000"/>
              <a:buFont typeface="Times New Roman"/>
            </a:pPr>
            <a:r>
              <a:rPr lang="en-US" sz="1200">
                <a:solidFill>
                  <a:srgbClr val="001D4D"/>
                </a:solidFill>
                <a:latin typeface="Times New Roman"/>
                <a:ea typeface="Times New Roman"/>
                <a:cs typeface="Times New Roman"/>
                <a:sym typeface="Times New Roman"/>
              </a:rPr>
              <a:t>Responds with success message</a:t>
            </a:r>
          </a:p>
          <a:p>
            <a:pPr indent="0" lvl="0" marL="457200" rtl="0" algn="just">
              <a:spcBef>
                <a:spcPts val="0"/>
              </a:spcBef>
              <a:buNone/>
            </a:pPr>
            <a:r>
              <a:t/>
            </a:r>
            <a:endParaRPr sz="1200">
              <a:solidFill>
                <a:srgbClr val="001D4D"/>
              </a:solidFill>
              <a:latin typeface="Times New Roman"/>
              <a:ea typeface="Times New Roman"/>
              <a:cs typeface="Times New Roman"/>
              <a:sym typeface="Times New Roman"/>
            </a:endParaRPr>
          </a:p>
          <a:p>
            <a:pPr indent="0" lvl="0" marL="0" rtl="0" algn="just">
              <a:spcBef>
                <a:spcPts val="0"/>
              </a:spcBef>
              <a:buNone/>
            </a:pPr>
            <a:r>
              <a:rPr lang="en-US" sz="1200">
                <a:solidFill>
                  <a:srgbClr val="001D4D"/>
                </a:solidFill>
                <a:latin typeface="Times New Roman"/>
                <a:ea typeface="Times New Roman"/>
                <a:cs typeface="Times New Roman"/>
                <a:sym typeface="Times New Roman"/>
              </a:rPr>
              <a:t>   </a:t>
            </a:r>
            <a:r>
              <a:rPr lang="en-US"/>
              <a:t>Use Case #237 b</a:t>
            </a:r>
          </a:p>
          <a:p>
            <a:pPr indent="-69850" lvl="0" marL="228600" rtl="0" algn="just">
              <a:spcBef>
                <a:spcPts val="0"/>
              </a:spcBef>
              <a:buClr>
                <a:schemeClr val="dk1"/>
              </a:buClr>
              <a:buSzPct val="91666"/>
              <a:buFont typeface="Arial"/>
              <a:buNone/>
            </a:pPr>
            <a:r>
              <a:rPr b="1" lang="en-US" sz="1200">
                <a:solidFill>
                  <a:srgbClr val="001D4D"/>
                </a:solidFill>
                <a:latin typeface="Times New Roman"/>
                <a:ea typeface="Times New Roman"/>
                <a:cs typeface="Times New Roman"/>
                <a:sym typeface="Times New Roman"/>
              </a:rPr>
              <a:t>Use Case</a:t>
            </a:r>
          </a:p>
          <a:p>
            <a:pPr indent="-304800" lvl="0" marL="457200" rtl="0" algn="just">
              <a:spcBef>
                <a:spcPts val="0"/>
              </a:spcBef>
              <a:buClr>
                <a:srgbClr val="001D4D"/>
              </a:buClr>
              <a:buSzPct val="100000"/>
              <a:buFont typeface="Times New Roman"/>
            </a:pPr>
            <a:r>
              <a:rPr lang="en-US" sz="1200">
                <a:solidFill>
                  <a:srgbClr val="001D4D"/>
                </a:solidFill>
                <a:latin typeface="Times New Roman"/>
                <a:ea typeface="Times New Roman"/>
                <a:cs typeface="Times New Roman"/>
                <a:sym typeface="Times New Roman"/>
              </a:rPr>
              <a:t>Name: Post /path/dijkstra endpoint</a:t>
            </a:r>
          </a:p>
          <a:p>
            <a:pPr indent="-304800" lvl="0" marL="457200" rtl="0" algn="just">
              <a:spcBef>
                <a:spcPts val="0"/>
              </a:spcBef>
              <a:buClr>
                <a:srgbClr val="001D4D"/>
              </a:buClr>
              <a:buSzPct val="100000"/>
              <a:buFont typeface="Times New Roman"/>
            </a:pPr>
            <a:r>
              <a:rPr lang="en-US" sz="1200">
                <a:solidFill>
                  <a:srgbClr val="001D4D"/>
                </a:solidFill>
                <a:latin typeface="Times New Roman"/>
                <a:ea typeface="Times New Roman"/>
                <a:cs typeface="Times New Roman"/>
                <a:sym typeface="Times New Roman"/>
              </a:rPr>
              <a:t>Actor: Client App or 3rd Party</a:t>
            </a:r>
          </a:p>
          <a:p>
            <a:pPr indent="-304800" lvl="0" marL="457200" rtl="0" algn="just">
              <a:spcBef>
                <a:spcPts val="0"/>
              </a:spcBef>
              <a:buClr>
                <a:srgbClr val="001D4D"/>
              </a:buClr>
              <a:buSzPct val="100000"/>
              <a:buFont typeface="Times New Roman"/>
            </a:pPr>
            <a:r>
              <a:rPr lang="en-US" sz="1200">
                <a:solidFill>
                  <a:srgbClr val="001D4D"/>
                </a:solidFill>
                <a:latin typeface="Times New Roman"/>
                <a:ea typeface="Times New Roman"/>
                <a:cs typeface="Times New Roman"/>
                <a:sym typeface="Times New Roman"/>
              </a:rPr>
              <a:t>Description:</a:t>
            </a:r>
          </a:p>
          <a:p>
            <a:pPr indent="-304800" lvl="1" marL="914400" rtl="0" algn="just">
              <a:spcBef>
                <a:spcPts val="0"/>
              </a:spcBef>
              <a:buClr>
                <a:srgbClr val="001D4D"/>
              </a:buClr>
              <a:buSzPct val="100000"/>
              <a:buFont typeface="Times New Roman"/>
            </a:pPr>
            <a:r>
              <a:rPr lang="en-US" sz="1200">
                <a:solidFill>
                  <a:srgbClr val="001D4D"/>
                </a:solidFill>
                <a:latin typeface="Times New Roman"/>
                <a:ea typeface="Times New Roman"/>
                <a:cs typeface="Times New Roman"/>
                <a:sym typeface="Times New Roman"/>
              </a:rPr>
              <a:t>Actor makes a post request to /api/v2/path/dijkstra endpoint</a:t>
            </a:r>
          </a:p>
          <a:p>
            <a:pPr indent="-304800" lvl="1" marL="914400" rtl="0" algn="just">
              <a:spcBef>
                <a:spcPts val="0"/>
              </a:spcBef>
              <a:buClr>
                <a:srgbClr val="001D4D"/>
              </a:buClr>
              <a:buSzPct val="100000"/>
              <a:buFont typeface="Times New Roman"/>
            </a:pPr>
            <a:r>
              <a:rPr lang="en-US" sz="1200">
                <a:solidFill>
                  <a:srgbClr val="001D4D"/>
                </a:solidFill>
                <a:latin typeface="Times New Roman"/>
                <a:ea typeface="Times New Roman"/>
                <a:cs typeface="Times New Roman"/>
                <a:sym typeface="Times New Roman"/>
              </a:rPr>
              <a:t>Sends source and destination as lat/lng pairs</a:t>
            </a:r>
          </a:p>
          <a:p>
            <a:pPr indent="-304800" lvl="1" marL="914400" rtl="0" algn="just">
              <a:spcBef>
                <a:spcPts val="0"/>
              </a:spcBef>
              <a:buClr>
                <a:srgbClr val="001D4D"/>
              </a:buClr>
              <a:buSzPct val="100000"/>
              <a:buFont typeface="Times New Roman"/>
            </a:pPr>
            <a:r>
              <a:rPr lang="en-US" sz="1200">
                <a:solidFill>
                  <a:srgbClr val="001D4D"/>
                </a:solidFill>
                <a:latin typeface="Times New Roman"/>
                <a:ea typeface="Times New Roman"/>
                <a:cs typeface="Times New Roman"/>
                <a:sym typeface="Times New Roman"/>
              </a:rPr>
              <a:t>Utilizes Dijkstra’s algorithm #245</a:t>
            </a:r>
          </a:p>
          <a:p>
            <a:pPr indent="-304800" lvl="1" marL="914400" rtl="0" algn="just">
              <a:spcBef>
                <a:spcPts val="0"/>
              </a:spcBef>
              <a:buClr>
                <a:srgbClr val="001D4D"/>
              </a:buClr>
              <a:buSzPct val="100000"/>
              <a:buFont typeface="Times New Roman"/>
            </a:pPr>
            <a:r>
              <a:rPr lang="en-US" sz="1200">
                <a:solidFill>
                  <a:srgbClr val="001D4D"/>
                </a:solidFill>
                <a:latin typeface="Times New Roman"/>
                <a:ea typeface="Times New Roman"/>
                <a:cs typeface="Times New Roman"/>
                <a:sym typeface="Times New Roman"/>
              </a:rPr>
              <a:t>Responds with array of lat/lng pairs</a:t>
            </a:r>
          </a:p>
          <a:p>
            <a:pPr indent="0" lvl="0" marL="0" rtl="0" algn="just">
              <a:spcBef>
                <a:spcPts val="0"/>
              </a:spcBef>
              <a:buNone/>
            </a:pPr>
            <a:r>
              <a:rPr lang="en-US" sz="1200">
                <a:solidFill>
                  <a:srgbClr val="001D4D"/>
                </a:solidFill>
                <a:latin typeface="Times New Roman"/>
                <a:ea typeface="Times New Roman"/>
                <a:cs typeface="Times New Roman"/>
                <a:sym typeface="Times New Roman"/>
              </a:rPr>
              <a:t>   </a:t>
            </a:r>
          </a:p>
          <a:p>
            <a:pPr indent="0" lvl="0" marL="0" rtl="0" algn="just">
              <a:spcBef>
                <a:spcPts val="0"/>
              </a:spcBef>
              <a:buNone/>
            </a:pPr>
            <a:r>
              <a:rPr lang="en-US" sz="1200">
                <a:solidFill>
                  <a:srgbClr val="001D4D"/>
                </a:solidFill>
                <a:latin typeface="Times New Roman"/>
                <a:ea typeface="Times New Roman"/>
                <a:cs typeface="Times New Roman"/>
                <a:sym typeface="Times New Roman"/>
              </a:rPr>
              <a:t>   </a:t>
            </a:r>
            <a:r>
              <a:rPr lang="en-US"/>
              <a:t>Use Case #237 c</a:t>
            </a:r>
          </a:p>
          <a:p>
            <a:pPr indent="-69850" lvl="0" marL="228600" rtl="0" algn="just">
              <a:spcBef>
                <a:spcPts val="0"/>
              </a:spcBef>
              <a:buClr>
                <a:schemeClr val="dk1"/>
              </a:buClr>
              <a:buSzPct val="91666"/>
              <a:buFont typeface="Arial"/>
              <a:buNone/>
            </a:pPr>
            <a:r>
              <a:rPr b="1" lang="en-US" sz="1200">
                <a:solidFill>
                  <a:srgbClr val="001D4D"/>
                </a:solidFill>
                <a:latin typeface="Times New Roman"/>
                <a:ea typeface="Times New Roman"/>
                <a:cs typeface="Times New Roman"/>
                <a:sym typeface="Times New Roman"/>
              </a:rPr>
              <a:t>Use Case</a:t>
            </a:r>
          </a:p>
          <a:p>
            <a:pPr indent="-304800" lvl="0" marL="457200" rtl="0" algn="just">
              <a:spcBef>
                <a:spcPts val="0"/>
              </a:spcBef>
              <a:buClr>
                <a:srgbClr val="001D4D"/>
              </a:buClr>
              <a:buSzPct val="100000"/>
              <a:buFont typeface="Times New Roman"/>
            </a:pPr>
            <a:r>
              <a:rPr lang="en-US" sz="1200">
                <a:solidFill>
                  <a:srgbClr val="001D4D"/>
                </a:solidFill>
                <a:latin typeface="Times New Roman"/>
                <a:ea typeface="Times New Roman"/>
                <a:cs typeface="Times New Roman"/>
                <a:sym typeface="Times New Roman"/>
              </a:rPr>
              <a:t>Name: Get / endpoint</a:t>
            </a:r>
          </a:p>
          <a:p>
            <a:pPr indent="-304800" lvl="0" marL="457200" rtl="0" algn="just">
              <a:spcBef>
                <a:spcPts val="0"/>
              </a:spcBef>
              <a:buClr>
                <a:srgbClr val="001D4D"/>
              </a:buClr>
              <a:buSzPct val="100000"/>
              <a:buFont typeface="Times New Roman"/>
            </a:pPr>
            <a:r>
              <a:rPr lang="en-US" sz="1200">
                <a:solidFill>
                  <a:srgbClr val="001D4D"/>
                </a:solidFill>
                <a:latin typeface="Times New Roman"/>
                <a:ea typeface="Times New Roman"/>
                <a:cs typeface="Times New Roman"/>
                <a:sym typeface="Times New Roman"/>
              </a:rPr>
              <a:t>Actor: Client App</a:t>
            </a:r>
          </a:p>
          <a:p>
            <a:pPr indent="-304800" lvl="0" marL="457200" rtl="0" algn="just">
              <a:spcBef>
                <a:spcPts val="0"/>
              </a:spcBef>
              <a:buClr>
                <a:srgbClr val="001D4D"/>
              </a:buClr>
              <a:buSzPct val="100000"/>
              <a:buFont typeface="Times New Roman"/>
            </a:pPr>
            <a:r>
              <a:rPr lang="en-US" sz="1200">
                <a:solidFill>
                  <a:srgbClr val="001D4D"/>
                </a:solidFill>
                <a:latin typeface="Times New Roman"/>
                <a:ea typeface="Times New Roman"/>
                <a:cs typeface="Times New Roman"/>
                <a:sym typeface="Times New Roman"/>
              </a:rPr>
              <a:t>Description:</a:t>
            </a:r>
          </a:p>
          <a:p>
            <a:pPr indent="-304800" lvl="1" marL="914400" rtl="0" algn="just">
              <a:spcBef>
                <a:spcPts val="0"/>
              </a:spcBef>
              <a:buClr>
                <a:srgbClr val="001D4D"/>
              </a:buClr>
              <a:buSzPct val="100000"/>
              <a:buFont typeface="Times New Roman"/>
            </a:pPr>
            <a:r>
              <a:rPr lang="en-US" sz="1200">
                <a:solidFill>
                  <a:srgbClr val="001D4D"/>
                </a:solidFill>
                <a:latin typeface="Times New Roman"/>
                <a:ea typeface="Times New Roman"/>
                <a:cs typeface="Times New Roman"/>
                <a:sym typeface="Times New Roman"/>
              </a:rPr>
              <a:t>Actor makes a get request to / endpoint</a:t>
            </a:r>
          </a:p>
          <a:p>
            <a:pPr indent="-304800" lvl="1" marL="914400" rtl="0" algn="just">
              <a:spcBef>
                <a:spcPts val="0"/>
              </a:spcBef>
              <a:buClr>
                <a:srgbClr val="001D4D"/>
              </a:buClr>
              <a:buSzPct val="100000"/>
              <a:buFont typeface="Times New Roman"/>
            </a:pPr>
            <a:r>
              <a:rPr lang="en-US" sz="1200">
                <a:solidFill>
                  <a:srgbClr val="001D4D"/>
                </a:solidFill>
                <a:latin typeface="Times New Roman"/>
                <a:ea typeface="Times New Roman"/>
                <a:cs typeface="Times New Roman"/>
                <a:sym typeface="Times New Roman"/>
              </a:rPr>
              <a:t>Responds with client app</a:t>
            </a:r>
          </a:p>
          <a:p>
            <a:pPr lvl="0">
              <a:spcBef>
                <a:spcPts val="0"/>
              </a:spcBef>
              <a:buNone/>
            </a:pPr>
            <a:r>
              <a:t/>
            </a:r>
            <a:endParaRPr>
              <a:solidFill>
                <a:srgbClr val="001D4D"/>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i="0" lang="en-US" sz="3600" u="none" cap="none" strike="noStrike">
                <a:solidFill>
                  <a:srgbClr val="001D4D"/>
                </a:solidFill>
              </a:rPr>
              <a:t>User Stor</a:t>
            </a:r>
            <a:r>
              <a:rPr lang="en-US" sz="3600">
                <a:solidFill>
                  <a:srgbClr val="001D4D"/>
                </a:solidFill>
              </a:rPr>
              <a:t>y #238 - </a:t>
            </a:r>
            <a:r>
              <a:rPr lang="en-US" sz="3600">
                <a:solidFill>
                  <a:srgbClr val="001D4D"/>
                </a:solidFill>
              </a:rPr>
              <a:t> [API] Initialize </a:t>
            </a:r>
          </a:p>
          <a:p>
            <a:pPr indent="0" lvl="0" marL="0" marR="0" rtl="0" algn="l">
              <a:spcBef>
                <a:spcPts val="0"/>
              </a:spcBef>
              <a:spcAft>
                <a:spcPts val="0"/>
              </a:spcAft>
              <a:buSzPct val="25000"/>
              <a:buNone/>
            </a:pPr>
            <a:r>
              <a:rPr lang="en-US" sz="3600">
                <a:solidFill>
                  <a:srgbClr val="001D4D"/>
                </a:solidFill>
              </a:rPr>
              <a:t>Graph</a:t>
            </a:r>
          </a:p>
        </p:txBody>
      </p:sp>
      <p:sp>
        <p:nvSpPr>
          <p:cNvPr id="202" name="Shape 202"/>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69850" lvl="0" marL="228600" rtl="0" algn="just">
              <a:spcBef>
                <a:spcPts val="0"/>
              </a:spcBef>
              <a:buClr>
                <a:schemeClr val="dk1"/>
              </a:buClr>
              <a:buSzPct val="55000"/>
              <a:buFont typeface="Arial"/>
              <a:buNone/>
            </a:pPr>
            <a:r>
              <a:rPr b="1" lang="en-US" sz="2000">
                <a:solidFill>
                  <a:srgbClr val="001D4D"/>
                </a:solidFill>
                <a:latin typeface="Times New Roman"/>
                <a:ea typeface="Times New Roman"/>
                <a:cs typeface="Times New Roman"/>
                <a:sym typeface="Times New Roman"/>
              </a:rPr>
              <a:t>Description</a:t>
            </a:r>
            <a:r>
              <a:rPr lang="en-US" sz="2000">
                <a:solidFill>
                  <a:srgbClr val="001D4D"/>
                </a:solidFill>
                <a:latin typeface="Times New Roman"/>
                <a:ea typeface="Times New Roman"/>
                <a:cs typeface="Times New Roman"/>
                <a:sym typeface="Times New Roman"/>
              </a:rPr>
              <a:t> </a:t>
            </a:r>
          </a:p>
          <a:p>
            <a:pPr indent="0" lvl="0" marL="228600" rtl="0" algn="just">
              <a:spcBef>
                <a:spcPts val="0"/>
              </a:spcBef>
              <a:buNone/>
            </a:pPr>
            <a:r>
              <a:rPr lang="en-US" sz="2000">
                <a:solidFill>
                  <a:srgbClr val="001D4D"/>
                </a:solidFill>
                <a:latin typeface="Times New Roman"/>
                <a:ea typeface="Times New Roman"/>
                <a:cs typeface="Times New Roman"/>
                <a:sym typeface="Times New Roman"/>
              </a:rPr>
              <a:t>As a developer, I want to be able to initialize my own graph, because I want to be able to customize the graph in which I use for my application.</a:t>
            </a:r>
          </a:p>
          <a:p>
            <a:pPr indent="-69850" lvl="0" marL="228600" rtl="0" algn="just">
              <a:spcBef>
                <a:spcPts val="0"/>
              </a:spcBef>
              <a:buClr>
                <a:schemeClr val="dk1"/>
              </a:buClr>
              <a:buSzPct val="55000"/>
              <a:buFont typeface="Arial"/>
              <a:buNone/>
            </a:pPr>
            <a:r>
              <a:t/>
            </a:r>
            <a:endParaRPr sz="2000">
              <a:solidFill>
                <a:srgbClr val="001D4D"/>
              </a:solidFill>
              <a:latin typeface="Times New Roman"/>
              <a:ea typeface="Times New Roman"/>
              <a:cs typeface="Times New Roman"/>
              <a:sym typeface="Times New Roman"/>
            </a:endParaRPr>
          </a:p>
          <a:p>
            <a:pPr indent="-69850" lvl="0" marL="228600" rtl="0" algn="just">
              <a:spcBef>
                <a:spcPts val="0"/>
              </a:spcBef>
              <a:buClr>
                <a:schemeClr val="dk1"/>
              </a:buClr>
              <a:buSzPct val="55000"/>
              <a:buFont typeface="Arial"/>
              <a:buNone/>
            </a:pPr>
            <a:r>
              <a:t/>
            </a:r>
            <a:endParaRPr sz="2000">
              <a:solidFill>
                <a:srgbClr val="001D4D"/>
              </a:solidFill>
              <a:latin typeface="Times New Roman"/>
              <a:ea typeface="Times New Roman"/>
              <a:cs typeface="Times New Roman"/>
              <a:sym typeface="Times New Roman"/>
            </a:endParaRPr>
          </a:p>
          <a:p>
            <a:pPr indent="-69850" lvl="0" marL="228600" rtl="0" algn="just">
              <a:spcBef>
                <a:spcPts val="0"/>
              </a:spcBef>
              <a:buClr>
                <a:schemeClr val="dk1"/>
              </a:buClr>
              <a:buSzPct val="55000"/>
              <a:buFont typeface="Arial"/>
              <a:buNone/>
            </a:pPr>
            <a:r>
              <a:rPr b="1" lang="en-US" sz="2000">
                <a:solidFill>
                  <a:srgbClr val="001D4D"/>
                </a:solidFill>
                <a:latin typeface="Times New Roman"/>
                <a:ea typeface="Times New Roman"/>
                <a:cs typeface="Times New Roman"/>
                <a:sym typeface="Times New Roman"/>
              </a:rPr>
              <a:t>Acceptance Criteria</a:t>
            </a:r>
          </a:p>
          <a:p>
            <a:pPr indent="-355600" lvl="0" marL="914400" rtl="0" algn="just">
              <a:spcBef>
                <a:spcPts val="0"/>
              </a:spcBef>
              <a:buClr>
                <a:srgbClr val="001D4D"/>
              </a:buClr>
              <a:buSzPct val="100000"/>
              <a:buFont typeface="Times New Roman"/>
              <a:buAutoNum type="arabicPeriod"/>
            </a:pPr>
            <a:r>
              <a:rPr lang="en-US" sz="2000">
                <a:solidFill>
                  <a:srgbClr val="001D4D"/>
                </a:solidFill>
                <a:latin typeface="Times New Roman"/>
                <a:ea typeface="Times New Roman"/>
                <a:cs typeface="Times New Roman"/>
                <a:sym typeface="Times New Roman"/>
              </a:rPr>
              <a:t>[POST] /graph accepts geojson and generates the graph</a:t>
            </a:r>
          </a:p>
          <a:p>
            <a:pPr indent="0" lvl="0" marL="0" marR="0" rtl="0" algn="l">
              <a:spcBef>
                <a:spcPts val="20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779462" y="381000"/>
            <a:ext cx="7583400" cy="1044600"/>
          </a:xfrm>
          <a:prstGeom prst="rect">
            <a:avLst/>
          </a:prstGeom>
        </p:spPr>
        <p:txBody>
          <a:bodyPr anchorCtr="0" anchor="b" bIns="91425" lIns="91425" rIns="91425" tIns="91425">
            <a:noAutofit/>
          </a:bodyPr>
          <a:lstStyle/>
          <a:p>
            <a:pPr indent="-69850" lvl="0" marL="228600" rtl="0" algn="just">
              <a:spcBef>
                <a:spcPts val="0"/>
              </a:spcBef>
              <a:buClr>
                <a:srgbClr val="000000"/>
              </a:buClr>
              <a:buSzPct val="28947"/>
              <a:buFont typeface="Arial"/>
              <a:buNone/>
            </a:pPr>
            <a:r>
              <a:t/>
            </a:r>
            <a:endParaRPr/>
          </a:p>
          <a:p>
            <a:pPr indent="-69850" lvl="0" marL="228600" rtl="0" algn="just">
              <a:spcBef>
                <a:spcPts val="0"/>
              </a:spcBef>
              <a:buClr>
                <a:schemeClr val="dk1"/>
              </a:buClr>
              <a:buSzPct val="30555"/>
              <a:buFont typeface="Arial"/>
              <a:buNone/>
            </a:pPr>
            <a:r>
              <a:rPr lang="en-US" sz="3600">
                <a:solidFill>
                  <a:srgbClr val="001D4D"/>
                </a:solidFill>
              </a:rPr>
              <a:t>Use Case #238</a:t>
            </a:r>
          </a:p>
        </p:txBody>
      </p:sp>
      <p:sp>
        <p:nvSpPr>
          <p:cNvPr id="209" name="Shape 209"/>
          <p:cNvSpPr txBox="1"/>
          <p:nvPr>
            <p:ph idx="1" type="body"/>
          </p:nvPr>
        </p:nvSpPr>
        <p:spPr>
          <a:xfrm>
            <a:off x="779462" y="1828800"/>
            <a:ext cx="7583400" cy="4208400"/>
          </a:xfrm>
          <a:prstGeom prst="rect">
            <a:avLst/>
          </a:prstGeom>
        </p:spPr>
        <p:txBody>
          <a:bodyPr anchorCtr="0" anchor="t" bIns="91425" lIns="91425" rIns="91425" tIns="91425">
            <a:noAutofit/>
          </a:bodyPr>
          <a:lstStyle/>
          <a:p>
            <a:pPr indent="-355600" lvl="0" marL="457200" rtl="0" algn="just">
              <a:spcBef>
                <a:spcPts val="0"/>
              </a:spcBef>
              <a:buClr>
                <a:srgbClr val="001D4D"/>
              </a:buClr>
              <a:buSzPct val="100000"/>
              <a:buFont typeface="Times New Roman"/>
            </a:pPr>
            <a:r>
              <a:rPr lang="en-US" sz="2000">
                <a:solidFill>
                  <a:srgbClr val="001D4D"/>
                </a:solidFill>
                <a:latin typeface="Times New Roman"/>
                <a:ea typeface="Times New Roman"/>
                <a:cs typeface="Times New Roman"/>
                <a:sym typeface="Times New Roman"/>
              </a:rPr>
              <a:t>Name: Initialize Graph</a:t>
            </a:r>
          </a:p>
          <a:p>
            <a:pPr indent="-355600" lvl="0" marL="457200" rtl="0" algn="just">
              <a:spcBef>
                <a:spcPts val="0"/>
              </a:spcBef>
              <a:buClr>
                <a:srgbClr val="001D4D"/>
              </a:buClr>
              <a:buSzPct val="100000"/>
              <a:buFont typeface="Times New Roman"/>
            </a:pPr>
            <a:r>
              <a:rPr lang="en-US" sz="2000">
                <a:solidFill>
                  <a:srgbClr val="001D4D"/>
                </a:solidFill>
                <a:latin typeface="Times New Roman"/>
                <a:ea typeface="Times New Roman"/>
                <a:cs typeface="Times New Roman"/>
                <a:sym typeface="Times New Roman"/>
              </a:rPr>
              <a:t>Actor: Client App or 3rd Party</a:t>
            </a:r>
          </a:p>
          <a:p>
            <a:pPr indent="-355600" lvl="0" marL="457200" rtl="0" algn="just">
              <a:spcBef>
                <a:spcPts val="0"/>
              </a:spcBef>
              <a:buClr>
                <a:srgbClr val="001D4D"/>
              </a:buClr>
              <a:buSzPct val="100000"/>
              <a:buFont typeface="Times New Roman"/>
            </a:pPr>
            <a:r>
              <a:rPr lang="en-US" sz="2000">
                <a:solidFill>
                  <a:srgbClr val="001D4D"/>
                </a:solidFill>
                <a:latin typeface="Times New Roman"/>
                <a:ea typeface="Times New Roman"/>
                <a:cs typeface="Times New Roman"/>
                <a:sym typeface="Times New Roman"/>
              </a:rPr>
              <a:t>Precondition:</a:t>
            </a:r>
          </a:p>
          <a:p>
            <a:pPr indent="-228600" lvl="1" marL="914400" rtl="0" algn="just">
              <a:spcBef>
                <a:spcPts val="0"/>
              </a:spcBef>
              <a:buClr>
                <a:srgbClr val="001D4D"/>
              </a:buClr>
              <a:buFont typeface="Times New Roman"/>
            </a:pPr>
            <a:r>
              <a:rPr lang="en-US">
                <a:solidFill>
                  <a:srgbClr val="001D4D"/>
                </a:solidFill>
                <a:latin typeface="Times New Roman"/>
                <a:ea typeface="Times New Roman"/>
                <a:cs typeface="Times New Roman"/>
                <a:sym typeface="Times New Roman"/>
              </a:rPr>
              <a:t>Adjacency Matrix is properly formatted.</a:t>
            </a:r>
          </a:p>
          <a:p>
            <a:pPr indent="-355600" lvl="0" marL="457200" rtl="0" algn="just">
              <a:spcBef>
                <a:spcPts val="0"/>
              </a:spcBef>
              <a:buClr>
                <a:srgbClr val="001D4D"/>
              </a:buClr>
              <a:buSzPct val="100000"/>
              <a:buFont typeface="Times New Roman"/>
            </a:pPr>
            <a:r>
              <a:rPr lang="en-US" sz="2000">
                <a:solidFill>
                  <a:srgbClr val="001D4D"/>
                </a:solidFill>
                <a:latin typeface="Times New Roman"/>
                <a:ea typeface="Times New Roman"/>
                <a:cs typeface="Times New Roman"/>
                <a:sym typeface="Times New Roman"/>
              </a:rPr>
              <a:t>Description:</a:t>
            </a:r>
          </a:p>
          <a:p>
            <a:pPr indent="-228600" lvl="1" marL="914400" rtl="0" algn="just">
              <a:spcBef>
                <a:spcPts val="0"/>
              </a:spcBef>
              <a:buClr>
                <a:srgbClr val="001D4D"/>
              </a:buClr>
              <a:buFont typeface="Times New Roman"/>
            </a:pPr>
            <a:r>
              <a:rPr lang="en-US">
                <a:solidFill>
                  <a:srgbClr val="001D4D"/>
                </a:solidFill>
                <a:latin typeface="Times New Roman"/>
                <a:ea typeface="Times New Roman"/>
                <a:cs typeface="Times New Roman"/>
                <a:sym typeface="Times New Roman"/>
              </a:rPr>
              <a:t>Actor makes a post request to /api/v2/graph endpoint</a:t>
            </a:r>
          </a:p>
          <a:p>
            <a:pPr indent="-228600" lvl="1" marL="914400" rtl="0" algn="just">
              <a:spcBef>
                <a:spcPts val="0"/>
              </a:spcBef>
              <a:buClr>
                <a:srgbClr val="001D4D"/>
              </a:buClr>
              <a:buFont typeface="Times New Roman"/>
            </a:pPr>
            <a:r>
              <a:rPr lang="en-US">
                <a:solidFill>
                  <a:srgbClr val="001D4D"/>
                </a:solidFill>
                <a:latin typeface="Times New Roman"/>
                <a:ea typeface="Times New Roman"/>
                <a:cs typeface="Times New Roman"/>
                <a:sym typeface="Times New Roman"/>
              </a:rPr>
              <a:t>Sends adjacency matrix in json format as adjMatrix</a:t>
            </a:r>
          </a:p>
          <a:p>
            <a:pPr indent="-228600" lvl="1" marL="914400" rtl="0" algn="just">
              <a:spcBef>
                <a:spcPts val="0"/>
              </a:spcBef>
              <a:buClr>
                <a:srgbClr val="001D4D"/>
              </a:buClr>
              <a:buFont typeface="Times New Roman"/>
            </a:pPr>
            <a:r>
              <a:rPr lang="en-US">
                <a:solidFill>
                  <a:srgbClr val="001D4D"/>
                </a:solidFill>
                <a:latin typeface="Times New Roman"/>
                <a:ea typeface="Times New Roman"/>
                <a:cs typeface="Times New Roman"/>
                <a:sym typeface="Times New Roman"/>
              </a:rPr>
              <a:t>Spawns child python process to initialize the graph and return computations provided by version 1.0.</a:t>
            </a:r>
          </a:p>
          <a:p>
            <a:pPr indent="-228600" lvl="1" marL="914400" rtl="0" algn="just">
              <a:spcBef>
                <a:spcPts val="0"/>
              </a:spcBef>
              <a:buClr>
                <a:srgbClr val="001D4D"/>
              </a:buClr>
              <a:buFont typeface="Times New Roman"/>
            </a:pPr>
            <a:r>
              <a:rPr lang="en-US">
                <a:solidFill>
                  <a:srgbClr val="001D4D"/>
                </a:solidFill>
                <a:latin typeface="Times New Roman"/>
                <a:ea typeface="Times New Roman"/>
                <a:cs typeface="Times New Roman"/>
                <a:sym typeface="Times New Roman"/>
              </a:rPr>
              <a:t>Responds success message</a:t>
            </a: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old">
  <a:themeElements>
    <a:clrScheme name="Revolution">
      <a:dk1>
        <a:srgbClr val="000000"/>
      </a:dk1>
      <a:lt1>
        <a:srgbClr val="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