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9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3" r:id="rId3"/>
    <p:sldId id="344" r:id="rId4"/>
    <p:sldId id="345" r:id="rId5"/>
    <p:sldId id="346" r:id="rId6"/>
    <p:sldId id="359" r:id="rId7"/>
    <p:sldId id="360" r:id="rId8"/>
    <p:sldId id="347" r:id="rId9"/>
    <p:sldId id="349" r:id="rId10"/>
    <p:sldId id="350" r:id="rId11"/>
    <p:sldId id="353" r:id="rId12"/>
    <p:sldId id="354" r:id="rId13"/>
    <p:sldId id="357" r:id="rId14"/>
    <p:sldId id="356" r:id="rId15"/>
    <p:sldId id="358" r:id="rId16"/>
    <p:sldId id="355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3" autoAdjust="0"/>
    <p:restoredTop sz="82336" autoAdjust="0"/>
  </p:normalViewPr>
  <p:slideViewPr>
    <p:cSldViewPr snapToObjects="1">
      <p:cViewPr varScale="1">
        <p:scale>
          <a:sx n="61" d="100"/>
          <a:sy n="61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14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691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5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09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4C51E-94FE-4EA3-9632-37695468AD72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BC1-1497-4BDC-A1E5-B32793525C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9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8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4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77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C08AD-425F-4775-B4E0-BB115F66D29C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F54-7FB7-4864-A52B-2722A7103E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40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D29FD-4BC1-4E48-B7DD-BCBA95BC7AF9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C96F-308B-488D-8EB8-53D9861104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6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15597D-6130-464B-9D3E-3A1D0D3CB7DB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16B0D-9E78-4000-9B46-108CCFA59DB2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55A5-A4A9-468F-A1D3-4785F870EB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457D7-E072-4C6B-85A3-FC101812524D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70B-E897-4FE2-87D3-937C19FE74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21417-C2DD-4C9C-9B7F-24A4905C0EAD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F1A1-38E2-4BE0-8480-E43DB31206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4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71B9FD-5F84-40EE-BE92-5187585C0991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6D4-B72F-4031-BB13-DF465A8C78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53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44D78-FCC2-40B4-987C-246307192CE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598-FCF8-48A4-9FF5-EF2B5DDBA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0CBCA-7388-4E1A-BAF6-17486ACF2434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CB25-1E4F-4A8B-8783-EC7587DDB6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8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3A49-14E6-442A-8033-A8225B229CA5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C369-66D3-4EFC-BB3B-678C81E215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4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7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  <p:sldLayoutId id="2147484710" r:id="rId12"/>
    <p:sldLayoutId id="2147484711" r:id="rId13"/>
    <p:sldLayoutId id="2147484712" r:id="rId14"/>
    <p:sldLayoutId id="2147484713" r:id="rId15"/>
    <p:sldLayoutId id="2147484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/>
            <a:r>
              <a:rPr lang="en-US" altLang="en-US" dirty="0" smtClean="0">
                <a:ea typeface="ＭＳ Ｐゴシック" pitchFamily="34" charset="-128"/>
              </a:rPr>
              <a:t>Ultimate QC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Member: &lt;Marcine Kelly&gt;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</a:t>
            </a:r>
            <a:r>
              <a:rPr lang="en-US" altLang="en-US" sz="2800" dirty="0">
                <a:ea typeface="ＭＳ Ｐゴシック" pitchFamily="34" charset="-128"/>
              </a:rPr>
              <a:t>: </a:t>
            </a:r>
            <a:r>
              <a:rPr lang="en-US" altLang="en-US" sz="2800" dirty="0" smtClean="0">
                <a:ea typeface="ＭＳ Ｐゴシック" pitchFamily="34" charset="-128"/>
              </a:rPr>
              <a:t>Rodrigo Morales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12/11/15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76" y="1524000"/>
            <a:ext cx="5087060" cy="368668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5334000"/>
            <a:ext cx="6347714" cy="126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The </a:t>
            </a:r>
            <a:r>
              <a:rPr lang="en-US" sz="1200" dirty="0" err="1"/>
              <a:t>InspectorInterface</a:t>
            </a:r>
            <a:r>
              <a:rPr lang="en-US" sz="1200" dirty="0"/>
              <a:t> subsystem is connected to the </a:t>
            </a:r>
            <a:r>
              <a:rPr lang="en-US" sz="1200" dirty="0" err="1"/>
              <a:t>DataStorage</a:t>
            </a:r>
            <a:r>
              <a:rPr lang="en-US" sz="1200" dirty="0"/>
              <a:t> subsystem so that any computer that has the system installed on it will have access to all of the same photos and reports. </a:t>
            </a:r>
          </a:p>
          <a:p>
            <a:pPr algn="just"/>
            <a:r>
              <a:rPr lang="en-US" sz="1200" dirty="0"/>
              <a:t>The </a:t>
            </a:r>
            <a:r>
              <a:rPr lang="en-US" sz="1200" dirty="0" err="1"/>
              <a:t>BerryManagement</a:t>
            </a:r>
            <a:r>
              <a:rPr lang="en-US" sz="1200" dirty="0"/>
              <a:t> subsystem and the </a:t>
            </a:r>
            <a:r>
              <a:rPr lang="en-US" sz="1200" dirty="0" err="1"/>
              <a:t>DefectManagement</a:t>
            </a:r>
            <a:r>
              <a:rPr lang="en-US" sz="1200" dirty="0"/>
              <a:t> subsystem interact with the </a:t>
            </a:r>
            <a:r>
              <a:rPr lang="en-US" sz="1200" dirty="0" err="1"/>
              <a:t>InspectorInterface</a:t>
            </a:r>
            <a:r>
              <a:rPr lang="en-US" sz="1200" dirty="0"/>
              <a:t> subsystem.</a:t>
            </a:r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25576"/>
            <a:ext cx="7620002" cy="461578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UltimateQC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filename = </a:t>
            </a:r>
            <a:r>
              <a:rPr lang="en-US" dirty="0" err="1" smtClean="0"/>
              <a:t>imgetfile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erries = </a:t>
            </a:r>
            <a:r>
              <a:rPr lang="en-US" dirty="0" err="1" smtClean="0"/>
              <a:t>imread</a:t>
            </a:r>
            <a:r>
              <a:rPr lang="en-US" dirty="0" smtClean="0"/>
              <a:t>(filename);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%If no blueberries detected halt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etector = </a:t>
            </a:r>
            <a:r>
              <a:rPr lang="en-US" dirty="0" err="1" smtClean="0"/>
              <a:t>objectDetector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‘blueberryDectector.xml’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no blueberries detected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imshow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title(</a:t>
            </a:r>
            <a:r>
              <a:rPr lang="en-US" dirty="0">
                <a:solidFill>
                  <a:srgbClr val="7030A0"/>
                </a:solidFill>
              </a:rPr>
              <a:t>'There are no blueberries detected in image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%extract berries and defects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maskberries</a:t>
            </a:r>
            <a:r>
              <a:rPr lang="en-US" dirty="0" smtClean="0"/>
              <a:t> = </a:t>
            </a:r>
            <a:r>
              <a:rPr lang="en-US" dirty="0" err="1" smtClean="0"/>
              <a:t>extractberries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maskdefect</a:t>
            </a:r>
            <a:r>
              <a:rPr lang="en-US" dirty="0" smtClean="0"/>
              <a:t> = </a:t>
            </a:r>
            <a:r>
              <a:rPr lang="en-US" dirty="0" err="1" smtClean="0"/>
              <a:t>extractimmatureberries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 err="1"/>
              <a:t>b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bcount</a:t>
            </a:r>
            <a:r>
              <a:rPr lang="en-US" dirty="0" smtClean="0"/>
              <a:t>] = </a:t>
            </a:r>
            <a:r>
              <a:rPr lang="en-US" dirty="0" err="1" smtClean="0"/>
              <a:t>countblueberries</a:t>
            </a:r>
            <a:r>
              <a:rPr lang="en-US" dirty="0" smtClean="0"/>
              <a:t>(</a:t>
            </a:r>
            <a:r>
              <a:rPr lang="en-US" dirty="0" err="1" smtClean="0"/>
              <a:t>maskberries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 err="1" smtClean="0"/>
              <a:t>ipos</a:t>
            </a:r>
            <a:r>
              <a:rPr lang="en-US" dirty="0" smtClean="0"/>
              <a:t>, </a:t>
            </a:r>
            <a:r>
              <a:rPr lang="en-US" dirty="0" err="1" smtClean="0"/>
              <a:t>icount</a:t>
            </a:r>
            <a:r>
              <a:rPr lang="en-US" dirty="0" smtClean="0"/>
              <a:t>] = </a:t>
            </a:r>
            <a:r>
              <a:rPr lang="en-US" dirty="0" err="1" smtClean="0"/>
              <a:t>countdefects</a:t>
            </a:r>
            <a:r>
              <a:rPr lang="en-US" dirty="0" smtClean="0"/>
              <a:t>(</a:t>
            </a:r>
            <a:r>
              <a:rPr lang="en-US" dirty="0" err="1" smtClean="0"/>
              <a:t>maskdefect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%display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imshow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%outline berries and defects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ircle(</a:t>
            </a:r>
            <a:r>
              <a:rPr lang="en-US" dirty="0" err="1" smtClean="0"/>
              <a:t>bpos</a:t>
            </a:r>
            <a:r>
              <a:rPr lang="en-US" dirty="0" smtClean="0"/>
              <a:t>, cyan);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circle(</a:t>
            </a:r>
            <a:r>
              <a:rPr lang="en-US" dirty="0" err="1" smtClean="0"/>
              <a:t>ipos</a:t>
            </a:r>
            <a:r>
              <a:rPr lang="en-US" dirty="0" smtClean="0"/>
              <a:t>, red);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percent = (</a:t>
            </a:r>
            <a:r>
              <a:rPr lang="en-US" dirty="0" err="1" smtClean="0"/>
              <a:t>icount</a:t>
            </a:r>
            <a:r>
              <a:rPr lang="en-US" dirty="0" smtClean="0"/>
              <a:t>/</a:t>
            </a:r>
            <a:r>
              <a:rPr lang="en-US" dirty="0" err="1" smtClean="0"/>
              <a:t>bcount</a:t>
            </a:r>
            <a:r>
              <a:rPr lang="en-US" dirty="0" smtClean="0"/>
              <a:t>)*100;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title(</a:t>
            </a:r>
            <a:r>
              <a:rPr lang="en-US" dirty="0" smtClean="0">
                <a:solidFill>
                  <a:srgbClr val="7030A0"/>
                </a:solidFill>
              </a:rPr>
              <a:t>'Number </a:t>
            </a:r>
            <a:r>
              <a:rPr lang="en-US" dirty="0">
                <a:solidFill>
                  <a:srgbClr val="7030A0"/>
                </a:solidFill>
              </a:rPr>
              <a:t>of berries</a:t>
            </a:r>
            <a:r>
              <a:rPr lang="en-US" dirty="0" smtClean="0">
                <a:solidFill>
                  <a:srgbClr val="7030A0"/>
                </a:solidFill>
              </a:rPr>
              <a:t>:’ </a:t>
            </a:r>
            <a:r>
              <a:rPr lang="en-US" dirty="0" err="1" smtClean="0"/>
              <a:t>bcount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‘Number </a:t>
            </a:r>
            <a:r>
              <a:rPr lang="en-US" dirty="0">
                <a:solidFill>
                  <a:srgbClr val="7030A0"/>
                </a:solidFill>
              </a:rPr>
              <a:t>of immature</a:t>
            </a:r>
            <a:r>
              <a:rPr lang="en-US" dirty="0" smtClean="0">
                <a:solidFill>
                  <a:srgbClr val="7030A0"/>
                </a:solidFill>
              </a:rPr>
              <a:t>:’ </a:t>
            </a:r>
            <a:r>
              <a:rPr lang="en-US" dirty="0" err="1" smtClean="0"/>
              <a:t>icount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‘Defects:’ </a:t>
            </a:r>
            <a:r>
              <a:rPr lang="en-US" dirty="0" smtClean="0"/>
              <a:t>percent </a:t>
            </a:r>
            <a:r>
              <a:rPr lang="en-US" dirty="0" smtClean="0">
                <a:solidFill>
                  <a:srgbClr val="7030A0"/>
                </a:solidFill>
              </a:rPr>
              <a:t>'%</a:t>
            </a:r>
            <a:r>
              <a:rPr lang="en-US" dirty="0" smtClean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5" y="1676400"/>
            <a:ext cx="7162801" cy="4648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Suite TUC004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test the functionality of use case: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UC004 – Defects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case 1: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			To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that the system counts the detected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blueberry defects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outlines them in red, and gives the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an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defects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Precondition		1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MATLAB must be running and Ultimate QC main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program must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 open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2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The user clicks on the run button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		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selects a blueberry image that contains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immature blueberries.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Expected Output	The system displays the image with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blueberries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outlined in red and returns the count and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5" y="1676400"/>
            <a:ext cx="5812270" cy="4648200"/>
          </a:xfrm>
        </p:spPr>
      </p:pic>
    </p:spTree>
    <p:extLst>
      <p:ext uri="{BB962C8B-B14F-4D97-AF65-F5344CB8AC3E}">
        <p14:creationId xmlns:p14="http://schemas.microsoft.com/office/powerpoint/2010/main" val="18576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5" y="1676400"/>
            <a:ext cx="7162801" cy="4648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Suite TUC004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test the functionality of use case: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UC004 – Defects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		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To test that the system does not detect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blueberry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defects in an image with no defects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Precondition		1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MATLAB must be running and Ultimate QC main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program must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 open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2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The user clicks on the run button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		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selects a blueberry image that contains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no immature blueberries.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Expected Output	The system displays the image with no blueberry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outlined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red and the immature defect count and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equal to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151609"/>
            <a:ext cx="6659053" cy="5325391"/>
          </a:xfrm>
        </p:spPr>
      </p:pic>
    </p:spTree>
    <p:extLst>
      <p:ext uri="{BB962C8B-B14F-4D97-AF65-F5344CB8AC3E}">
        <p14:creationId xmlns:p14="http://schemas.microsoft.com/office/powerpoint/2010/main" val="2286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conclusion, I was able to develop a system that can identify blueberries in an image, count the blueberries, and detect immature blueberries, and give a percentage of how much of the blueberries are defective.</a:t>
            </a:r>
          </a:p>
          <a:p>
            <a:r>
              <a:rPr lang="en-US" dirty="0" smtClean="0"/>
              <a:t>mkell008@fiu.edu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6916737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1800" dirty="0" smtClean="0"/>
              <a:t>Problem:</a:t>
            </a:r>
          </a:p>
          <a:p>
            <a:pPr lvl="1">
              <a:defRPr/>
            </a:pPr>
            <a:r>
              <a:rPr lang="en-US" dirty="0"/>
              <a:t>The current system for inspecting produce is a visual process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Inspecting produce is a slow </a:t>
            </a:r>
            <a:r>
              <a:rPr lang="en-US" dirty="0" smtClean="0"/>
              <a:t>process.</a:t>
            </a:r>
          </a:p>
          <a:p>
            <a:pPr lvl="1">
              <a:defRPr/>
            </a:pPr>
            <a:r>
              <a:rPr lang="en-US" dirty="0"/>
              <a:t>QC inspectors examine crates of produce in a refrigerated environment for long periods of time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This leads to: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miscounting </a:t>
            </a:r>
            <a:r>
              <a:rPr lang="en-US" dirty="0"/>
              <a:t>produce, missing defective produce, etc.</a:t>
            </a:r>
            <a:endParaRPr lang="is-IS" sz="1400" dirty="0" smtClean="0"/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dirty="0"/>
              <a:t>Alleviate some of the human error that can occur </a:t>
            </a:r>
            <a:r>
              <a:rPr lang="en-US" dirty="0" smtClean="0"/>
              <a:t>during </a:t>
            </a:r>
            <a:r>
              <a:rPr lang="en-US" dirty="0"/>
              <a:t>the inspection process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Help QC inspectors to reduce the time spent on the inspection </a:t>
            </a:r>
            <a:r>
              <a:rPr lang="en-US" dirty="0" smtClean="0"/>
              <a:t>process.</a:t>
            </a:r>
          </a:p>
          <a:p>
            <a:pPr lvl="1">
              <a:defRPr/>
            </a:pPr>
            <a:r>
              <a:rPr lang="en-US" dirty="0"/>
              <a:t>Project focus: blueberries, Produce Inspectors of </a:t>
            </a:r>
            <a:r>
              <a:rPr lang="en-US" dirty="0" smtClean="0"/>
              <a:t>America’s (PIA) </a:t>
            </a:r>
            <a:r>
              <a:rPr lang="en-US" dirty="0"/>
              <a:t>main </a:t>
            </a:r>
            <a:r>
              <a:rPr lang="en-US" dirty="0" smtClean="0"/>
              <a:t>produce</a:t>
            </a:r>
          </a:p>
          <a:p>
            <a:pPr lvl="1">
              <a:defRPr/>
            </a:pPr>
            <a:r>
              <a:rPr lang="en-US" dirty="0"/>
              <a:t>How Ultimate QC works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/>
              <a:t>Inspector loads a blueberry image and the program analyzes the image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/>
              <a:t>Counts blueberries, identifies immature blueberries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0" y="2286000"/>
            <a:ext cx="8505422" cy="30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930400"/>
            <a:ext cx="7162801" cy="37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4" y="1676400"/>
            <a:ext cx="5922423" cy="4518025"/>
          </a:xfr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Inspector</a:t>
            </a:r>
          </a:p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UC002 – Count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shall count the produce in the image.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1. Usability: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 previous Training Time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the user should take no more than 5 secs to click count produce button.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2.  Reliability: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0.10% probability of the system not being able to count all of the produce.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3.  Performance: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The system should count the produce within 10 secs.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4.  Supportability: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Image format should be supported by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sz="4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Actor: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Inspector</a:t>
            </a:r>
          </a:p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sz="4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UC004 – Defects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" marR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shall detect defective produce, count them and give a percentage.</a:t>
            </a:r>
          </a:p>
          <a:p>
            <a:pPr marL="160020" marR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previous Training Time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average the user should take no more than 5 secs to click find defects button.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Reliability: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0.10% probability of the system not being able to detect all of the defective produce.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should detect the defective produce within 15 secs.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format should be supported by the system.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1219201"/>
            <a:ext cx="5316536" cy="2743200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986050"/>
            <a:ext cx="5316537" cy="26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15" y="1447800"/>
            <a:ext cx="4475798" cy="3124200"/>
          </a:xfr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724400"/>
            <a:ext cx="6668431" cy="1828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4214</TotalTime>
  <Words>1309</Words>
  <Application>Microsoft Office PowerPoint</Application>
  <PresentationFormat>On-screen Show (4:3)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Times New Roman</vt:lpstr>
      <vt:lpstr>Trebuchet MS</vt:lpstr>
      <vt:lpstr>Wingdings 3</vt:lpstr>
      <vt:lpstr>Facet</vt:lpstr>
      <vt:lpstr>Ultimate QC 1.0 Team Member: &lt;Marcine Kelly&gt; Product Owner: Rodrigo Morales Instructor: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 Cases</vt:lpstr>
      <vt:lpstr>Requirements: Use Cases</vt:lpstr>
      <vt:lpstr>Requirements: Use Cases</vt:lpstr>
      <vt:lpstr>Requirements: Sequence Diagrams</vt:lpstr>
      <vt:lpstr>System Design: Architecture</vt:lpstr>
      <vt:lpstr>System Design: Deployment</vt:lpstr>
      <vt:lpstr>Main algorithm </vt:lpstr>
      <vt:lpstr>Test Suites and Test Cases</vt:lpstr>
      <vt:lpstr>Test Suites and Test Cases</vt:lpstr>
      <vt:lpstr>Test Suites and Test Cases</vt:lpstr>
      <vt:lpstr>Test Suites and Test 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Marcine Kelly</cp:lastModifiedBy>
  <cp:revision>109</cp:revision>
  <cp:lastPrinted>2008-09-19T17:51:48Z</cp:lastPrinted>
  <dcterms:created xsi:type="dcterms:W3CDTF">2013-04-25T14:14:17Z</dcterms:created>
  <dcterms:modified xsi:type="dcterms:W3CDTF">2015-12-11T02:38:51Z</dcterms:modified>
</cp:coreProperties>
</file>